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40" d="100"/>
          <a:sy n="40" d="100"/>
        </p:scale>
        <p:origin x="-120" y="-79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0.9470262460871659"/>
          <c:h val="0.90918472652218785"/>
        </c:manualLayout>
      </c:layout>
      <c:scatterChart>
        <c:scatterStyle val="smoothMarker"/>
        <c:varyColors val="0"/>
        <c:ser>
          <c:idx val="0"/>
          <c:order val="0"/>
          <c:tx>
            <c:strRef>
              <c:f>ورقة1!$B$1</c:f>
              <c:strCache>
                <c:ptCount val="1"/>
                <c:pt idx="0">
                  <c:v>قيم ص</c:v>
                </c:pt>
              </c:strCache>
            </c:strRef>
          </c:tx>
          <c:marker>
            <c:symbol val="none"/>
          </c:marker>
          <c:dLbls>
            <c:delete val="1"/>
          </c:dLbls>
          <c:xVal>
            <c:numRef>
              <c:f>ورقة1!$A$2:$A$4</c:f>
              <c:numCache>
                <c:formatCode>General</c:formatCode>
                <c:ptCount val="3"/>
                <c:pt idx="0">
                  <c:v>0</c:v>
                </c:pt>
                <c:pt idx="1">
                  <c:v>5</c:v>
                </c:pt>
                <c:pt idx="2">
                  <c:v>8</c:v>
                </c:pt>
              </c:numCache>
            </c:numRef>
          </c:xVal>
          <c:yVal>
            <c:numRef>
              <c:f>ورقة1!$B$2:$B$4</c:f>
              <c:numCache>
                <c:formatCode>General</c:formatCode>
                <c:ptCount val="3"/>
                <c:pt idx="0">
                  <c:v>0</c:v>
                </c:pt>
                <c:pt idx="1">
                  <c:v>5</c:v>
                </c:pt>
                <c:pt idx="2">
                  <c:v>0</c:v>
                </c:pt>
              </c:numCache>
            </c:numRef>
          </c:yVal>
          <c:smooth val="1"/>
        </c:ser>
        <c:ser>
          <c:idx val="1"/>
          <c:order val="1"/>
          <c:tx>
            <c:strRef>
              <c:f>ورقة1!$C$1</c:f>
              <c:strCache>
                <c:ptCount val="1"/>
                <c:pt idx="0">
                  <c:v>قيم ط</c:v>
                </c:pt>
              </c:strCache>
            </c:strRef>
          </c:tx>
          <c:marker>
            <c:symbol val="none"/>
          </c:marker>
          <c:dLbls>
            <c:delete val="1"/>
          </c:dLbls>
          <c:xVal>
            <c:numRef>
              <c:f>ورقة1!$A$2:$A$4</c:f>
              <c:numCache>
                <c:formatCode>General</c:formatCode>
                <c:ptCount val="3"/>
                <c:pt idx="0">
                  <c:v>0</c:v>
                </c:pt>
                <c:pt idx="1">
                  <c:v>5</c:v>
                </c:pt>
                <c:pt idx="2">
                  <c:v>8</c:v>
                </c:pt>
              </c:numCache>
            </c:numRef>
          </c:xVal>
          <c:yVal>
            <c:numRef>
              <c:f>ورقة1!$C$2:$C$4</c:f>
              <c:numCache>
                <c:formatCode>General</c:formatCode>
                <c:ptCount val="3"/>
                <c:pt idx="0">
                  <c:v>0</c:v>
                </c:pt>
                <c:pt idx="1">
                  <c:v>4</c:v>
                </c:pt>
                <c:pt idx="2">
                  <c:v>2</c:v>
                </c:pt>
              </c:numCache>
            </c:numRef>
          </c:yVal>
          <c:smooth val="1"/>
        </c:ser>
        <c:ser>
          <c:idx val="2"/>
          <c:order val="2"/>
          <c:tx>
            <c:strRef>
              <c:f>ورقة1!$D$1</c:f>
              <c:strCache>
                <c:ptCount val="1"/>
                <c:pt idx="0">
                  <c:v>قيم د</c:v>
                </c:pt>
              </c:strCache>
            </c:strRef>
          </c:tx>
          <c:marker>
            <c:symbol val="none"/>
          </c:marker>
          <c:dLbls>
            <c:delete val="1"/>
          </c:dLbls>
          <c:xVal>
            <c:numRef>
              <c:f>ورقة1!$A$2:$A$4</c:f>
              <c:numCache>
                <c:formatCode>General</c:formatCode>
                <c:ptCount val="3"/>
                <c:pt idx="0">
                  <c:v>0</c:v>
                </c:pt>
                <c:pt idx="1">
                  <c:v>5</c:v>
                </c:pt>
                <c:pt idx="2">
                  <c:v>8</c:v>
                </c:pt>
              </c:numCache>
            </c:numRef>
          </c:xVal>
          <c:yVal>
            <c:numRef>
              <c:f>ورقة1!$D$2:$D$4</c:f>
              <c:numCache>
                <c:formatCode>General</c:formatCode>
                <c:ptCount val="3"/>
                <c:pt idx="0">
                  <c:v>0</c:v>
                </c:pt>
                <c:pt idx="1">
                  <c:v>2</c:v>
                </c:pt>
                <c:pt idx="2">
                  <c:v>1</c:v>
                </c:pt>
              </c:numCache>
            </c:numRef>
          </c:yVal>
          <c:smooth val="1"/>
        </c:ser>
        <c:dLbls>
          <c:showLegendKey val="0"/>
          <c:showVal val="1"/>
          <c:showCatName val="1"/>
          <c:showSerName val="0"/>
          <c:showPercent val="0"/>
          <c:showBubbleSize val="0"/>
        </c:dLbls>
        <c:axId val="115007872"/>
        <c:axId val="181390720"/>
      </c:scatterChart>
      <c:valAx>
        <c:axId val="115007872"/>
        <c:scaling>
          <c:orientation val="minMax"/>
        </c:scaling>
        <c:delete val="1"/>
        <c:axPos val="b"/>
        <c:numFmt formatCode="General" sourceLinked="1"/>
        <c:majorTickMark val="none"/>
        <c:minorTickMark val="none"/>
        <c:tickLblPos val="nextTo"/>
        <c:crossAx val="181390720"/>
        <c:crosses val="autoZero"/>
        <c:crossBetween val="midCat"/>
      </c:valAx>
      <c:valAx>
        <c:axId val="181390720"/>
        <c:scaling>
          <c:orientation val="minMax"/>
        </c:scaling>
        <c:delete val="1"/>
        <c:axPos val="l"/>
        <c:numFmt formatCode="General" sourceLinked="1"/>
        <c:majorTickMark val="none"/>
        <c:minorTickMark val="none"/>
        <c:tickLblPos val="nextTo"/>
        <c:crossAx val="115007872"/>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0.02864</cdr:x>
      <cdr:y>0.13956</cdr:y>
    </cdr:from>
    <cdr:to>
      <cdr:x>0.0291</cdr:x>
      <cdr:y>0.95052</cdr:y>
    </cdr:to>
    <cdr:sp macro="" textlink="">
      <cdr:nvSpPr>
        <cdr:cNvPr id="7" name="رابط مستقيم 6"/>
        <cdr:cNvSpPr/>
      </cdr:nvSpPr>
      <cdr:spPr>
        <a:xfrm xmlns:a="http://schemas.openxmlformats.org/drawingml/2006/main" rot="5400000" flipH="1">
          <a:off x="-1095208" y="1675654"/>
          <a:ext cx="2494976" cy="2407"/>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ar-IQ"/>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10/21/2018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2913" y="927279"/>
            <a:ext cx="6390110" cy="1120462"/>
          </a:xfrm>
        </p:spPr>
        <p:txBody>
          <a:bodyPr>
            <a:normAutofit/>
          </a:bodyPr>
          <a:lstStyle/>
          <a:p>
            <a:r>
              <a:rPr lang="ar-IQ" smtClean="0"/>
              <a:t>المحاظرة </a:t>
            </a:r>
            <a:r>
              <a:rPr lang="ar-IQ" dirty="0" smtClean="0"/>
              <a:t>الاولى </a:t>
            </a:r>
            <a:endParaRPr lang="en-US" dirty="0"/>
          </a:p>
        </p:txBody>
      </p:sp>
      <p:sp>
        <p:nvSpPr>
          <p:cNvPr id="3" name="Subtitle 2"/>
          <p:cNvSpPr>
            <a:spLocks noGrp="1"/>
          </p:cNvSpPr>
          <p:nvPr>
            <p:ph type="subTitle" idx="1"/>
          </p:nvPr>
        </p:nvSpPr>
        <p:spPr>
          <a:xfrm>
            <a:off x="2897747" y="2318195"/>
            <a:ext cx="8605276" cy="4327303"/>
          </a:xfrm>
        </p:spPr>
        <p:txBody>
          <a:bodyPr>
            <a:normAutofit/>
          </a:bodyPr>
          <a:lstStyle/>
          <a:p>
            <a:r>
              <a:rPr lang="ar-IQ" sz="3200" b="1" dirty="0" smtClean="0">
                <a:latin typeface="Andalus" panose="02020603050405020304" pitchFamily="18" charset="-78"/>
                <a:cs typeface="Andalus" panose="02020603050405020304" pitchFamily="18" charset="-78"/>
              </a:rPr>
              <a:t>   تعريف </a:t>
            </a:r>
            <a:r>
              <a:rPr lang="ar-IQ" sz="3200" b="1" dirty="0">
                <a:latin typeface="Andalus" panose="02020603050405020304" pitchFamily="18" charset="-78"/>
                <a:cs typeface="Andalus" panose="02020603050405020304" pitchFamily="18" charset="-78"/>
              </a:rPr>
              <a:t>علم الاحصاء ، تعريف علم الاحصاء الحياتي ، تقسيم علم الاحصاء </a:t>
            </a:r>
            <a:endParaRPr lang="en-US" sz="3200" dirty="0">
              <a:latin typeface="Andalus" panose="02020603050405020304" pitchFamily="18" charset="-78"/>
              <a:cs typeface="Andalus" panose="02020603050405020304" pitchFamily="18" charset="-78"/>
            </a:endParaRPr>
          </a:p>
          <a:p>
            <a:pPr rtl="1"/>
            <a:r>
              <a:rPr lang="ar-IQ" sz="2400" b="1" dirty="0">
                <a:latin typeface="Andalus" panose="02020603050405020304" pitchFamily="18" charset="-78"/>
                <a:cs typeface="Andalus" panose="02020603050405020304" pitchFamily="18" charset="-78"/>
              </a:rPr>
              <a:t>الاحصاء الحياتي :- </a:t>
            </a:r>
            <a:r>
              <a:rPr lang="en-US" sz="2400" b="1" dirty="0">
                <a:latin typeface="Andalus" panose="02020603050405020304" pitchFamily="18" charset="-78"/>
                <a:cs typeface="Andalus" panose="02020603050405020304" pitchFamily="18" charset="-78"/>
              </a:rPr>
              <a:t>Biostatistics</a:t>
            </a:r>
          </a:p>
          <a:p>
            <a:pPr rtl="1"/>
            <a:r>
              <a:rPr lang="ar-IQ" sz="2400" b="1" u="sng" dirty="0">
                <a:latin typeface="Andalus" panose="02020603050405020304" pitchFamily="18" charset="-78"/>
                <a:cs typeface="Andalus" panose="02020603050405020304" pitchFamily="18" charset="-78"/>
              </a:rPr>
              <a:t>مقدمة :- </a:t>
            </a:r>
            <a:r>
              <a:rPr lang="en-US" sz="2400" b="1" u="sng" dirty="0">
                <a:latin typeface="Andalus" panose="02020603050405020304" pitchFamily="18" charset="-78"/>
                <a:cs typeface="Andalus" panose="02020603050405020304" pitchFamily="18" charset="-78"/>
              </a:rPr>
              <a:t>Introduction </a:t>
            </a:r>
            <a:endParaRPr lang="en-US" sz="2400" b="1" dirty="0">
              <a:latin typeface="Andalus" panose="02020603050405020304" pitchFamily="18" charset="-78"/>
              <a:cs typeface="Andalus" panose="02020603050405020304" pitchFamily="18" charset="-78"/>
            </a:endParaRPr>
          </a:p>
          <a:p>
            <a:pPr rtl="1"/>
            <a:r>
              <a:rPr lang="ar-IQ" b="1" dirty="0">
                <a:latin typeface="Andalus" panose="02020603050405020304" pitchFamily="18" charset="-78"/>
                <a:cs typeface="Andalus" panose="02020603050405020304" pitchFamily="18" charset="-78"/>
              </a:rPr>
              <a:t>ان علم الاحصاء يعتبر من اهم الركائز التي ترتكز عليها عملية البحث العلمي في ميادينه المختلفة ويمكن القول انه لا يوجد مجال من مجالات الفكر والعمل الا واستعمل الاحصاء فيه بأساليبه المختلفة  ومن اهم المجالات العلوم الحياتية.</a:t>
            </a:r>
            <a:endParaRPr lang="en-US" dirty="0">
              <a:latin typeface="Andalus" panose="02020603050405020304" pitchFamily="18" charset="-78"/>
              <a:cs typeface="Andalus" panose="02020603050405020304" pitchFamily="18" charset="-78"/>
            </a:endParaRPr>
          </a:p>
          <a:p>
            <a:pPr rtl="1"/>
            <a:r>
              <a:rPr lang="ar-IQ" b="1" u="sng" dirty="0">
                <a:latin typeface="Andalus" panose="02020603050405020304" pitchFamily="18" charset="-78"/>
                <a:cs typeface="Andalus" panose="02020603050405020304" pitchFamily="18" charset="-78"/>
              </a:rPr>
              <a:t>تعريف علم الاحصاء  (</a:t>
            </a:r>
            <a:r>
              <a:rPr lang="en-US" b="1" u="sng" dirty="0">
                <a:latin typeface="Andalus" panose="02020603050405020304" pitchFamily="18" charset="-78"/>
                <a:cs typeface="Andalus" panose="02020603050405020304" pitchFamily="18" charset="-78"/>
              </a:rPr>
              <a:t>Statistics </a:t>
            </a:r>
            <a:r>
              <a:rPr lang="ar-IQ" b="1" u="sng" dirty="0">
                <a:latin typeface="Andalus" panose="02020603050405020304" pitchFamily="18" charset="-78"/>
                <a:cs typeface="Andalus" panose="02020603050405020304" pitchFamily="18" charset="-78"/>
              </a:rPr>
              <a:t>):-</a:t>
            </a:r>
            <a:endParaRPr lang="en-US" dirty="0">
              <a:latin typeface="Andalus" panose="02020603050405020304" pitchFamily="18" charset="-78"/>
              <a:cs typeface="Andalus" panose="02020603050405020304" pitchFamily="18" charset="-78"/>
            </a:endParaRPr>
          </a:p>
          <a:p>
            <a:pPr rtl="1"/>
            <a:r>
              <a:rPr lang="ar-IQ" b="1" dirty="0">
                <a:latin typeface="Andalus" panose="02020603050405020304" pitchFamily="18" charset="-78"/>
                <a:cs typeface="Andalus" panose="02020603050405020304" pitchFamily="18" charset="-78"/>
              </a:rPr>
              <a:t>هو العلم الذي يهتم بجمع البيانات وتصنيف وتبويب وتحليل البيانات واستخلاص النتائج والاستنتاجات منها .</a:t>
            </a:r>
            <a:endParaRPr lang="en-US" dirty="0">
              <a:latin typeface="Andalus" panose="02020603050405020304" pitchFamily="18" charset="-78"/>
              <a:cs typeface="Andalus" panose="02020603050405020304" pitchFamily="18" charset="-78"/>
            </a:endParaRPr>
          </a:p>
          <a:p>
            <a:pPr rtl="1"/>
            <a:r>
              <a:rPr lang="ar-IQ" b="1" dirty="0">
                <a:latin typeface="Andalus" panose="02020603050405020304" pitchFamily="18" charset="-78"/>
                <a:cs typeface="Andalus" panose="02020603050405020304" pitchFamily="18" charset="-78"/>
              </a:rPr>
              <a:t>ويقسم علم الاحصاء الى قسمين هما :-</a:t>
            </a:r>
            <a:endParaRPr lang="en-US" dirty="0">
              <a:latin typeface="Andalus" panose="02020603050405020304" pitchFamily="18" charset="-78"/>
              <a:cs typeface="Andalus" panose="02020603050405020304" pitchFamily="18" charset="-78"/>
            </a:endParaRPr>
          </a:p>
          <a:p>
            <a:endParaRPr lang="en-US" dirty="0"/>
          </a:p>
        </p:txBody>
      </p:sp>
    </p:spTree>
    <p:extLst>
      <p:ext uri="{BB962C8B-B14F-4D97-AF65-F5344CB8AC3E}">
        <p14:creationId xmlns:p14="http://schemas.microsoft.com/office/powerpoint/2010/main" val="4099745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61109192"/>
              </p:ext>
            </p:extLst>
          </p:nvPr>
        </p:nvGraphicFramePr>
        <p:xfrm>
          <a:off x="4301761" y="681946"/>
          <a:ext cx="4831715" cy="1121664"/>
        </p:xfrm>
        <a:graphic>
          <a:graphicData uri="http://schemas.openxmlformats.org/drawingml/2006/table">
            <a:tbl>
              <a:tblPr rtl="1" firstRow="1" firstCol="1" bandRow="1">
                <a:tableStyleId>{5C22544A-7EE6-4342-B048-85BDC9FD1C3A}</a:tableStyleId>
              </a:tblPr>
              <a:tblGrid>
                <a:gridCol w="1321435"/>
                <a:gridCol w="1350010"/>
                <a:gridCol w="2160270"/>
              </a:tblGrid>
              <a:tr h="0">
                <a:tc>
                  <a:txBody>
                    <a:bodyPr/>
                    <a:lstStyle/>
                    <a:p>
                      <a:pPr marL="0" marR="0" algn="ctr" rtl="1">
                        <a:lnSpc>
                          <a:spcPct val="115000"/>
                        </a:lnSpc>
                        <a:spcBef>
                          <a:spcPts val="0"/>
                        </a:spcBef>
                        <a:spcAft>
                          <a:spcPts val="0"/>
                        </a:spcAft>
                        <a:tabLst>
                          <a:tab pos="532130" algn="l"/>
                        </a:tabLst>
                      </a:pPr>
                      <a:r>
                        <a:rPr lang="ar-IQ" sz="1600" dirty="0">
                          <a:effectLst/>
                        </a:rPr>
                        <a:t>رقم الطبقة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532130" algn="l"/>
                        </a:tabLst>
                      </a:pPr>
                      <a:r>
                        <a:rPr lang="ar-IQ" sz="1600">
                          <a:effectLst/>
                        </a:rPr>
                        <a:t>اسم الطبقة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532130" algn="l"/>
                        </a:tabLst>
                      </a:pPr>
                      <a:r>
                        <a:rPr lang="ar-IQ" sz="1600" dirty="0">
                          <a:effectLst/>
                        </a:rPr>
                        <a:t>عدد افراد الطبقة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532130" algn="l"/>
                        </a:tabLst>
                      </a:pPr>
                      <a:r>
                        <a:rPr lang="en-US" sz="16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532130" algn="l"/>
                        </a:tabLst>
                      </a:pPr>
                      <a:r>
                        <a:rPr lang="ar-IQ" sz="1600">
                          <a:effectLst/>
                        </a:rPr>
                        <a:t>اساتذة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0"/>
                        </a:spcBef>
                        <a:spcAft>
                          <a:spcPts val="0"/>
                        </a:spcAft>
                        <a:tabLst>
                          <a:tab pos="532130" algn="l"/>
                        </a:tabLst>
                      </a:pPr>
                      <a:r>
                        <a:rPr lang="en-US" sz="1600">
                          <a:effectLst/>
                        </a:rPr>
                        <a:t>150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532130" algn="l"/>
                        </a:tabLst>
                      </a:pPr>
                      <a:r>
                        <a:rPr lang="en-US" sz="16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532130" algn="l"/>
                        </a:tabLst>
                      </a:pPr>
                      <a:r>
                        <a:rPr lang="ar-IQ" sz="1600">
                          <a:effectLst/>
                        </a:rPr>
                        <a:t>موظفين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0"/>
                        </a:spcBef>
                        <a:spcAft>
                          <a:spcPts val="0"/>
                        </a:spcAft>
                        <a:tabLst>
                          <a:tab pos="532130" algn="l"/>
                        </a:tabLst>
                      </a:pPr>
                      <a:r>
                        <a:rPr lang="en-US" sz="1600">
                          <a:effectLst/>
                        </a:rPr>
                        <a:t>250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532130" algn="l"/>
                        </a:tabLst>
                      </a:pPr>
                      <a:r>
                        <a:rPr lang="en-US" sz="16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532130" algn="l"/>
                        </a:tabLst>
                      </a:pPr>
                      <a:r>
                        <a:rPr lang="ar-IQ" sz="1600">
                          <a:effectLst/>
                        </a:rPr>
                        <a:t>طلبة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0"/>
                        </a:spcBef>
                        <a:spcAft>
                          <a:spcPts val="0"/>
                        </a:spcAft>
                        <a:tabLst>
                          <a:tab pos="532130" algn="l"/>
                        </a:tabLst>
                      </a:pPr>
                      <a:r>
                        <a:rPr lang="en-US" sz="1600" dirty="0">
                          <a:effectLst/>
                        </a:rPr>
                        <a:t>600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AlternateContent xmlns:mc="http://schemas.openxmlformats.org/markup-compatibility/2006" xmlns:a14="http://schemas.microsoft.com/office/drawing/2010/main">
        <mc:Choice Requires="a14">
          <p:sp>
            <p:nvSpPr>
              <p:cNvPr id="4" name="Rectangle 3"/>
              <p:cNvSpPr/>
              <p:nvPr/>
            </p:nvSpPr>
            <p:spPr>
              <a:xfrm>
                <a:off x="3138152" y="1996015"/>
                <a:ext cx="8774806" cy="1165960"/>
              </a:xfrm>
              <a:prstGeom prst="rect">
                <a:avLst/>
              </a:prstGeom>
            </p:spPr>
            <p:txBody>
              <a:bodyPr wrap="square">
                <a:spAutoFit/>
              </a:bodyPr>
              <a:lstStyle/>
              <a:p>
                <a:pPr marL="457200" marR="0" algn="just" rtl="1">
                  <a:lnSpc>
                    <a:spcPct val="115000"/>
                  </a:lnSpc>
                  <a:spcBef>
                    <a:spcPts val="0"/>
                  </a:spcBef>
                  <a:spcAft>
                    <a:spcPts val="1000"/>
                  </a:spcAft>
                  <a:tabLst>
                    <a:tab pos="532130" algn="l"/>
                  </a:tabLst>
                </a:pPr>
                <a:r>
                  <a:rPr lang="ar-IQ" b="1" dirty="0">
                    <a:latin typeface="Calibri" panose="020F0502020204030204" pitchFamily="34" charset="0"/>
                    <a:ea typeface="Calibri" panose="020F0502020204030204" pitchFamily="34" charset="0"/>
                    <a:cs typeface="Times New Roman" panose="02020603050405020304" pitchFamily="18" charset="0"/>
                  </a:rPr>
                  <a:t>يتم الاختيار عدد مفردات كل طبقة حسب العلاقة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15000"/>
                  </a:lnSpc>
                  <a:spcBef>
                    <a:spcPts val="0"/>
                  </a:spcBef>
                  <a:spcAft>
                    <a:spcPts val="0"/>
                  </a:spcAft>
                  <a:tabLst>
                    <a:tab pos="532130" algn="l"/>
                  </a:tabLst>
                </a:pPr>
                <a:r>
                  <a:rPr lang="ar-IQ" b="1" dirty="0">
                    <a:effectLst/>
                    <a:latin typeface="Calibri" panose="020F0502020204030204" pitchFamily="34" charset="0"/>
                    <a:ea typeface="Calibri" panose="020F0502020204030204" pitchFamily="34" charset="0"/>
                    <a:cs typeface="Times New Roman" panose="02020603050405020304" pitchFamily="18" charset="0"/>
                  </a:rPr>
                  <a:t>عدد افراد كل طبقة =  </a:t>
                </a:r>
                <a14:m>
                  <m:oMath xmlns:m="http://schemas.openxmlformats.org/officeDocument/2006/math">
                    <m:f>
                      <m:fPr>
                        <m:ctrlPr>
                          <a:rPr lang="en-US" sz="2000" b="1" i="1">
                            <a:effectLst/>
                            <a:latin typeface="Cambria Math"/>
                            <a:ea typeface="Calibri" panose="020F0502020204030204" pitchFamily="34" charset="0"/>
                            <a:cs typeface="Times New Roman" panose="02020603050405020304" pitchFamily="18" charset="0"/>
                          </a:rPr>
                        </m:ctrlPr>
                      </m:fPr>
                      <m:num>
                        <m:r>
                          <a:rPr lang="ar-IQ" sz="2000">
                            <a:effectLst/>
                            <a:latin typeface="Cambria Math" panose="02040503050406030204" pitchFamily="18" charset="0"/>
                            <a:ea typeface="Calibri" panose="020F0502020204030204" pitchFamily="34" charset="0"/>
                            <a:cs typeface="Times New Roman" panose="02020603050405020304" pitchFamily="18" charset="0"/>
                          </a:rPr>
                          <m:t>الطبقة</m:t>
                        </m:r>
                        <m:r>
                          <a:rPr lang="ar-IQ" sz="2000">
                            <a:effectLst/>
                            <a:latin typeface="Cambria Math" panose="02040503050406030204" pitchFamily="18" charset="0"/>
                            <a:ea typeface="Calibri" panose="020F0502020204030204" pitchFamily="34" charset="0"/>
                            <a:cs typeface="Times New Roman" panose="02020603050405020304" pitchFamily="18" charset="0"/>
                          </a:rPr>
                          <m:t> </m:t>
                        </m:r>
                        <m:r>
                          <a:rPr lang="ar-IQ" sz="2000">
                            <a:effectLst/>
                            <a:latin typeface="Cambria Math" panose="02040503050406030204" pitchFamily="18" charset="0"/>
                            <a:ea typeface="Calibri" panose="020F0502020204030204" pitchFamily="34" charset="0"/>
                            <a:cs typeface="Times New Roman" panose="02020603050405020304" pitchFamily="18" charset="0"/>
                          </a:rPr>
                          <m:t>حجم</m:t>
                        </m:r>
                      </m:num>
                      <m:den>
                        <m:r>
                          <a:rPr lang="ar-IQ" sz="2000">
                            <a:effectLst/>
                            <a:latin typeface="Cambria Math" panose="02040503050406030204" pitchFamily="18" charset="0"/>
                            <a:ea typeface="Calibri" panose="020F0502020204030204" pitchFamily="34" charset="0"/>
                            <a:cs typeface="Times New Roman" panose="02020603050405020304" pitchFamily="18" charset="0"/>
                          </a:rPr>
                          <m:t>المجتمع</m:t>
                        </m:r>
                        <m:r>
                          <a:rPr lang="ar-IQ" sz="2000">
                            <a:effectLst/>
                            <a:latin typeface="Cambria Math" panose="02040503050406030204" pitchFamily="18" charset="0"/>
                            <a:ea typeface="Calibri" panose="020F0502020204030204" pitchFamily="34" charset="0"/>
                            <a:cs typeface="Times New Roman" panose="02020603050405020304" pitchFamily="18" charset="0"/>
                          </a:rPr>
                          <m:t> </m:t>
                        </m:r>
                        <m:r>
                          <a:rPr lang="ar-IQ" sz="2000">
                            <a:effectLst/>
                            <a:latin typeface="Cambria Math" panose="02040503050406030204" pitchFamily="18" charset="0"/>
                            <a:ea typeface="Calibri" panose="020F0502020204030204" pitchFamily="34" charset="0"/>
                            <a:cs typeface="Times New Roman" panose="02020603050405020304" pitchFamily="18" charset="0"/>
                          </a:rPr>
                          <m:t>حجم</m:t>
                        </m:r>
                        <m:r>
                          <a:rPr lang="ar-IQ" sz="2000">
                            <a:effectLst/>
                            <a:latin typeface="Cambria Math" panose="02040503050406030204" pitchFamily="18" charset="0"/>
                            <a:ea typeface="Calibri" panose="020F0502020204030204" pitchFamily="34" charset="0"/>
                            <a:cs typeface="Times New Roman" panose="02020603050405020304" pitchFamily="18" charset="0"/>
                          </a:rPr>
                          <m:t> </m:t>
                        </m:r>
                      </m:den>
                    </m:f>
                  </m:oMath>
                </a14:m>
                <a:r>
                  <a:rPr lang="en-US" b="1" dirty="0">
                    <a:effectLst/>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r>
                      <a:rPr lang="ar-IQ">
                        <a:effectLst/>
                        <a:latin typeface="Cambria Math" panose="02040503050406030204" pitchFamily="18" charset="0"/>
                        <a:ea typeface="Calibri" panose="020F0502020204030204" pitchFamily="34" charset="0"/>
                        <a:cs typeface="Times New Roman" panose="02020603050405020304" pitchFamily="18" charset="0"/>
                      </a:rPr>
                      <m:t>×</m:t>
                    </m:r>
                  </m:oMath>
                </a14:m>
                <a:r>
                  <a:rPr lang="ar-IQ" b="1" dirty="0">
                    <a:effectLst/>
                    <a:latin typeface="Calibri" panose="020F0502020204030204" pitchFamily="34" charset="0"/>
                    <a:ea typeface="Calibri" panose="020F0502020204030204" pitchFamily="34" charset="0"/>
                    <a:cs typeface="Times New Roman" panose="02020603050405020304" pitchFamily="18" charset="0"/>
                  </a:rPr>
                  <a:t> حجم العينة</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3138152" y="1996015"/>
                <a:ext cx="8774806" cy="1165960"/>
              </a:xfrm>
              <a:prstGeom prst="rect">
                <a:avLst/>
              </a:prstGeom>
              <a:blipFill rotWithShape="0">
                <a:blip r:embed="rId2"/>
                <a:stretch>
                  <a:fillRect t="-10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651866034"/>
                  </p:ext>
                </p:extLst>
              </p:nvPr>
            </p:nvGraphicFramePr>
            <p:xfrm>
              <a:off x="3139600" y="3276123"/>
              <a:ext cx="7408197" cy="1905954"/>
            </p:xfrm>
            <a:graphic>
              <a:graphicData uri="http://schemas.openxmlformats.org/drawingml/2006/table">
                <a:tbl>
                  <a:tblPr rtl="1" firstRow="1" firstCol="1" bandRow="1">
                    <a:tableStyleId>{5C22544A-7EE6-4342-B048-85BDC9FD1C3A}</a:tableStyleId>
                  </a:tblPr>
                  <a:tblGrid>
                    <a:gridCol w="4349967"/>
                    <a:gridCol w="894818"/>
                    <a:gridCol w="1093277"/>
                    <a:gridCol w="1070135"/>
                  </a:tblGrid>
                  <a:tr h="0">
                    <a:tc>
                      <a:txBody>
                        <a:bodyPr/>
                        <a:lstStyle/>
                        <a:p>
                          <a:pPr marL="0" marR="0" algn="just"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600">
                              <a:effectLst/>
                            </a:rPr>
                            <a:t>العينة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600">
                              <a:effectLst/>
                            </a:rPr>
                            <a:t>عدد افراد الطبقة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600">
                              <a:effectLst/>
                            </a:rPr>
                            <a:t>رقم الطبقة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15000"/>
                            </a:lnSpc>
                            <a:spcBef>
                              <a:spcPts val="0"/>
                            </a:spcBef>
                            <a:spcAft>
                              <a:spcPts val="0"/>
                            </a:spcAft>
                          </a:pPr>
                          <a:r>
                            <a:rPr lang="ar-IQ" sz="1600">
                              <a:effectLst/>
                            </a:rPr>
                            <a:t>عدد افراد طبقة الاساتذة  = </a:t>
                          </a:r>
                          <a14:m>
                            <m:oMath xmlns:m="http://schemas.openxmlformats.org/officeDocument/2006/math">
                              <m:r>
                                <a:rPr lang="en-US" sz="1600">
                                  <a:effectLst/>
                                  <a:latin typeface="Cambria Math"/>
                                </a:rPr>
                                <m:t>𝟑</m:t>
                              </m:r>
                              <m:r>
                                <a:rPr lang="en-US" sz="1600">
                                  <a:effectLst/>
                                  <a:latin typeface="Cambria Math"/>
                                </a:rPr>
                                <m:t>=</m:t>
                              </m:r>
                              <m:r>
                                <a:rPr lang="en-US" sz="1600">
                                  <a:effectLst/>
                                  <a:latin typeface="Cambria Math"/>
                                </a:rPr>
                                <m:t>𝟐𝟎</m:t>
                              </m:r>
                              <m:r>
                                <a:rPr lang="en-US" sz="1600">
                                  <a:effectLst/>
                                  <a:latin typeface="Cambria Math"/>
                                </a:rPr>
                                <m:t>×</m:t>
                              </m:r>
                              <m:f>
                                <m:fPr>
                                  <m:ctrlPr>
                                    <a:rPr lang="en-US" sz="1600" i="1">
                                      <a:effectLst/>
                                      <a:latin typeface="Cambria Math"/>
                                    </a:rPr>
                                  </m:ctrlPr>
                                </m:fPr>
                                <m:num>
                                  <m:r>
                                    <a:rPr lang="en-US" sz="1600">
                                      <a:effectLst/>
                                      <a:latin typeface="Cambria Math"/>
                                    </a:rPr>
                                    <m:t>𝟏𝟓𝟎</m:t>
                                  </m:r>
                                </m:num>
                                <m:den>
                                  <m:r>
                                    <a:rPr lang="en-US" sz="1600">
                                      <a:effectLst/>
                                      <a:latin typeface="Cambria Math"/>
                                    </a:rPr>
                                    <m:t>𝟏𝟎𝟎𝟎</m:t>
                                  </m:r>
                                </m:den>
                              </m:f>
                            </m:oMath>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0">
                            <a:lnSpc>
                              <a:spcPct val="115000"/>
                            </a:lnSpc>
                            <a:spcBef>
                              <a:spcPts val="0"/>
                            </a:spcBef>
                            <a:spcAft>
                              <a:spcPts val="0"/>
                            </a:spcAft>
                          </a:pPr>
                          <a:r>
                            <a:rPr lang="en-US" sz="16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150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1 </a:t>
                          </a:r>
                          <a:r>
                            <a:rPr lang="ar-IQ" sz="1600">
                              <a:effectLst/>
                            </a:rPr>
                            <a:t> اساتذة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15000"/>
                            </a:lnSpc>
                            <a:spcBef>
                              <a:spcPts val="0"/>
                            </a:spcBef>
                            <a:spcAft>
                              <a:spcPts val="0"/>
                            </a:spcAft>
                          </a:pPr>
                          <a:r>
                            <a:rPr lang="ar-IQ" sz="1600">
                              <a:effectLst/>
                            </a:rPr>
                            <a:t>عدد افراد طبقة الموظفين = </a:t>
                          </a:r>
                          <a14:m>
                            <m:oMath xmlns:m="http://schemas.openxmlformats.org/officeDocument/2006/math">
                              <m:r>
                                <a:rPr lang="en-US" sz="1600">
                                  <a:effectLst/>
                                  <a:latin typeface="Cambria Math"/>
                                </a:rPr>
                                <m:t>𝟓</m:t>
                              </m:r>
                              <m:r>
                                <a:rPr lang="en-US" sz="1600">
                                  <a:effectLst/>
                                  <a:latin typeface="Cambria Math"/>
                                </a:rPr>
                                <m:t>=</m:t>
                              </m:r>
                              <m:r>
                                <a:rPr lang="en-US" sz="1600">
                                  <a:effectLst/>
                                  <a:latin typeface="Cambria Math"/>
                                </a:rPr>
                                <m:t>𝟐𝟎</m:t>
                              </m:r>
                              <m:r>
                                <a:rPr lang="en-US" sz="1600">
                                  <a:effectLst/>
                                  <a:latin typeface="Cambria Math"/>
                                </a:rPr>
                                <m:t>×</m:t>
                              </m:r>
                              <m:f>
                                <m:fPr>
                                  <m:ctrlPr>
                                    <a:rPr lang="en-US" sz="1600" i="1">
                                      <a:effectLst/>
                                      <a:latin typeface="Cambria Math"/>
                                    </a:rPr>
                                  </m:ctrlPr>
                                </m:fPr>
                                <m:num>
                                  <m:r>
                                    <a:rPr lang="en-US" sz="1600">
                                      <a:effectLst/>
                                      <a:latin typeface="Cambria Math"/>
                                    </a:rPr>
                                    <m:t>𝟐𝟓𝟎</m:t>
                                  </m:r>
                                </m:num>
                                <m:den>
                                  <m:r>
                                    <a:rPr lang="en-US" sz="1600">
                                      <a:effectLst/>
                                      <a:latin typeface="Cambria Math"/>
                                    </a:rPr>
                                    <m:t>𝟏𝟎𝟎𝟎</m:t>
                                  </m:r>
                                </m:den>
                              </m:f>
                            </m:oMath>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0">
                            <a:lnSpc>
                              <a:spcPct val="115000"/>
                            </a:lnSpc>
                            <a:spcBef>
                              <a:spcPts val="0"/>
                            </a:spcBef>
                            <a:spcAft>
                              <a:spcPts val="0"/>
                            </a:spcAft>
                          </a:pPr>
                          <a:r>
                            <a:rPr lang="en-US" sz="16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250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2</a:t>
                          </a:r>
                          <a:r>
                            <a:rPr lang="ar-IQ" sz="1600">
                              <a:effectLst/>
                            </a:rPr>
                            <a:t> موظفين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15000"/>
                            </a:lnSpc>
                            <a:spcBef>
                              <a:spcPts val="0"/>
                            </a:spcBef>
                            <a:spcAft>
                              <a:spcPts val="0"/>
                            </a:spcAft>
                          </a:pPr>
                          <a:r>
                            <a:rPr lang="ar-IQ" sz="1600">
                              <a:effectLst/>
                            </a:rPr>
                            <a:t>عدد افراد طبقة الطلاب  = </a:t>
                          </a:r>
                          <a14:m>
                            <m:oMath xmlns:m="http://schemas.openxmlformats.org/officeDocument/2006/math">
                              <m:r>
                                <a:rPr lang="en-US" sz="1600">
                                  <a:effectLst/>
                                  <a:latin typeface="Cambria Math"/>
                                </a:rPr>
                                <m:t>=</m:t>
                              </m:r>
                              <m:r>
                                <a:rPr lang="en-US" sz="1600">
                                  <a:effectLst/>
                                  <a:latin typeface="Cambria Math"/>
                                </a:rPr>
                                <m:t>𝟐𝟎</m:t>
                              </m:r>
                              <m:r>
                                <a:rPr lang="en-US" sz="1600">
                                  <a:effectLst/>
                                  <a:latin typeface="Cambria Math"/>
                                </a:rPr>
                                <m:t>×</m:t>
                              </m:r>
                              <m:f>
                                <m:fPr>
                                  <m:ctrlPr>
                                    <a:rPr lang="en-US" sz="1600" i="1">
                                      <a:effectLst/>
                                      <a:latin typeface="Cambria Math"/>
                                    </a:rPr>
                                  </m:ctrlPr>
                                </m:fPr>
                                <m:num>
                                  <m:r>
                                    <a:rPr lang="en-US" sz="1600">
                                      <a:effectLst/>
                                      <a:latin typeface="Cambria Math"/>
                                    </a:rPr>
                                    <m:t>𝟔𝟎𝟎</m:t>
                                  </m:r>
                                </m:num>
                                <m:den>
                                  <m:r>
                                    <a:rPr lang="en-US" sz="1600">
                                      <a:effectLst/>
                                      <a:latin typeface="Cambria Math"/>
                                    </a:rPr>
                                    <m:t>𝟏𝟎𝟎𝟎</m:t>
                                  </m:r>
                                </m:den>
                              </m:f>
                            </m:oMath>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600" i="1">
                                        <a:effectLst/>
                                        <a:latin typeface="Cambria Math"/>
                                      </a:rPr>
                                    </m:ctrlPr>
                                  </m:fPr>
                                  <m:num>
                                    <m:r>
                                      <a:rPr lang="en-US" sz="1600">
                                        <a:effectLst/>
                                        <a:latin typeface="Cambria Math"/>
                                      </a:rPr>
                                      <m:t>𝟏𝟐</m:t>
                                    </m:r>
                                  </m:num>
                                  <m:den>
                                    <m:r>
                                      <a:rPr lang="en-US" sz="1600">
                                        <a:effectLst/>
                                        <a:latin typeface="Cambria Math"/>
                                      </a:rPr>
                                      <m:t>𝟐𝟎</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600" i="1">
                                        <a:effectLst/>
                                        <a:latin typeface="Cambria Math"/>
                                      </a:rPr>
                                    </m:ctrlPr>
                                  </m:fPr>
                                  <m:num>
                                    <m:r>
                                      <a:rPr lang="en-US" sz="1600">
                                        <a:effectLst/>
                                        <a:latin typeface="Cambria Math"/>
                                      </a:rPr>
                                      <m:t>𝟔𝟎𝟎</m:t>
                                    </m:r>
                                  </m:num>
                                  <m:den>
                                    <m:r>
                                      <a:rPr lang="en-US" sz="1600">
                                        <a:effectLst/>
                                        <a:latin typeface="Cambria Math"/>
                                      </a:rPr>
                                      <m:t>𝟏𝟎𝟎𝟎</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0">
                            <a:lnSpc>
                              <a:spcPct val="115000"/>
                            </a:lnSpc>
                            <a:spcBef>
                              <a:spcPts val="0"/>
                            </a:spcBef>
                            <a:spcAft>
                              <a:spcPts val="0"/>
                            </a:spcAft>
                          </a:pPr>
                          <a:r>
                            <a:rPr lang="en-US" sz="1600" dirty="0">
                              <a:effectLst/>
                            </a:rPr>
                            <a:t>3 </a:t>
                          </a:r>
                          <a:r>
                            <a:rPr lang="ar-IQ" sz="1600" dirty="0">
                              <a:effectLst/>
                            </a:rPr>
                            <a:t> طلبة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560235408"/>
                  </p:ext>
                </p:extLst>
              </p:nvPr>
            </p:nvGraphicFramePr>
            <p:xfrm>
              <a:off x="3139600" y="3276123"/>
              <a:ext cx="7408197" cy="1905954"/>
            </p:xfrm>
            <a:graphic>
              <a:graphicData uri="http://schemas.openxmlformats.org/drawingml/2006/table">
                <a:tbl>
                  <a:tblPr rtl="1" firstRow="1" firstCol="1" bandRow="1">
                    <a:tableStyleId>{5C22544A-7EE6-4342-B048-85BDC9FD1C3A}</a:tableStyleId>
                  </a:tblPr>
                  <a:tblGrid>
                    <a:gridCol w="4349967"/>
                    <a:gridCol w="894818"/>
                    <a:gridCol w="1093277"/>
                    <a:gridCol w="1070135"/>
                  </a:tblGrid>
                  <a:tr h="560832">
                    <a:tc>
                      <a:txBody>
                        <a:bodyPr/>
                        <a:lstStyle/>
                        <a:p>
                          <a:pPr marL="0" marR="0" algn="just"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600">
                              <a:effectLst/>
                            </a:rPr>
                            <a:t>العينة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600">
                              <a:effectLst/>
                            </a:rPr>
                            <a:t>عدد افراد الطبقة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600">
                              <a:effectLst/>
                            </a:rPr>
                            <a:t>رقم الطبقة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09131">
                    <a:tc>
                      <a:txBody>
                        <a:bodyPr/>
                        <a:lstStyle/>
                        <a:p>
                          <a:endParaRPr lang="en-US"/>
                        </a:p>
                      </a:txBody>
                      <a:tcPr marL="68580" marR="68580" marT="0" marB="0">
                        <a:blipFill rotWithShape="0">
                          <a:blip r:embed="rId3"/>
                          <a:stretch>
                            <a:fillRect l="-280" t="-147059" r="-70868" b="-229412"/>
                          </a:stretch>
                        </a:blipFill>
                      </a:tcPr>
                    </a:tc>
                    <a:tc>
                      <a:txBody>
                        <a:bodyPr/>
                        <a:lstStyle/>
                        <a:p>
                          <a:pPr marL="0" marR="0" algn="just" rtl="0">
                            <a:lnSpc>
                              <a:spcPct val="115000"/>
                            </a:lnSpc>
                            <a:spcBef>
                              <a:spcPts val="0"/>
                            </a:spcBef>
                            <a:spcAft>
                              <a:spcPts val="0"/>
                            </a:spcAft>
                          </a:pPr>
                          <a:r>
                            <a:rPr lang="en-US" sz="16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150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1 </a:t>
                          </a:r>
                          <a:r>
                            <a:rPr lang="ar-IQ" sz="1600">
                              <a:effectLst/>
                            </a:rPr>
                            <a:t> اساتذة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09131">
                    <a:tc>
                      <a:txBody>
                        <a:bodyPr/>
                        <a:lstStyle/>
                        <a:p>
                          <a:endParaRPr lang="en-US"/>
                        </a:p>
                      </a:txBody>
                      <a:tcPr marL="68580" marR="68580" marT="0" marB="0">
                        <a:blipFill rotWithShape="0">
                          <a:blip r:embed="rId3"/>
                          <a:stretch>
                            <a:fillRect l="-280" t="-250746" r="-70868" b="-132836"/>
                          </a:stretch>
                        </a:blipFill>
                      </a:tcPr>
                    </a:tc>
                    <a:tc>
                      <a:txBody>
                        <a:bodyPr/>
                        <a:lstStyle/>
                        <a:p>
                          <a:pPr marL="0" marR="0" algn="just" rtl="0">
                            <a:lnSpc>
                              <a:spcPct val="115000"/>
                            </a:lnSpc>
                            <a:spcBef>
                              <a:spcPts val="0"/>
                            </a:spcBef>
                            <a:spcAft>
                              <a:spcPts val="0"/>
                            </a:spcAft>
                          </a:pPr>
                          <a:r>
                            <a:rPr lang="en-US" sz="16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250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2</a:t>
                          </a:r>
                          <a:r>
                            <a:rPr lang="ar-IQ" sz="1600">
                              <a:effectLst/>
                            </a:rPr>
                            <a:t> موظفين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26860">
                    <a:tc>
                      <a:txBody>
                        <a:bodyPr/>
                        <a:lstStyle/>
                        <a:p>
                          <a:endParaRPr lang="en-US"/>
                        </a:p>
                      </a:txBody>
                      <a:tcPr marL="68580" marR="68580" marT="0" marB="0">
                        <a:blipFill rotWithShape="0">
                          <a:blip r:embed="rId3"/>
                          <a:stretch>
                            <a:fillRect l="-280" t="-270115" r="-70868" b="-2299"/>
                          </a:stretch>
                        </a:blipFill>
                      </a:tcPr>
                    </a:tc>
                    <a:tc>
                      <a:txBody>
                        <a:bodyPr/>
                        <a:lstStyle/>
                        <a:p>
                          <a:endParaRPr lang="en-US"/>
                        </a:p>
                      </a:txBody>
                      <a:tcPr marL="68580" marR="68580" marT="0" marB="0">
                        <a:blipFill rotWithShape="0">
                          <a:blip r:embed="rId3"/>
                          <a:stretch>
                            <a:fillRect l="-487075" t="-270115" r="-244218" b="-2299"/>
                          </a:stretch>
                        </a:blipFill>
                      </a:tcPr>
                    </a:tc>
                    <a:tc>
                      <a:txBody>
                        <a:bodyPr/>
                        <a:lstStyle/>
                        <a:p>
                          <a:endParaRPr lang="en-US"/>
                        </a:p>
                      </a:txBody>
                      <a:tcPr marL="68580" marR="68580" marT="0" marB="0">
                        <a:blipFill rotWithShape="0">
                          <a:blip r:embed="rId3"/>
                          <a:stretch>
                            <a:fillRect l="-482123" t="-270115" r="-100559" b="-2299"/>
                          </a:stretch>
                        </a:blipFill>
                      </a:tcPr>
                    </a:tc>
                    <a:tc>
                      <a:txBody>
                        <a:bodyPr/>
                        <a:lstStyle/>
                        <a:p>
                          <a:pPr marL="0" marR="0" algn="just" rtl="0">
                            <a:lnSpc>
                              <a:spcPct val="115000"/>
                            </a:lnSpc>
                            <a:spcBef>
                              <a:spcPts val="0"/>
                            </a:spcBef>
                            <a:spcAft>
                              <a:spcPts val="0"/>
                            </a:spcAft>
                          </a:pPr>
                          <a:r>
                            <a:rPr lang="en-US" sz="1600" dirty="0">
                              <a:effectLst/>
                            </a:rPr>
                            <a:t>3 </a:t>
                          </a:r>
                          <a:r>
                            <a:rPr lang="ar-IQ" sz="1600" dirty="0">
                              <a:effectLst/>
                            </a:rPr>
                            <a:t> طلبة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Fallback>
      </mc:AlternateContent>
    </p:spTree>
    <p:extLst>
      <p:ext uri="{BB962C8B-B14F-4D97-AF65-F5344CB8AC3E}">
        <p14:creationId xmlns:p14="http://schemas.microsoft.com/office/powerpoint/2010/main" val="918327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5155" y="321972"/>
            <a:ext cx="10987868" cy="1120462"/>
          </a:xfrm>
        </p:spPr>
        <p:txBody>
          <a:bodyPr>
            <a:normAutofit/>
          </a:bodyPr>
          <a:lstStyle/>
          <a:p>
            <a:r>
              <a:rPr lang="ar-IQ" dirty="0" smtClean="0">
                <a:latin typeface="Arial" panose="020B0604020202020204" pitchFamily="34" charset="0"/>
                <a:cs typeface="Arial" panose="020B0604020202020204" pitchFamily="34" charset="0"/>
              </a:rPr>
              <a:t>المحاظرة الثالثة –الاختبارات الاحصائية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0"/>
                <a:ext cx="11181051" cy="5608749"/>
              </a:xfrm>
            </p:spPr>
            <p:txBody>
              <a:bodyPr>
                <a:normAutofit fontScale="92500"/>
              </a:bodyPr>
              <a:lstStyle/>
              <a:p>
                <a:pPr rtl="1"/>
                <a:r>
                  <a:rPr lang="ar-IQ" sz="3900" b="1" dirty="0" smtClean="0">
                    <a:latin typeface="Andalus" panose="02020603050405020304" pitchFamily="18" charset="-78"/>
                    <a:cs typeface="Andalus" panose="02020603050405020304" pitchFamily="18" charset="-78"/>
                  </a:rPr>
                  <a:t>   </a:t>
                </a:r>
                <a:r>
                  <a:rPr lang="ar-IQ" sz="2600" b="1" u="sng" dirty="0">
                    <a:latin typeface="Arial" panose="020B0604020202020204" pitchFamily="34" charset="0"/>
                    <a:cs typeface="Arial" panose="020B0604020202020204" pitchFamily="34" charset="0"/>
                  </a:rPr>
                  <a:t>الاختبارات الاحصائية :-</a:t>
                </a:r>
                <a:endParaRPr lang="en-US" sz="2600"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تستخدم عدة طرق احصائية لمعرفة الفروقات بين تأثير معاملة واخرى اضافة الى طرق التصميم المتبعة ولا تقل هذه الاختبارات الاحصائية في الاهمية في التحليل والاستنتاج عن طريق تصميم التجارب وهي الطرق الاحصائية ذات الاستخدام الواسع في مجال علوم الحياة والعلوم الاخرى.</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اختبار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 كتب احد باحثي الاحصاء في بداية القرن العشرين المدعو </a:t>
                </a:r>
                <a:r>
                  <a:rPr lang="en-US" b="1" i="1" dirty="0">
                    <a:latin typeface="Arial" panose="020B0604020202020204" pitchFamily="34" charset="0"/>
                    <a:cs typeface="Arial" panose="020B0604020202020204" pitchFamily="34" charset="0"/>
                  </a:rPr>
                  <a:t>William </a:t>
                </a:r>
                <a:r>
                  <a:rPr lang="en-US" b="1" i="1" dirty="0" err="1">
                    <a:latin typeface="Arial" panose="020B0604020202020204" pitchFamily="34" charset="0"/>
                    <a:cs typeface="Arial" panose="020B0604020202020204" pitchFamily="34" charset="0"/>
                  </a:rPr>
                  <a:t>Gossat</a:t>
                </a:r>
                <a:r>
                  <a:rPr lang="ar-IQ" b="1" dirty="0">
                    <a:latin typeface="Arial" panose="020B0604020202020204" pitchFamily="34" charset="0"/>
                    <a:cs typeface="Arial" panose="020B0604020202020204" pitchFamily="34" charset="0"/>
                  </a:rPr>
                  <a:t> تحت اسم مستعار </a:t>
                </a:r>
                <a:r>
                  <a:rPr lang="en-US" b="1" i="1" dirty="0">
                    <a:latin typeface="Arial" panose="020B0604020202020204" pitchFamily="34" charset="0"/>
                    <a:cs typeface="Arial" panose="020B0604020202020204" pitchFamily="34" charset="0"/>
                  </a:rPr>
                  <a:t>Student</a:t>
                </a:r>
                <a:r>
                  <a:rPr lang="ar-IQ" b="1" dirty="0">
                    <a:latin typeface="Arial" panose="020B0604020202020204" pitchFamily="34" charset="0"/>
                    <a:cs typeface="Arial" panose="020B0604020202020204" pitchFamily="34" charset="0"/>
                  </a:rPr>
                  <a:t> احد بحوثه الاحصائية عن هذه الطريقة استنبط فيها طريقة لفحص الاحصائية بأستخدام قياسات محسوبة (</a:t>
                </a:r>
                <a14:m>
                  <m:oMath xmlns:m="http://schemas.openxmlformats.org/officeDocument/2006/math">
                    <m:sSup>
                      <m:sSupPr>
                        <m:ctrlPr>
                          <a:rPr lang="en-US" b="1" i="1">
                            <a:latin typeface="Cambria Math"/>
                          </a:rPr>
                        </m:ctrlPr>
                      </m:sSupPr>
                      <m:e>
                        <m:r>
                          <a:rPr lang="en-US" b="1" i="1">
                            <a:latin typeface="Cambria Math"/>
                          </a:rPr>
                          <m:t>𝑺</m:t>
                        </m:r>
                      </m:e>
                      <m:sup>
                        <m:r>
                          <a:rPr lang="en-US" b="1" i="1">
                            <a:latin typeface="Cambria Math"/>
                          </a:rPr>
                          <m:t>𝟐</m:t>
                        </m:r>
                      </m:sup>
                    </m:sSup>
                  </m:oMath>
                </a14:m>
                <a:r>
                  <a:rPr lang="ar-IQ" b="1" dirty="0">
                    <a:latin typeface="Arial" panose="020B0604020202020204" pitchFamily="34" charset="0"/>
                    <a:cs typeface="Arial" panose="020B0604020202020204" pitchFamily="34" charset="0"/>
                  </a:rPr>
                  <a:t> و </a:t>
                </a:r>
                <a14:m>
                  <m:oMath xmlns:m="http://schemas.openxmlformats.org/officeDocument/2006/math">
                    <m:acc>
                      <m:accPr>
                        <m:chr m:val="̅"/>
                        <m:ctrlPr>
                          <a:rPr lang="en-US" b="1" i="1">
                            <a:latin typeface="Cambria Math"/>
                          </a:rPr>
                        </m:ctrlPr>
                      </m:accPr>
                      <m:e>
                        <m:r>
                          <a:rPr lang="en-US" b="1" i="1">
                            <a:latin typeface="Cambria Math"/>
                          </a:rPr>
                          <m:t>𝒚</m:t>
                        </m:r>
                      </m:e>
                    </m:acc>
                  </m:oMath>
                </a14:m>
                <a:r>
                  <a:rPr lang="ar-IQ" b="1" dirty="0">
                    <a:latin typeface="Arial" panose="020B0604020202020204" pitchFamily="34" charset="0"/>
                    <a:cs typeface="Arial" panose="020B0604020202020204" pitchFamily="34" charset="0"/>
                  </a:rPr>
                  <a:t>) من العينات والمتغيرات وهذه الطريقة عبارة عن اختبار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ويقسم اختبار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الى </a:t>
                </a:r>
                <a:endParaRPr lang="en-US" dirty="0">
                  <a:latin typeface="Arial" panose="020B0604020202020204" pitchFamily="34" charset="0"/>
                  <a:cs typeface="Arial" panose="020B0604020202020204" pitchFamily="34" charset="0"/>
                </a:endParaRPr>
              </a:p>
              <a:p>
                <a:pPr lvl="0" rtl="1"/>
                <a:r>
                  <a:rPr lang="ar-IQ" b="1" dirty="0"/>
                  <a:t>اختبار </a:t>
                </a:r>
                <a:r>
                  <a:rPr lang="en-US" b="1" i="1" dirty="0"/>
                  <a:t>t</a:t>
                </a:r>
                <a:r>
                  <a:rPr lang="ar-IQ" b="1" dirty="0"/>
                  <a:t> يتعلق بمتوسط واحد                                                </a:t>
                </a:r>
                <a:r>
                  <a:rPr lang="en-US" b="1" i="1" dirty="0"/>
                  <a:t>t =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m:t>
                        </m:r>
                        <m:r>
                          <a:rPr lang="en-US" b="1" i="1">
                            <a:latin typeface="Cambria Math"/>
                          </a:rPr>
                          <m:t>𝑴</m:t>
                        </m:r>
                      </m:num>
                      <m:den>
                        <m:r>
                          <a:rPr lang="en-US" b="1" i="1">
                            <a:latin typeface="Cambria Math"/>
                          </a:rPr>
                          <m:t>𝑺</m:t>
                        </m:r>
                        <m:acc>
                          <m:accPr>
                            <m:chr m:val="̅"/>
                            <m:ctrlPr>
                              <a:rPr lang="en-US" b="1" i="1">
                                <a:latin typeface="Cambria Math"/>
                              </a:rPr>
                            </m:ctrlPr>
                          </m:accPr>
                          <m:e>
                            <m:r>
                              <a:rPr lang="en-US" b="1" i="1">
                                <a:latin typeface="Cambria Math"/>
                              </a:rPr>
                              <m:t>𝒚</m:t>
                            </m:r>
                          </m:e>
                        </m:acc>
                      </m:den>
                    </m:f>
                  </m:oMath>
                </a14:m>
                <a:r>
                  <a:rPr lang="ar-IQ" b="1" dirty="0"/>
                  <a:t>           </a:t>
                </a:r>
                <a:endParaRPr lang="en-US" dirty="0"/>
              </a:p>
              <a:p>
                <a:pPr rtl="1"/>
                <a:r>
                  <a:rPr lang="en-US" b="1" dirty="0"/>
                  <a:t>t</a:t>
                </a:r>
                <a:r>
                  <a:rPr lang="ar-IQ" b="1" dirty="0"/>
                  <a:t> = </a:t>
                </a:r>
                <a:r>
                  <a:rPr lang="en-US" b="1" dirty="0"/>
                  <a:t>t </a:t>
                </a:r>
                <a:r>
                  <a:rPr lang="ar-IQ" b="1" dirty="0"/>
                  <a:t>المحسوبة, </a:t>
                </a:r>
                <a:r>
                  <a:rPr lang="en-US" b="1" dirty="0"/>
                  <a:t>M</a:t>
                </a:r>
                <a:r>
                  <a:rPr lang="ar-IQ" b="1" dirty="0"/>
                  <a:t> = متوسط المجتمع, </a:t>
                </a:r>
                <a14:m>
                  <m:oMath xmlns:m="http://schemas.openxmlformats.org/officeDocument/2006/math">
                    <m:acc>
                      <m:accPr>
                        <m:chr m:val="̅"/>
                        <m:ctrlPr>
                          <a:rPr lang="en-US" b="1" i="1">
                            <a:latin typeface="Cambria Math"/>
                          </a:rPr>
                        </m:ctrlPr>
                      </m:accPr>
                      <m:e>
                        <m:r>
                          <a:rPr lang="en-US" b="1" i="1">
                            <a:latin typeface="Cambria Math"/>
                          </a:rPr>
                          <m:t>𝒚</m:t>
                        </m:r>
                      </m:e>
                    </m:acc>
                  </m:oMath>
                </a14:m>
                <a:r>
                  <a:rPr lang="ar-IQ" b="1" dirty="0"/>
                  <a:t> = متوسط العينة, </a:t>
                </a:r>
                <a:r>
                  <a:rPr lang="en-US" b="1" dirty="0"/>
                  <a:t>S</a:t>
                </a:r>
                <a14:m>
                  <m:oMath xmlns:m="http://schemas.openxmlformats.org/officeDocument/2006/math">
                    <m:acc>
                      <m:accPr>
                        <m:chr m:val="̅"/>
                        <m:ctrlPr>
                          <a:rPr lang="en-US" b="1" i="1">
                            <a:latin typeface="Cambria Math"/>
                          </a:rPr>
                        </m:ctrlPr>
                      </m:accPr>
                      <m:e>
                        <m:r>
                          <a:rPr lang="en-US" b="1" i="1">
                            <a:latin typeface="Cambria Math"/>
                          </a:rPr>
                          <m:t>𝒚</m:t>
                        </m:r>
                      </m:e>
                    </m:acc>
                  </m:oMath>
                </a14:m>
                <a:r>
                  <a:rPr lang="ar-IQ" b="1" dirty="0"/>
                  <a:t> = الخطأ القياسي للعينة.</a:t>
                </a:r>
                <a:endParaRPr lang="en-US" dirty="0"/>
              </a:p>
              <a:p>
                <a:pPr rtl="1"/>
                <a:r>
                  <a:rPr lang="ar-IQ" b="1" dirty="0"/>
                  <a:t>                                                                               </a:t>
                </a:r>
                <a:r>
                  <a:rPr lang="en-US" b="1" dirty="0"/>
                  <a:t>S</a:t>
                </a:r>
                <a14:m>
                  <m:oMath xmlns:m="http://schemas.openxmlformats.org/officeDocument/2006/math">
                    <m:acc>
                      <m:accPr>
                        <m:chr m:val="̅"/>
                        <m:ctrlPr>
                          <a:rPr lang="en-US" b="1" i="1">
                            <a:latin typeface="Cambria Math"/>
                          </a:rPr>
                        </m:ctrlPr>
                      </m:accPr>
                      <m:e>
                        <m:r>
                          <a:rPr lang="en-US" b="1" i="1">
                            <a:latin typeface="Cambria Math"/>
                          </a:rPr>
                          <m:t>𝒚</m:t>
                        </m:r>
                      </m:e>
                    </m:acc>
                  </m:oMath>
                </a14:m>
                <a:r>
                  <a:rPr lang="en-US" b="1" i="1" dirty="0"/>
                  <a:t> = </a:t>
                </a:r>
                <a14:m>
                  <m:oMath xmlns:m="http://schemas.openxmlformats.org/officeDocument/2006/math">
                    <m:f>
                      <m:fPr>
                        <m:ctrlPr>
                          <a:rPr lang="en-US" b="1" i="1">
                            <a:latin typeface="Cambria Math"/>
                          </a:rPr>
                        </m:ctrlPr>
                      </m:fPr>
                      <m:num>
                        <m:r>
                          <a:rPr lang="en-US" b="1" i="1">
                            <a:latin typeface="Cambria Math"/>
                          </a:rPr>
                          <m:t>𝐒</m:t>
                        </m:r>
                      </m:num>
                      <m:den>
                        <m:rad>
                          <m:radPr>
                            <m:degHide m:val="on"/>
                            <m:ctrlPr>
                              <a:rPr lang="en-US" b="1" i="1">
                                <a:latin typeface="Cambria Math"/>
                              </a:rPr>
                            </m:ctrlPr>
                          </m:radPr>
                          <m:deg/>
                          <m:e>
                            <m:r>
                              <a:rPr lang="en-US" b="1" i="1">
                                <a:latin typeface="Cambria Math"/>
                              </a:rPr>
                              <m:t>𝒏</m:t>
                            </m:r>
                          </m:e>
                        </m:rad>
                      </m:den>
                    </m:f>
                  </m:oMath>
                </a14:m>
                <a:endParaRPr lang="en-US" dirty="0"/>
              </a:p>
              <a:p>
                <a:pPr lvl="0" rtl="1"/>
                <a:r>
                  <a:rPr lang="ar-IQ" b="1" dirty="0"/>
                  <a:t>اختبار</a:t>
                </a:r>
                <a:r>
                  <a:rPr lang="en-US" b="1" dirty="0"/>
                  <a:t> t </a:t>
                </a:r>
                <a:r>
                  <a:rPr lang="ar-IQ" b="1" dirty="0"/>
                  <a:t> يتعلق بمتوسطين                                        </a:t>
                </a:r>
                <a:r>
                  <a:rPr lang="en-US" b="1" i="1" dirty="0"/>
                  <a:t>t =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𝟏</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𝟐</m:t>
                        </m:r>
                      </m:num>
                      <m:den>
                        <m:r>
                          <a:rPr lang="en-US" b="1" i="1">
                            <a:latin typeface="Cambria Math"/>
                          </a:rPr>
                          <m:t>𝑺</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den>
                    </m:f>
                  </m:oMath>
                </a14:m>
                <a:endParaRPr lang="en-US" dirty="0"/>
              </a:p>
              <a:p>
                <a:pPr rtl="1"/>
                <a:r>
                  <a:rPr lang="ar-IQ" b="1" dirty="0"/>
                  <a:t>حيث </a:t>
                </a:r>
                <a:r>
                  <a:rPr lang="en-US" b="1" i="1" dirty="0"/>
                  <a:t>t</a:t>
                </a:r>
                <a:r>
                  <a:rPr lang="ar-IQ" b="1" dirty="0"/>
                  <a:t>= المحسوبة , </a:t>
                </a:r>
                <a14:m>
                  <m:oMath xmlns:m="http://schemas.openxmlformats.org/officeDocument/2006/math">
                    <m:rad>
                      <m:radPr>
                        <m:degHide m:val="on"/>
                        <m:ctrlPr>
                          <a:rPr lang="en-US" b="1" i="1">
                            <a:latin typeface="Cambria Math"/>
                          </a:rPr>
                        </m:ctrlPr>
                      </m:radPr>
                      <m:deg/>
                      <m:e>
                        <m:f>
                          <m:fPr>
                            <m:ctrlPr>
                              <a:rPr lang="en-US" b="1" i="1">
                                <a:latin typeface="Cambria Math"/>
                              </a:rPr>
                            </m:ctrlPr>
                          </m:fPr>
                          <m:num>
                            <m:r>
                              <a:rPr lang="en-US" b="1" i="1">
                                <a:latin typeface="Cambria Math"/>
                              </a:rPr>
                              <m:t>𝟐</m:t>
                            </m:r>
                            <m:r>
                              <a:rPr lang="en-US" b="1">
                                <a:latin typeface="Cambria Math"/>
                              </a:rPr>
                              <m:t> </m:t>
                            </m:r>
                            <m:r>
                              <a:rPr lang="en-US" b="1" i="1">
                                <a:latin typeface="Cambria Math"/>
                              </a:rPr>
                              <m:t>𝐦𝐬𝐞</m:t>
                            </m:r>
                          </m:num>
                          <m:den>
                            <m:r>
                              <a:rPr lang="en-US" b="1" i="1">
                                <a:latin typeface="Cambria Math"/>
                              </a:rPr>
                              <m:t>𝒓</m:t>
                            </m:r>
                          </m:den>
                        </m:f>
                      </m:e>
                    </m:rad>
                  </m:oMath>
                </a14:m>
                <a:r>
                  <a:rPr lang="ar-IQ" b="1" dirty="0"/>
                  <a:t> = </a:t>
                </a:r>
                <a14:m>
                  <m:oMath xmlns:m="http://schemas.openxmlformats.org/officeDocument/2006/math">
                    <m:r>
                      <a:rPr lang="en-US" b="1" i="1">
                        <a:latin typeface="Cambria Math"/>
                      </a:rPr>
                      <m:t>𝑺</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oMath>
                </a14:m>
                <a:r>
                  <a:rPr lang="ar-IQ" b="1" dirty="0"/>
                  <a:t> الخطأ القياسي للفرق بين متوسطين , </a:t>
                </a:r>
                <a:r>
                  <a:rPr lang="en-US" b="1" i="1" dirty="0"/>
                  <a:t>r</a:t>
                </a:r>
                <a:r>
                  <a:rPr lang="ar-IQ" b="1" dirty="0"/>
                  <a:t>= عدد التكرارات</a:t>
                </a:r>
                <a:endParaRPr lang="en-US" dirty="0"/>
              </a:p>
              <a:p>
                <a:endParaRPr lang="en-US"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0"/>
                <a:ext cx="11181051" cy="5608749"/>
              </a:xfrm>
              <a:blipFill rotWithShape="0">
                <a:blip r:embed="rId2"/>
                <a:stretch>
                  <a:fillRect l="-490" t="-1739" r="-1635"/>
                </a:stretch>
              </a:blipFill>
            </p:spPr>
            <p:txBody>
              <a:bodyPr/>
              <a:lstStyle/>
              <a:p>
                <a:r>
                  <a:rPr lang="en-US">
                    <a:noFill/>
                  </a:rPr>
                  <a:t> </a:t>
                </a:r>
              </a:p>
            </p:txBody>
          </p:sp>
        </mc:Fallback>
      </mc:AlternateContent>
    </p:spTree>
    <p:extLst>
      <p:ext uri="{BB962C8B-B14F-4D97-AF65-F5344CB8AC3E}">
        <p14:creationId xmlns:p14="http://schemas.microsoft.com/office/powerpoint/2010/main" val="492800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7426" y="334851"/>
                <a:ext cx="11335598" cy="6297769"/>
              </a:xfrm>
            </p:spPr>
            <p:txBody>
              <a:bodyPr>
                <a:normAutofit/>
              </a:bodyPr>
              <a:lstStyle/>
              <a:p>
                <a:pPr marL="0" indent="0" algn="r" rtl="1">
                  <a:buNone/>
                </a:pPr>
                <a:r>
                  <a:rPr lang="ar-IQ" b="1" dirty="0">
                    <a:latin typeface="Arial" panose="020B0604020202020204" pitchFamily="34" charset="0"/>
                    <a:cs typeface="Arial" panose="020B0604020202020204" pitchFamily="34" charset="0"/>
                  </a:rPr>
                  <a:t>حيث تمثل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انحراف معدل العينة عن معدل المجتمع مقسوماً على الانحراف القياسي او المعياري للمعدلات , ويستخدم للاستدلال فيما اذا كان انحراف معدل العينة عن معدل المجتمع طبيعياً او غير اعتيادي اذ من المفروض ان المشاهدات تتوزع توزيعاً طبيعياً حول المجتمع الذي اخذت منه , كذلك فأن معدلات العينات لها توزيع طبيعي حول المجتمع .</a:t>
                </a:r>
                <a:endParaRPr lang="en-US"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تحسب قيمة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من العينة بصورة مباشرة </a:t>
                </a:r>
                <a:r>
                  <a:rPr lang="en-US" b="1" i="1" dirty="0">
                    <a:latin typeface="Arial" panose="020B0604020202020204" pitchFamily="34" charset="0"/>
                    <a:cs typeface="Arial" panose="020B0604020202020204" pitchFamily="34" charset="0"/>
                  </a:rPr>
                  <a:t>Calculate</a:t>
                </a:r>
                <a:r>
                  <a:rPr lang="en-US"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وتقارن مع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والتي على اساسها يتم قبول او رفض الفرضيات الموضوعه فأذا كانت قيمة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اكبر او تساوي قيمتها في الجدول (جدول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لمستوى المعنوية المطلوب للاختبار عليه ودرجة الحرية (</a:t>
                </a:r>
                <a:r>
                  <a:rPr lang="en-US" b="1" i="1" dirty="0">
                    <a:latin typeface="Arial" panose="020B0604020202020204" pitchFamily="34" charset="0"/>
                    <a:cs typeface="Arial" panose="020B0604020202020204" pitchFamily="34" charset="0"/>
                  </a:rPr>
                  <a:t>n-1</a:t>
                </a:r>
                <a:r>
                  <a:rPr lang="ar-IQ" b="1" dirty="0">
                    <a:latin typeface="Arial" panose="020B0604020202020204" pitchFamily="34" charset="0"/>
                    <a:cs typeface="Arial" panose="020B0604020202020204" pitchFamily="34" charset="0"/>
                  </a:rPr>
                  <a:t>) تعتبر في هذه الحالة العينة غير ممثلة للمجتمع , كذلك يستخدم اختبار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لمقارنة معدلين او متوسطين من عينتين اذا كانت هاتان العينتان تعودان لنفس المجتمع ام لا سواء كانت هاتان العينتان متساويتان في عدد المشاهدات مزدوجة متساوية او غير متساوية (غير مزدوجة)وفي هذه الحالة نستخدم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t =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𝟏</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𝟐</m:t>
                        </m:r>
                      </m:num>
                      <m:den>
                        <m:r>
                          <a:rPr lang="en-US" b="1" i="1">
                            <a:latin typeface="Cambria Math"/>
                          </a:rPr>
                          <m:t>𝑺</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den>
                    </m:f>
                  </m:oMath>
                </a14:m>
                <a:endParaRPr lang="en-US"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كذلك نستخدم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لاستخراج الفرق المعنوي الاصغر </a:t>
                </a:r>
                <a:r>
                  <a:rPr lang="en-US" b="1" dirty="0">
                    <a:latin typeface="Arial" panose="020B0604020202020204" pitchFamily="34" charset="0"/>
                    <a:cs typeface="Arial" panose="020B0604020202020204" pitchFamily="34" charset="0"/>
                  </a:rPr>
                  <a:t>L.S.D</a:t>
                </a:r>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L.S.D = t(</a:t>
                </a:r>
                <a14:m>
                  <m:oMath xmlns:m="http://schemas.openxmlformats.org/officeDocument/2006/math">
                    <m:r>
                      <a:rPr lang="ar-IQ">
                        <a:latin typeface="Cambria Math"/>
                      </a:rPr>
                      <m:t>∝</m:t>
                    </m:r>
                    <m:r>
                      <a:rPr lang="en-US" b="1" i="1">
                        <a:latin typeface="Cambria Math"/>
                      </a:rPr>
                      <m:t> ,</m:t>
                    </m:r>
                    <m:r>
                      <a:rPr lang="en-US" b="1" i="1">
                        <a:latin typeface="Cambria Math"/>
                      </a:rPr>
                      <m:t>𝒗</m:t>
                    </m:r>
                    <m:r>
                      <a:rPr lang="en-US" b="1" i="1">
                        <a:latin typeface="Cambria Math"/>
                      </a:rPr>
                      <m:t>) </m:t>
                    </m:r>
                    <m:rad>
                      <m:radPr>
                        <m:degHide m:val="on"/>
                        <m:ctrlPr>
                          <a:rPr lang="en-US" b="1" i="1">
                            <a:latin typeface="Cambria Math"/>
                          </a:rPr>
                        </m:ctrlPr>
                      </m:radPr>
                      <m:deg/>
                      <m:e>
                        <m:f>
                          <m:fPr>
                            <m:ctrlPr>
                              <a:rPr lang="en-US" b="1" i="1">
                                <a:latin typeface="Cambria Math"/>
                              </a:rPr>
                            </m:ctrlPr>
                          </m:fPr>
                          <m:num>
                            <m:r>
                              <a:rPr lang="en-US" b="1" i="1">
                                <a:latin typeface="Cambria Math"/>
                              </a:rPr>
                              <m:t>𝟐</m:t>
                            </m:r>
                            <m:r>
                              <a:rPr lang="en-US" b="1" i="1">
                                <a:latin typeface="Cambria Math"/>
                              </a:rPr>
                              <m:t>𝒎𝒔𝒆</m:t>
                            </m:r>
                          </m:num>
                          <m:den>
                            <m:r>
                              <a:rPr lang="en-US" b="1" i="1">
                                <a:latin typeface="Cambria Math"/>
                              </a:rPr>
                              <m:t>𝒓</m:t>
                            </m:r>
                          </m:den>
                        </m:f>
                      </m:e>
                    </m:rad>
                  </m:oMath>
                </a14:m>
                <a:endParaRPr lang="en-US" dirty="0">
                  <a:latin typeface="Arial" panose="020B0604020202020204" pitchFamily="34" charset="0"/>
                  <a:cs typeface="Arial" panose="020B0604020202020204" pitchFamily="34" charset="0"/>
                </a:endParaRPr>
              </a:p>
              <a:p>
                <a:pPr marL="0" indent="0" rtl="1">
                  <a:buNone/>
                </a:pPr>
                <a:r>
                  <a:rPr lang="ar-IQ" b="1" dirty="0"/>
                  <a:t> </a:t>
                </a:r>
                <a:endParaRPr lang="en-US" dirty="0"/>
              </a:p>
              <a:p>
                <a:pPr marL="0" indent="0" algn="r" rtl="1">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7426" y="334851"/>
                <a:ext cx="11335598" cy="6297769"/>
              </a:xfrm>
              <a:blipFill rotWithShape="0">
                <a:blip r:embed="rId2"/>
                <a:stretch>
                  <a:fillRect l="-806" t="-3582" r="-806"/>
                </a:stretch>
              </a:blipFill>
            </p:spPr>
            <p:txBody>
              <a:bodyPr/>
              <a:lstStyle/>
              <a:p>
                <a:r>
                  <a:rPr lang="en-US">
                    <a:noFill/>
                  </a:rPr>
                  <a:t> </a:t>
                </a:r>
              </a:p>
            </p:txBody>
          </p:sp>
        </mc:Fallback>
      </mc:AlternateContent>
    </p:spTree>
    <p:extLst>
      <p:ext uri="{BB962C8B-B14F-4D97-AF65-F5344CB8AC3E}">
        <p14:creationId xmlns:p14="http://schemas.microsoft.com/office/powerpoint/2010/main" val="3952490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0304" y="231821"/>
                <a:ext cx="11322719" cy="6626180"/>
              </a:xfrm>
            </p:spPr>
            <p:txBody>
              <a:bodyPr>
                <a:normAutofit lnSpcReduction="10000"/>
              </a:bodyPr>
              <a:lstStyle/>
              <a:p>
                <a:pPr lvl="0" algn="r" rtl="1"/>
                <a:r>
                  <a:rPr lang="ar-IQ" b="1" dirty="0">
                    <a:latin typeface="Arial" panose="020B0604020202020204" pitchFamily="34" charset="0"/>
                    <a:cs typeface="Arial" panose="020B0604020202020204" pitchFamily="34" charset="0"/>
                  </a:rPr>
                  <a:t>اختبار يتعلق بمتوسط واحد</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مثال// اشار سجل مستشفى الولادة لمدينة كربلاء بأن معدل وزن الاطفال عند الولادة للسنين الماضية هو 5.5 كغم اخذت عينة عشوائية في الربع الاول من هذه السنة مؤلفة من 30 طفل وكان معدل وزنهم في تلك السنة 5.1 كغم وبأنحراف قياس قدره 0.9 كغم فهل هناك فرق معنوي في وزن الاطفال في هذه السنة عما هو معروف في السنين الماضية اختبر ذلك تحت مستوى احتمال 0.01 علماً ان 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 2.756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خطوات الاختبار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وضع الفرضيات  </a:t>
                </a:r>
                <a:r>
                  <a:rPr lang="ar-IQ" b="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Ho : M1 = 5.5</a:t>
                </a:r>
                <a:endParaRPr lang="en-US" dirty="0" smtClean="0">
                  <a:latin typeface="Arial" panose="020B0604020202020204" pitchFamily="34" charset="0"/>
                  <a:cs typeface="Arial" panose="020B0604020202020204" pitchFamily="34" charset="0"/>
                </a:endParaRPr>
              </a:p>
              <a:p>
                <a:pPr algn="r" rtl="1"/>
                <a:r>
                  <a:rPr lang="en-US" b="1" dirty="0" smtClean="0">
                    <a:latin typeface="Arial" panose="020B0604020202020204" pitchFamily="34" charset="0"/>
                    <a:cs typeface="Arial" panose="020B0604020202020204" pitchFamily="34" charset="0"/>
                  </a:rPr>
                  <a:t>H1 </a:t>
                </a:r>
                <a:r>
                  <a:rPr lang="en-US" b="1" dirty="0">
                    <a:latin typeface="Arial" panose="020B0604020202020204" pitchFamily="34" charset="0"/>
                    <a:cs typeface="Arial" panose="020B0604020202020204" pitchFamily="34" charset="0"/>
                  </a:rPr>
                  <a:t>: M1 </a:t>
                </a:r>
                <a14:m>
                  <m:oMath xmlns:m="http://schemas.openxmlformats.org/officeDocument/2006/math">
                    <m:r>
                      <a:rPr lang="ar-IQ">
                        <a:latin typeface="Cambria Math"/>
                      </a:rPr>
                      <m:t>≠</m:t>
                    </m:r>
                    <m:r>
                      <a:rPr lang="en-US" b="1" i="1">
                        <a:latin typeface="Cambria Math"/>
                      </a:rPr>
                      <m:t>𝟓</m:t>
                    </m:r>
                    <m:r>
                      <a:rPr lang="en-US" b="1" i="1">
                        <a:latin typeface="Cambria Math"/>
                      </a:rPr>
                      <m:t>.</m:t>
                    </m:r>
                    <m:r>
                      <a:rPr lang="en-US" b="1" i="1">
                        <a:latin typeface="Cambria Math"/>
                      </a:rPr>
                      <m:t>𝟓</m:t>
                    </m:r>
                  </m:oMath>
                </a14:m>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اختبار الفرضية                                                                                    </a:t>
                </a:r>
                <a:r>
                  <a:rPr lang="en-US" b="1" dirty="0">
                    <a:latin typeface="Arial" panose="020B0604020202020204" pitchFamily="34" charset="0"/>
                    <a:cs typeface="Arial" panose="020B0604020202020204" pitchFamily="34" charset="0"/>
                  </a:rPr>
                  <a:t>t=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m:t>
                        </m:r>
                        <m:r>
                          <a:rPr lang="en-US" b="1" i="1">
                            <a:latin typeface="Cambria Math"/>
                          </a:rPr>
                          <m:t>𝑴</m:t>
                        </m:r>
                      </m:num>
                      <m:den>
                        <m:f>
                          <m:fPr>
                            <m:ctrlPr>
                              <a:rPr lang="en-US" b="1" i="1">
                                <a:latin typeface="Cambria Math"/>
                              </a:rPr>
                            </m:ctrlPr>
                          </m:fPr>
                          <m:num>
                            <m:r>
                              <a:rPr lang="en-US" b="1" i="1">
                                <a:latin typeface="Cambria Math"/>
                              </a:rPr>
                              <m:t>𝒔</m:t>
                            </m:r>
                          </m:num>
                          <m:den>
                            <m:rad>
                              <m:radPr>
                                <m:degHide m:val="on"/>
                                <m:ctrlPr>
                                  <a:rPr lang="en-US" b="1" i="1">
                                    <a:latin typeface="Cambria Math"/>
                                  </a:rPr>
                                </m:ctrlPr>
                              </m:radPr>
                              <m:deg/>
                              <m:e>
                                <m:r>
                                  <a:rPr lang="en-US" b="1" i="1">
                                    <a:latin typeface="Cambria Math"/>
                                  </a:rPr>
                                  <m:t>𝒏</m:t>
                                </m:r>
                              </m:e>
                            </m:rad>
                          </m:den>
                        </m:f>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-2.434</a:t>
                </a:r>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t= </a:t>
                </a:r>
                <a14:m>
                  <m:oMath xmlns:m="http://schemas.openxmlformats.org/officeDocument/2006/math">
                    <m:f>
                      <m:fPr>
                        <m:ctrlPr>
                          <a:rPr lang="en-US" b="1" i="1">
                            <a:latin typeface="Cambria Math"/>
                          </a:rPr>
                        </m:ctrlPr>
                      </m:fPr>
                      <m:num>
                        <m:r>
                          <a:rPr lang="en-US" b="1" i="1">
                            <a:latin typeface="Cambria Math"/>
                          </a:rPr>
                          <m:t>𝟓</m:t>
                        </m:r>
                        <m:r>
                          <a:rPr lang="en-US" b="1" i="1">
                            <a:latin typeface="Cambria Math"/>
                          </a:rPr>
                          <m:t>.</m:t>
                        </m:r>
                        <m:r>
                          <a:rPr lang="en-US" b="1" i="1">
                            <a:latin typeface="Cambria Math"/>
                          </a:rPr>
                          <m:t>𝟏</m:t>
                        </m:r>
                        <m:r>
                          <a:rPr lang="en-US" b="1" i="1">
                            <a:latin typeface="Cambria Math"/>
                          </a:rPr>
                          <m:t>−</m:t>
                        </m:r>
                        <m:r>
                          <a:rPr lang="en-US" b="1" i="1">
                            <a:latin typeface="Cambria Math"/>
                          </a:rPr>
                          <m:t>𝟓</m:t>
                        </m:r>
                        <m:r>
                          <a:rPr lang="en-US" b="1" i="1">
                            <a:latin typeface="Cambria Math"/>
                          </a:rPr>
                          <m:t>.</m:t>
                        </m:r>
                        <m:r>
                          <a:rPr lang="en-US" b="1" i="1">
                            <a:latin typeface="Cambria Math"/>
                          </a:rPr>
                          <m:t>𝟓</m:t>
                        </m:r>
                      </m:num>
                      <m:den>
                        <m:f>
                          <m:fPr>
                            <m:ctrlPr>
                              <a:rPr lang="en-US" b="1" i="1">
                                <a:latin typeface="Cambria Math"/>
                              </a:rPr>
                            </m:ctrlPr>
                          </m:fPr>
                          <m:num>
                            <m:r>
                              <a:rPr lang="en-US" b="1" i="1">
                                <a:latin typeface="Cambria Math"/>
                              </a:rPr>
                              <m:t>𝟎</m:t>
                            </m:r>
                            <m:r>
                              <a:rPr lang="en-US" b="1" i="1">
                                <a:latin typeface="Cambria Math"/>
                              </a:rPr>
                              <m:t>.</m:t>
                            </m:r>
                            <m:r>
                              <a:rPr lang="en-US" b="1" i="1">
                                <a:latin typeface="Cambria Math"/>
                              </a:rPr>
                              <m:t>𝟗</m:t>
                            </m:r>
                          </m:num>
                          <m:den>
                            <m:rad>
                              <m:radPr>
                                <m:degHide m:val="on"/>
                                <m:ctrlPr>
                                  <a:rPr lang="en-US" b="1" i="1">
                                    <a:latin typeface="Cambria Math"/>
                                  </a:rPr>
                                </m:ctrlPr>
                              </m:radPr>
                              <m:deg/>
                              <m:e>
                                <m:r>
                                  <a:rPr lang="en-US" b="1" i="1">
                                    <a:latin typeface="Cambria Math"/>
                                  </a:rPr>
                                  <m:t>𝟑𝟎</m:t>
                                </m:r>
                              </m:e>
                            </m:rad>
                          </m:den>
                        </m:f>
                      </m:den>
                    </m:f>
                  </m:oMath>
                </a14:m>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استخراج 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لمستوى معنوية </a:t>
                </a:r>
                <a14:m>
                  <m:oMath xmlns:m="http://schemas.openxmlformats.org/officeDocument/2006/math">
                    <m:r>
                      <a:rPr lang="ar-IQ">
                        <a:latin typeface="Cambria Math"/>
                      </a:rPr>
                      <m:t>∝</m:t>
                    </m:r>
                    <m:r>
                      <a:rPr lang="ar-IQ" b="1">
                        <a:latin typeface="Cambria Math"/>
                      </a:rPr>
                      <m:t> </m:t>
                    </m:r>
                  </m:oMath>
                </a14:m>
                <a:r>
                  <a:rPr lang="ar-IQ" b="1" dirty="0">
                    <a:latin typeface="Arial" panose="020B0604020202020204" pitchFamily="34" charset="0"/>
                    <a:cs typeface="Arial" panose="020B0604020202020204" pitchFamily="34" charset="0"/>
                  </a:rPr>
                  <a:t> = 0.01 ودرجة حرية =29    </a:t>
                </a:r>
                <a:r>
                  <a:rPr lang="en-US" b="1" i="1" dirty="0">
                    <a:latin typeface="Arial" panose="020B0604020202020204" pitchFamily="34" charset="0"/>
                    <a:cs typeface="Arial" panose="020B0604020202020204" pitchFamily="34" charset="0"/>
                  </a:rPr>
                  <a:t>t </a:t>
                </a:r>
                <a:r>
                  <a:rPr lang="ar-IQ" b="1" dirty="0">
                    <a:latin typeface="Arial" panose="020B0604020202020204" pitchFamily="34" charset="0"/>
                    <a:cs typeface="Arial" panose="020B0604020202020204" pitchFamily="34" charset="0"/>
                  </a:rPr>
                  <a:t>= الجدولية = 2.756</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الاستنتاج : - بما ان القيمة المطلقة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 2.434 ) اقل من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لذا نقبل فرضية العدم </a:t>
                </a:r>
                <a:r>
                  <a:rPr lang="en-US" b="1" i="1" dirty="0">
                    <a:latin typeface="Arial" panose="020B0604020202020204" pitchFamily="34" charset="0"/>
                    <a:cs typeface="Arial" panose="020B0604020202020204" pitchFamily="34" charset="0"/>
                  </a:rPr>
                  <a:t>Ho</a:t>
                </a:r>
                <a:r>
                  <a:rPr lang="ar-IQ" b="1" dirty="0">
                    <a:latin typeface="Arial" panose="020B0604020202020204" pitchFamily="34" charset="0"/>
                    <a:cs typeface="Arial" panose="020B0604020202020204" pitchFamily="34" charset="0"/>
                  </a:rPr>
                  <a:t> الى لا يوجد فرق معنوي بين اوزان الاطفال عند الولادة في هذه السنة عما هو في السنين الاخرى .</a:t>
                </a: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0304" y="231821"/>
                <a:ext cx="11322719" cy="6626180"/>
              </a:xfrm>
              <a:blipFill rotWithShape="0">
                <a:blip r:embed="rId2"/>
                <a:stretch>
                  <a:fillRect l="-1562" t="-4416" r="-1400"/>
                </a:stretch>
              </a:blipFill>
            </p:spPr>
            <p:txBody>
              <a:bodyPr/>
              <a:lstStyle/>
              <a:p>
                <a:r>
                  <a:rPr lang="en-US">
                    <a:noFill/>
                  </a:rPr>
                  <a:t> </a:t>
                </a:r>
              </a:p>
            </p:txBody>
          </p:sp>
        </mc:Fallback>
      </mc:AlternateContent>
    </p:spTree>
    <p:extLst>
      <p:ext uri="{BB962C8B-B14F-4D97-AF65-F5344CB8AC3E}">
        <p14:creationId xmlns:p14="http://schemas.microsoft.com/office/powerpoint/2010/main" val="2500682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73487" y="167425"/>
                <a:ext cx="10112106" cy="6259133"/>
              </a:xfrm>
            </p:spPr>
            <p:txBody>
              <a:bodyPr>
                <a:normAutofit/>
              </a:bodyPr>
              <a:lstStyle/>
              <a:p>
                <a:pPr algn="r" rtl="1"/>
                <a:endParaRPr lang="ar-IQ" b="1" dirty="0" smtClean="0">
                  <a:latin typeface="Arial" panose="020B0604020202020204" pitchFamily="34" charset="0"/>
                  <a:cs typeface="Arial" panose="020B0604020202020204" pitchFamily="34" charset="0"/>
                </a:endParaRPr>
              </a:p>
              <a:p>
                <a:pPr algn="r" rtl="1"/>
                <a:r>
                  <a:rPr lang="ar-IQ" b="1" dirty="0" smtClean="0">
                    <a:latin typeface="Arial" panose="020B0604020202020204" pitchFamily="34" charset="0"/>
                    <a:cs typeface="Arial" panose="020B0604020202020204" pitchFamily="34" charset="0"/>
                  </a:rPr>
                  <a:t>مثال</a:t>
                </a:r>
                <a:r>
                  <a:rPr lang="ar-IQ" b="1" dirty="0">
                    <a:latin typeface="Arial" panose="020B0604020202020204" pitchFamily="34" charset="0"/>
                    <a:cs typeface="Arial" panose="020B0604020202020204" pitchFamily="34" charset="0"/>
                  </a:rPr>
                  <a:t>//كان متوسط الزيادة وزن 12 فأرة بعد تغذيتها بغذاء يحتوي على 1% مضاد حيوي 145غم وبأنحراف قياسي للوسط الحسابي 2.3غم ففي مستوى احتمال 0.05 هل يمكن القول بأن الزيادة في الوزن نتيجة التغذية على هذا الغذاء لا تقل عن 150غم علماً ان 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2.201</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ضع الفرضيات                                                                        </a:t>
                </a:r>
                <a:r>
                  <a:rPr lang="en-US" b="1" dirty="0">
                    <a:latin typeface="Arial" panose="020B0604020202020204" pitchFamily="34" charset="0"/>
                    <a:cs typeface="Arial" panose="020B0604020202020204" pitchFamily="34" charset="0"/>
                  </a:rPr>
                  <a:t>Ho : M1 </a:t>
                </a:r>
                <a14:m>
                  <m:oMath xmlns:m="http://schemas.openxmlformats.org/officeDocument/2006/math">
                    <m:r>
                      <a:rPr lang="en-US" b="1">
                        <a:latin typeface="Cambria Math"/>
                      </a:rPr>
                      <m:t>≥</m:t>
                    </m:r>
                  </m:oMath>
                </a14:m>
                <a:r>
                  <a:rPr lang="en-US" b="1" dirty="0">
                    <a:latin typeface="Arial" panose="020B0604020202020204" pitchFamily="34" charset="0"/>
                    <a:cs typeface="Arial" panose="020B0604020202020204" pitchFamily="34" charset="0"/>
                  </a:rPr>
                  <a:t> 150</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H1 : M1 </a:t>
                </a:r>
                <a14:m>
                  <m:oMath xmlns:m="http://schemas.openxmlformats.org/officeDocument/2006/math">
                    <m:r>
                      <a:rPr lang="ar-IQ">
                        <a:latin typeface="Cambria Math"/>
                      </a:rPr>
                      <m:t>&lt;</m:t>
                    </m:r>
                    <m:r>
                      <a:rPr lang="en-US" b="1" i="1">
                        <a:latin typeface="Cambria Math"/>
                      </a:rPr>
                      <m:t>𝟏𝟓𝟎</m:t>
                    </m:r>
                  </m:oMath>
                </a14:m>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اختبار الفرضية                                                                                   </a:t>
                </a:r>
                <a:r>
                  <a:rPr lang="en-US" b="1" dirty="0">
                    <a:latin typeface="Arial" panose="020B0604020202020204" pitchFamily="34" charset="0"/>
                    <a:cs typeface="Arial" panose="020B0604020202020204" pitchFamily="34" charset="0"/>
                  </a:rPr>
                  <a:t>t=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m:t>
                        </m:r>
                        <m:r>
                          <a:rPr lang="en-US" b="1" i="1">
                            <a:latin typeface="Cambria Math"/>
                          </a:rPr>
                          <m:t>𝑴</m:t>
                        </m:r>
                      </m:num>
                      <m:den>
                        <m:f>
                          <m:fPr>
                            <m:ctrlPr>
                              <a:rPr lang="en-US" b="1" i="1">
                                <a:latin typeface="Cambria Math"/>
                              </a:rPr>
                            </m:ctrlPr>
                          </m:fPr>
                          <m:num>
                            <m:r>
                              <a:rPr lang="en-US" b="1" i="1">
                                <a:latin typeface="Cambria Math"/>
                              </a:rPr>
                              <m:t>𝒔</m:t>
                            </m:r>
                          </m:num>
                          <m:den>
                            <m:rad>
                              <m:radPr>
                                <m:degHide m:val="on"/>
                                <m:ctrlPr>
                                  <a:rPr lang="en-US" b="1" i="1">
                                    <a:latin typeface="Cambria Math"/>
                                  </a:rPr>
                                </m:ctrlPr>
                              </m:radPr>
                              <m:deg/>
                              <m:e>
                                <m:r>
                                  <a:rPr lang="en-US" b="1" i="1">
                                    <a:latin typeface="Cambria Math"/>
                                  </a:rPr>
                                  <m:t>𝒏</m:t>
                                </m:r>
                              </m:e>
                            </m:rad>
                          </m:den>
                        </m:f>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-2.174</a:t>
                </a:r>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t= </a:t>
                </a:r>
                <a14:m>
                  <m:oMath xmlns:m="http://schemas.openxmlformats.org/officeDocument/2006/math">
                    <m:f>
                      <m:fPr>
                        <m:ctrlPr>
                          <a:rPr lang="en-US" b="1" i="1">
                            <a:latin typeface="Cambria Math"/>
                          </a:rPr>
                        </m:ctrlPr>
                      </m:fPr>
                      <m:num>
                        <m:r>
                          <a:rPr lang="en-US" b="1" i="1">
                            <a:latin typeface="Cambria Math"/>
                          </a:rPr>
                          <m:t>𝟏𝟒𝟓</m:t>
                        </m:r>
                        <m:r>
                          <a:rPr lang="en-US" b="1" i="1">
                            <a:latin typeface="Cambria Math"/>
                          </a:rPr>
                          <m:t>−</m:t>
                        </m:r>
                        <m:r>
                          <a:rPr lang="en-US" b="1" i="1">
                            <a:latin typeface="Cambria Math"/>
                          </a:rPr>
                          <m:t>𝟏𝟓𝟎</m:t>
                        </m:r>
                      </m:num>
                      <m:den>
                        <m:r>
                          <a:rPr lang="en-US" b="1" i="1">
                            <a:latin typeface="Cambria Math"/>
                          </a:rPr>
                          <m:t>𝟐</m:t>
                        </m:r>
                        <m:r>
                          <a:rPr lang="en-US" b="1" i="1">
                            <a:latin typeface="Cambria Math"/>
                          </a:rPr>
                          <m:t>−</m:t>
                        </m:r>
                        <m:r>
                          <a:rPr lang="en-US" b="1" i="1">
                            <a:latin typeface="Cambria Math"/>
                          </a:rPr>
                          <m:t>𝟑</m:t>
                        </m:r>
                      </m:den>
                    </m:f>
                  </m:oMath>
                </a14:m>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استخراج</a:t>
                </a:r>
                <a:r>
                  <a:rPr lang="ar-IQ"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a:t>
                </a:r>
                <a14:m>
                  <m:oMath xmlns:m="http://schemas.openxmlformats.org/officeDocument/2006/math">
                    <m:r>
                      <a:rPr lang="ar-IQ">
                        <a:latin typeface="Cambria Math"/>
                      </a:rPr>
                      <m:t>∝</m:t>
                    </m:r>
                    <m:r>
                      <a:rPr lang="ar-IQ" b="1">
                        <a:latin typeface="Cambria Math"/>
                      </a:rPr>
                      <m:t> </m:t>
                    </m:r>
                  </m:oMath>
                </a14:m>
                <a:r>
                  <a:rPr lang="ar-IQ" b="1" dirty="0">
                    <a:latin typeface="Arial" panose="020B0604020202020204" pitchFamily="34" charset="0"/>
                    <a:cs typeface="Arial" panose="020B0604020202020204" pitchFamily="34" charset="0"/>
                  </a:rPr>
                  <a:t> = 0.05 ودرجة حرية11 =2.201    </a:t>
                </a:r>
                <a:endParaRPr lang="ar-IQ"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 </a:t>
                </a: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الاستنتاج :- بما ان 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(2.174) اقل من قيمتها في الجدوله 2.201</a:t>
                </a:r>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(ت الجدولية) نقبل فرضية العدم ونرفض الفرضية البديلة اي معدل الزيادة في الوزن لا تقل عن 150غم.</a:t>
                </a:r>
                <a:endParaRPr lang="en-US" dirty="0">
                  <a:latin typeface="Arial" panose="020B0604020202020204" pitchFamily="34" charset="0"/>
                  <a:cs typeface="Arial" panose="020B0604020202020204" pitchFamily="34" charset="0"/>
                </a:endParaRPr>
              </a:p>
              <a:p>
                <a:pPr marL="0" indent="0" algn="r" rtl="1">
                  <a:buNone/>
                </a:pPr>
                <a:endParaRPr lang="en-US" dirty="0"/>
              </a:p>
              <a:p>
                <a:pPr marL="0" indent="0" algn="r" rtl="1">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73487" y="167425"/>
                <a:ext cx="10112106" cy="6259133"/>
              </a:xfrm>
              <a:blipFill rotWithShape="0">
                <a:blip r:embed="rId2"/>
                <a:stretch>
                  <a:fillRect l="-301" t="-1558" r="-1627"/>
                </a:stretch>
              </a:blipFill>
            </p:spPr>
            <p:txBody>
              <a:bodyPr/>
              <a:lstStyle/>
              <a:p>
                <a:r>
                  <a:rPr lang="en-US">
                    <a:noFill/>
                  </a:rPr>
                  <a:t> </a:t>
                </a:r>
              </a:p>
            </p:txBody>
          </p:sp>
        </mc:Fallback>
      </mc:AlternateContent>
    </p:spTree>
    <p:extLst>
      <p:ext uri="{BB962C8B-B14F-4D97-AF65-F5344CB8AC3E}">
        <p14:creationId xmlns:p14="http://schemas.microsoft.com/office/powerpoint/2010/main" val="3620012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25004" y="334851"/>
                <a:ext cx="11078020" cy="6388677"/>
              </a:xfrm>
            </p:spPr>
            <p:txBody>
              <a:bodyPr>
                <a:normAutofit fontScale="70000" lnSpcReduction="20000"/>
              </a:bodyPr>
              <a:lstStyle/>
              <a:p>
                <a:pPr algn="r" rtl="1"/>
                <a:r>
                  <a:rPr lang="ar-IQ" b="1" dirty="0" smtClean="0">
                    <a:latin typeface="Arial" panose="020B0604020202020204" pitchFamily="34" charset="0"/>
                    <a:cs typeface="Arial" panose="020B0604020202020204" pitchFamily="34" charset="0"/>
                  </a:rPr>
                  <a:t>مثال3// ادعت احدى شركات انتاج السكاير بأن نسبة النيكوتين في انتاجها من السكاير لا يتجاوز 17.5ملغم ,اخذت عينة عشوائية مؤلفة من 9 سكاير وقيست نسبة النيكوتين فيها فكانت كالاتي :</a:t>
                </a:r>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yi</a:t>
                </a:r>
                <a:r>
                  <a:rPr lang="en-US" b="1" dirty="0">
                    <a:latin typeface="Arial" panose="020B0604020202020204" pitchFamily="34" charset="0"/>
                    <a:cs typeface="Arial" panose="020B0604020202020204" pitchFamily="34" charset="0"/>
                  </a:rPr>
                  <a:t>= 18 , 18 ,16 , 20 ,19 , 19 ,18 , 18 , 17</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فهل ادعاء الشركة صحيح تحت مستوى 0.05  علماً ان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تحت مستوى 0.05  تساوي </a:t>
                </a:r>
                <a:r>
                  <a:rPr lang="en-US" b="1" dirty="0">
                    <a:latin typeface="Arial" panose="020B0604020202020204" pitchFamily="34" charset="0"/>
                    <a:cs typeface="Arial" panose="020B0604020202020204" pitchFamily="34" charset="0"/>
                  </a:rPr>
                  <a:t>2-30.6</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ضع الفرضيات                                                                           </a:t>
                </a:r>
                <a:r>
                  <a:rPr lang="en-US" b="1" dirty="0">
                    <a:latin typeface="Arial" panose="020B0604020202020204" pitchFamily="34" charset="0"/>
                    <a:cs typeface="Arial" panose="020B0604020202020204" pitchFamily="34" charset="0"/>
                  </a:rPr>
                  <a:t>Ho : M </a:t>
                </a:r>
                <a14:m>
                  <m:oMath xmlns:m="http://schemas.openxmlformats.org/officeDocument/2006/math">
                    <m:r>
                      <a:rPr lang="en-US" b="1" i="1">
                        <a:latin typeface="Cambria Math" panose="02040503050406030204" pitchFamily="18" charset="0"/>
                      </a:rPr>
                      <m:t>≤</m:t>
                    </m:r>
                  </m:oMath>
                </a14:m>
                <a:r>
                  <a:rPr lang="en-US" b="1" dirty="0">
                    <a:latin typeface="Arial" panose="020B0604020202020204" pitchFamily="34" charset="0"/>
                    <a:cs typeface="Arial" panose="020B0604020202020204" pitchFamily="34" charset="0"/>
                  </a:rPr>
                  <a:t> 17.5</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H1 : M </a:t>
                </a:r>
                <a14:m>
                  <m:oMath xmlns:m="http://schemas.openxmlformats.org/officeDocument/2006/math">
                    <m:r>
                      <a:rPr lang="ar-IQ">
                        <a:latin typeface="Cambria Math" panose="02040503050406030204" pitchFamily="18" charset="0"/>
                      </a:rPr>
                      <m:t>&gt;</m:t>
                    </m:r>
                    <m:r>
                      <a:rPr lang="en-US" b="1" i="1">
                        <a:latin typeface="Cambria Math" panose="02040503050406030204" pitchFamily="18" charset="0"/>
                      </a:rPr>
                      <m:t>𝟏𝟕</m:t>
                    </m:r>
                    <m:r>
                      <a:rPr lang="en-US" b="1" i="1">
                        <a:latin typeface="Cambria Math" panose="02040503050406030204" pitchFamily="18" charset="0"/>
                      </a:rPr>
                      <m:t>.</m:t>
                    </m:r>
                    <m:r>
                      <a:rPr lang="en-US" b="1" i="1">
                        <a:latin typeface="Cambria Math" panose="02040503050406030204" pitchFamily="18" charset="0"/>
                      </a:rPr>
                      <m:t>𝟓</m:t>
                    </m:r>
                  </m:oMath>
                </a14:m>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اختبار الفرضية                                                                                       </a:t>
                </a:r>
                <a:r>
                  <a:rPr lang="en-US" b="1" dirty="0">
                    <a:latin typeface="Arial" panose="020B0604020202020204" pitchFamily="34" charset="0"/>
                    <a:cs typeface="Arial" panose="020B0604020202020204" pitchFamily="34" charset="0"/>
                  </a:rPr>
                  <a:t>t=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m:t>
                        </m:r>
                        <m:r>
                          <a:rPr lang="en-US" b="1" i="1">
                            <a:latin typeface="Cambria Math" panose="02040503050406030204" pitchFamily="18" charset="0"/>
                          </a:rPr>
                          <m:t>𝑴</m:t>
                        </m:r>
                      </m:num>
                      <m:den>
                        <m:r>
                          <a:rPr lang="en-US" b="1" i="1">
                            <a:latin typeface="Cambria Math" panose="02040503050406030204" pitchFamily="18" charset="0"/>
                          </a:rPr>
                          <m:t>𝑺</m:t>
                        </m:r>
                        <m:acc>
                          <m:accPr>
                            <m:chr m:val="̅"/>
                            <m:ctrlPr>
                              <a:rPr lang="en-US" b="1" i="1">
                                <a:latin typeface="Cambria Math"/>
                              </a:rPr>
                            </m:ctrlPr>
                          </m:accPr>
                          <m:e>
                            <m:r>
                              <a:rPr lang="en-US" b="1" i="1">
                                <a:latin typeface="Cambria Math" panose="02040503050406030204" pitchFamily="18" charset="0"/>
                              </a:rPr>
                              <m:t>𝒚</m:t>
                            </m:r>
                          </m:e>
                        </m:acc>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panose="02040503050406030204" pitchFamily="18" charset="0"/>
                          </a:rPr>
                          <m:t>𝐲</m:t>
                        </m:r>
                      </m:e>
                      <m:sup>
                        <m:r>
                          <a:rPr lang="en-US" b="1" i="1">
                            <a:latin typeface="Cambria Math" panose="02040503050406030204" pitchFamily="18" charset="0"/>
                          </a:rPr>
                          <m:t>𝟐</m:t>
                        </m:r>
                      </m:sup>
                    </m:sSup>
                    <m:r>
                      <a:rPr lang="en-US" b="1" i="1">
                        <a:latin typeface="Cambria Math" panose="02040503050406030204" pitchFamily="18" charset="0"/>
                      </a:rPr>
                      <m:t>𝒊</m:t>
                    </m:r>
                    <m:r>
                      <a:rPr lang="en-US" b="1" i="1">
                        <a:latin typeface="Cambria Math" panose="02040503050406030204" pitchFamily="18" charset="0"/>
                      </a:rPr>
                      <m:t>=</m:t>
                    </m:r>
                    <m:r>
                      <a:rPr lang="en-US" b="1" i="1">
                        <a:latin typeface="Cambria Math" panose="02040503050406030204" pitchFamily="18" charset="0"/>
                      </a:rPr>
                      <m:t>𝟐𝟗𝟔𝟑</m:t>
                    </m:r>
                    <m:r>
                      <a:rPr lang="en-US" b="1" i="1">
                        <a:latin typeface="Cambria Math" panose="02040503050406030204" pitchFamily="18" charset="0"/>
                      </a:rPr>
                      <m:t>  </m:t>
                    </m:r>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panose="02040503050406030204" pitchFamily="18" charset="0"/>
                      </a:rPr>
                      <m:t>∑</m:t>
                    </m:r>
                    <m:r>
                      <a:rPr lang="en-US" b="1" i="1">
                        <a:latin typeface="Cambria Math" panose="02040503050406030204" pitchFamily="18" charset="0"/>
                      </a:rPr>
                      <m:t>𝒚𝒊</m:t>
                    </m:r>
                    <m:r>
                      <a:rPr lang="en-US" b="1" i="1">
                        <a:latin typeface="Cambria Math" panose="02040503050406030204" pitchFamily="18" charset="0"/>
                      </a:rPr>
                      <m:t>=</m:t>
                    </m:r>
                    <m:r>
                      <a:rPr lang="en-US" b="1" i="1">
                        <a:latin typeface="Cambria Math" panose="02040503050406030204" pitchFamily="18" charset="0"/>
                      </a:rPr>
                      <m:t>𝟏𝟔𝟑</m:t>
                    </m:r>
                    <m:r>
                      <a:rPr lang="en-US" b="1" i="1">
                        <a:latin typeface="Cambria Math" panose="02040503050406030204" pitchFamily="18" charset="0"/>
                      </a:rPr>
                      <m:t>                            </m:t>
                    </m:r>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 </m:t>
                    </m:r>
                    <m:f>
                      <m:fPr>
                        <m:ctrlPr>
                          <a:rPr lang="en-US" b="1" i="1">
                            <a:latin typeface="Cambria Math"/>
                          </a:rPr>
                        </m:ctrlPr>
                      </m:fPr>
                      <m:num>
                        <m:r>
                          <a:rPr lang="en-US" b="1" i="1">
                            <a:latin typeface="Cambria Math" panose="02040503050406030204" pitchFamily="18" charset="0"/>
                          </a:rPr>
                          <m:t>∑</m:t>
                        </m:r>
                        <m:r>
                          <a:rPr lang="en-US" b="1" i="1">
                            <a:latin typeface="Cambria Math" panose="02040503050406030204" pitchFamily="18" charset="0"/>
                          </a:rPr>
                          <m:t>𝒚𝒊</m:t>
                        </m:r>
                      </m:num>
                      <m:den>
                        <m:r>
                          <a:rPr lang="en-US" b="1" i="1">
                            <a:latin typeface="Cambria Math" panose="02040503050406030204" pitchFamily="18" charset="0"/>
                          </a:rPr>
                          <m:t>𝒏</m:t>
                        </m:r>
                      </m:den>
                    </m:f>
                    <m:r>
                      <a:rPr lang="en-US" b="1" i="1">
                        <a:latin typeface="Cambria Math" panose="02040503050406030204" pitchFamily="18" charset="0"/>
                      </a:rPr>
                      <m:t>                                   </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 </m:t>
                    </m:r>
                    <m:f>
                      <m:fPr>
                        <m:ctrlPr>
                          <a:rPr lang="en-US" b="1" i="1">
                            <a:latin typeface="Cambria Math"/>
                          </a:rPr>
                        </m:ctrlPr>
                      </m:fPr>
                      <m:num>
                        <m:r>
                          <a:rPr lang="en-US" b="1" i="1">
                            <a:latin typeface="Cambria Math" panose="02040503050406030204" pitchFamily="18" charset="0"/>
                          </a:rPr>
                          <m:t>𝟏𝟔𝟑</m:t>
                        </m:r>
                      </m:num>
                      <m:den>
                        <m:r>
                          <a:rPr lang="en-US" b="1" i="1">
                            <a:latin typeface="Cambria Math" panose="02040503050406030204" pitchFamily="18" charset="0"/>
                          </a:rPr>
                          <m:t>𝟗</m:t>
                        </m:r>
                      </m:den>
                    </m:f>
                    <m:r>
                      <a:rPr lang="en-US" b="1" i="1">
                        <a:latin typeface="Cambria Math" panose="02040503050406030204" pitchFamily="18" charset="0"/>
                      </a:rPr>
                      <m:t> =</m:t>
                    </m:r>
                    <m:r>
                      <a:rPr lang="en-US" b="1" i="1">
                        <a:latin typeface="Cambria Math" panose="02040503050406030204" pitchFamily="18" charset="0"/>
                      </a:rPr>
                      <m:t>𝟏𝟖</m:t>
                    </m:r>
                    <m:r>
                      <a:rPr lang="en-US" b="1" i="1">
                        <a:latin typeface="Cambria Math" panose="02040503050406030204" pitchFamily="18" charset="0"/>
                      </a:rPr>
                      <m:t>.</m:t>
                    </m:r>
                    <m:r>
                      <a:rPr lang="en-US" b="1" i="1">
                        <a:latin typeface="Cambria Math" panose="02040503050406030204" pitchFamily="18" charset="0"/>
                      </a:rPr>
                      <m:t>𝟏</m:t>
                    </m:r>
                    <m:r>
                      <a:rPr lang="en-US" b="1" i="1">
                        <a:latin typeface="Cambria Math" panose="02040503050406030204" pitchFamily="18" charset="0"/>
                      </a:rPr>
                      <m:t>                               </m:t>
                    </m:r>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SS= </a:t>
                </a:r>
                <a14:m>
                  <m:oMath xmlns:m="http://schemas.openxmlformats.org/officeDocument/2006/math">
                    <m:r>
                      <a:rPr lang="en-US" b="1" i="1">
                        <a:latin typeface="Cambria Math" panose="02040503050406030204" pitchFamily="18" charset="0"/>
                      </a:rPr>
                      <m:t>∑</m:t>
                    </m:r>
                    <m:sSup>
                      <m:sSupPr>
                        <m:ctrlPr>
                          <a:rPr lang="en-US" b="1" i="1">
                            <a:latin typeface="Cambria Math"/>
                          </a:rPr>
                        </m:ctrlPr>
                      </m:sSupPr>
                      <m:e>
                        <m:r>
                          <a:rPr lang="en-US" b="1" i="1">
                            <a:latin typeface="Cambria Math" panose="02040503050406030204" pitchFamily="18" charset="0"/>
                          </a:rPr>
                          <m:t>𝐲</m:t>
                        </m:r>
                      </m:e>
                      <m:sup>
                        <m:r>
                          <a:rPr lang="en-US" b="1" i="1">
                            <a:latin typeface="Cambria Math" panose="02040503050406030204" pitchFamily="18" charset="0"/>
                          </a:rPr>
                          <m:t>𝟐</m:t>
                        </m:r>
                      </m:sup>
                    </m:sSup>
                    <m:r>
                      <a:rPr lang="en-US" b="1" i="1">
                        <a:latin typeface="Cambria Math" panose="02040503050406030204" pitchFamily="18" charset="0"/>
                      </a:rPr>
                      <m:t>𝒊</m:t>
                    </m:r>
                    <m:r>
                      <a:rPr lang="en-US" b="1" i="1">
                        <a:latin typeface="Cambria Math" panose="02040503050406030204" pitchFamily="18" charset="0"/>
                      </a:rPr>
                      <m:t>−</m:t>
                    </m:r>
                    <m:f>
                      <m:fPr>
                        <m:ctrlPr>
                          <a:rPr lang="en-US" b="1" i="1">
                            <a:latin typeface="Cambria Math"/>
                          </a:rPr>
                        </m:ctrlPr>
                      </m:fPr>
                      <m:num>
                        <m:sSup>
                          <m:sSupPr>
                            <m:ctrlPr>
                              <a:rPr lang="en-US" b="1" i="1">
                                <a:latin typeface="Cambria Math"/>
                              </a:rPr>
                            </m:ctrlPr>
                          </m:sSupPr>
                          <m:e>
                            <m:r>
                              <a:rPr lang="en-US" b="1">
                                <a:latin typeface="Cambria Math" panose="02040503050406030204" pitchFamily="18" charset="0"/>
                              </a:rPr>
                              <m:t>(</m:t>
                            </m:r>
                            <m:r>
                              <a:rPr lang="en-US" b="1" i="1">
                                <a:latin typeface="Cambria Math" panose="02040503050406030204" pitchFamily="18" charset="0"/>
                              </a:rPr>
                              <m:t>∑</m:t>
                            </m:r>
                            <m:r>
                              <a:rPr lang="en-US" b="1" i="1">
                                <a:latin typeface="Cambria Math" panose="02040503050406030204" pitchFamily="18" charset="0"/>
                              </a:rPr>
                              <m:t>𝒚𝒊</m:t>
                            </m:r>
                            <m:r>
                              <a:rPr lang="en-US" b="1" i="1">
                                <a:latin typeface="Cambria Math" panose="02040503050406030204" pitchFamily="18" charset="0"/>
                              </a:rPr>
                              <m:t>)</m:t>
                            </m:r>
                          </m:e>
                          <m:sup>
                            <m:r>
                              <a:rPr lang="en-US" b="1" i="1">
                                <a:latin typeface="Cambria Math" panose="02040503050406030204" pitchFamily="18" charset="0"/>
                              </a:rPr>
                              <m:t>𝟐</m:t>
                            </m:r>
                          </m:sup>
                        </m:sSup>
                      </m:num>
                      <m:den>
                        <m:r>
                          <a:rPr lang="en-US" b="1" i="1">
                            <a:latin typeface="Cambria Math" panose="02040503050406030204" pitchFamily="18" charset="0"/>
                          </a:rPr>
                          <m:t>𝒏</m:t>
                        </m:r>
                      </m:den>
                    </m:f>
                    <m:r>
                      <a:rPr lang="en-US" b="1" i="1">
                        <a:latin typeface="Cambria Math" panose="02040503050406030204" pitchFamily="18" charset="0"/>
                      </a:rPr>
                      <m:t>                                                                                                             </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SS= </a:t>
                </a:r>
                <a14:m>
                  <m:oMath xmlns:m="http://schemas.openxmlformats.org/officeDocument/2006/math">
                    <m:r>
                      <a:rPr lang="en-US" b="1" i="1">
                        <a:latin typeface="Cambria Math" panose="02040503050406030204" pitchFamily="18" charset="0"/>
                      </a:rPr>
                      <m:t>𝟐𝟗𝟔𝟑</m:t>
                    </m:r>
                    <m:r>
                      <a:rPr lang="en-US" b="1" i="1">
                        <a:latin typeface="Cambria Math" panose="02040503050406030204" pitchFamily="18" charset="0"/>
                      </a:rPr>
                      <m:t>−</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panose="02040503050406030204" pitchFamily="18" charset="0"/>
                                  </a:rPr>
                                  <m:t>𝟏𝟔𝟑</m:t>
                                </m:r>
                              </m:e>
                            </m:d>
                          </m:e>
                          <m:sup>
                            <m:r>
                              <a:rPr lang="en-US" b="1" i="1">
                                <a:latin typeface="Cambria Math" panose="02040503050406030204" pitchFamily="18" charset="0"/>
                              </a:rPr>
                              <m:t>𝟐</m:t>
                            </m:r>
                          </m:sup>
                        </m:sSup>
                      </m:num>
                      <m:den>
                        <m:r>
                          <a:rPr lang="en-US" b="1" i="1">
                            <a:latin typeface="Cambria Math" panose="02040503050406030204" pitchFamily="18" charset="0"/>
                          </a:rPr>
                          <m:t>𝟗</m:t>
                        </m:r>
                      </m:den>
                    </m:f>
                    <m:r>
                      <a:rPr lang="en-US" b="1" i="1">
                        <a:latin typeface="Cambria Math" panose="02040503050406030204" pitchFamily="18" charset="0"/>
                      </a:rPr>
                      <m:t> =  </m:t>
                    </m:r>
                    <m:r>
                      <a:rPr lang="en-US" b="1" i="1">
                        <a:latin typeface="Cambria Math" panose="02040503050406030204" pitchFamily="18" charset="0"/>
                      </a:rPr>
                      <m:t>𝟐𝟗𝟔𝟑</m:t>
                    </m:r>
                    <m:r>
                      <a:rPr lang="en-US" b="1" i="1">
                        <a:latin typeface="Cambria Math" panose="02040503050406030204" pitchFamily="18" charset="0"/>
                      </a:rPr>
                      <m:t>−</m:t>
                    </m:r>
                    <m:r>
                      <a:rPr lang="en-US" b="1" i="1">
                        <a:latin typeface="Cambria Math" panose="02040503050406030204" pitchFamily="18" charset="0"/>
                      </a:rPr>
                      <m:t>𝟐𝟗𝟓𝟗</m:t>
                    </m:r>
                    <m:r>
                      <a:rPr lang="en-US" b="1" i="1">
                        <a:latin typeface="Cambria Math" panose="02040503050406030204" pitchFamily="18" charset="0"/>
                      </a:rPr>
                      <m:t>.</m:t>
                    </m:r>
                    <m:r>
                      <a:rPr lang="en-US" b="1" i="1">
                        <a:latin typeface="Cambria Math" panose="02040503050406030204" pitchFamily="18" charset="0"/>
                      </a:rPr>
                      <m:t>𝟏𝟏</m:t>
                    </m:r>
                    <m:r>
                      <a:rPr lang="en-US" b="1" i="1">
                        <a:latin typeface="Cambria Math" panose="02040503050406030204" pitchFamily="18" charset="0"/>
                      </a:rPr>
                      <m:t>=</m:t>
                    </m:r>
                    <m:r>
                      <a:rPr lang="en-US" b="1" i="1">
                        <a:latin typeface="Cambria Math" panose="02040503050406030204" pitchFamily="18" charset="0"/>
                      </a:rPr>
                      <m:t>𝟏𝟎</m:t>
                    </m:r>
                    <m:r>
                      <a:rPr lang="en-US" b="1" i="1">
                        <a:latin typeface="Cambria Math" panose="02040503050406030204" pitchFamily="18" charset="0"/>
                      </a:rPr>
                      <m:t>.</m:t>
                    </m:r>
                    <m:r>
                      <a:rPr lang="en-US" b="1" i="1">
                        <a:latin typeface="Cambria Math" panose="02040503050406030204" pitchFamily="18" charset="0"/>
                      </a:rPr>
                      <m:t>𝟖𝟗</m:t>
                    </m:r>
                    <m:r>
                      <a:rPr lang="en-US" b="1" i="1">
                        <a:latin typeface="Cambria Math" panose="02040503050406030204" pitchFamily="18" charset="0"/>
                      </a:rPr>
                      <m:t>              </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1.36</a:t>
                </a:r>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panose="02040503050406030204" pitchFamily="18" charset="0"/>
                          </a:rPr>
                          <m:t>𝟏𝟎</m:t>
                        </m:r>
                        <m:r>
                          <a:rPr lang="en-US" b="1" i="1">
                            <a:latin typeface="Cambria Math" panose="02040503050406030204" pitchFamily="18" charset="0"/>
                          </a:rPr>
                          <m:t>.</m:t>
                        </m:r>
                        <m:r>
                          <a:rPr lang="en-US" b="1" i="1">
                            <a:latin typeface="Cambria Math" panose="02040503050406030204" pitchFamily="18" charset="0"/>
                          </a:rPr>
                          <m:t>𝟖𝟗</m:t>
                        </m:r>
                      </m:num>
                      <m:den>
                        <m:r>
                          <a:rPr lang="en-US" b="1" i="1">
                            <a:latin typeface="Cambria Math" panose="02040503050406030204" pitchFamily="18" charset="0"/>
                          </a:rPr>
                          <m:t>𝟖</m:t>
                        </m:r>
                      </m:den>
                    </m:f>
                  </m:oMath>
                </a14:m>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panose="02040503050406030204" pitchFamily="18" charset="0"/>
                          </a:rPr>
                          <m:t>𝟏𝟎</m:t>
                        </m:r>
                        <m:r>
                          <a:rPr lang="en-US" b="1" i="1">
                            <a:latin typeface="Cambria Math" panose="02040503050406030204" pitchFamily="18" charset="0"/>
                          </a:rPr>
                          <m:t>.</m:t>
                        </m:r>
                        <m:r>
                          <a:rPr lang="en-US" b="1" i="1">
                            <a:latin typeface="Cambria Math" panose="02040503050406030204" pitchFamily="18" charset="0"/>
                          </a:rPr>
                          <m:t>𝟖𝟗</m:t>
                        </m:r>
                      </m:num>
                      <m:den>
                        <m:r>
                          <a:rPr lang="en-US" b="1" i="1">
                            <a:latin typeface="Cambria Math" panose="02040503050406030204" pitchFamily="18" charset="0"/>
                          </a:rPr>
                          <m:t>𝟗</m:t>
                        </m:r>
                        <m:r>
                          <a:rPr lang="en-US" b="1" i="1">
                            <a:latin typeface="Cambria Math" panose="02040503050406030204" pitchFamily="18" charset="0"/>
                          </a:rPr>
                          <m:t>−</m:t>
                        </m:r>
                        <m:r>
                          <a:rPr lang="en-US" b="1" i="1">
                            <a:latin typeface="Cambria Math" panose="02040503050406030204" pitchFamily="18" charset="0"/>
                          </a:rPr>
                          <m:t>𝟏</m:t>
                        </m:r>
                      </m:den>
                    </m:f>
                  </m:oMath>
                </a14:m>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panose="02040503050406030204" pitchFamily="18" charset="0"/>
                          </a:rPr>
                          <m:t>𝑺𝑺</m:t>
                        </m:r>
                      </m:num>
                      <m:den>
                        <m:r>
                          <a:rPr lang="en-US" b="1" i="1">
                            <a:latin typeface="Cambria Math" panose="02040503050406030204" pitchFamily="18" charset="0"/>
                          </a:rPr>
                          <m:t>𝒅</m:t>
                        </m:r>
                        <m:r>
                          <a:rPr lang="en-US" b="1" i="1">
                            <a:latin typeface="Cambria Math" panose="02040503050406030204" pitchFamily="18" charset="0"/>
                          </a:rPr>
                          <m:t>.</m:t>
                        </m:r>
                        <m:r>
                          <a:rPr lang="en-US" b="1" i="1">
                            <a:latin typeface="Cambria Math" panose="02040503050406030204" pitchFamily="18" charset="0"/>
                          </a:rPr>
                          <m:t>𝒇</m:t>
                        </m:r>
                      </m:den>
                    </m:f>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1.17</a:t>
                </a:r>
                <a:r>
                  <a:rPr lang="ar-IQ" b="1" dirty="0">
                    <a:latin typeface="Arial" panose="020B0604020202020204" pitchFamily="34" charset="0"/>
                    <a:cs typeface="Arial" panose="020B0604020202020204" pitchFamily="34" charset="0"/>
                  </a:rPr>
                  <a:t> = </a:t>
                </a:r>
                <a14:m>
                  <m:oMath xmlns:m="http://schemas.openxmlformats.org/officeDocument/2006/math">
                    <m:rad>
                      <m:radPr>
                        <m:degHide m:val="on"/>
                        <m:ctrlPr>
                          <a:rPr lang="en-US" b="1" i="1">
                            <a:latin typeface="Cambria Math"/>
                          </a:rPr>
                        </m:ctrlPr>
                      </m:radPr>
                      <m:deg/>
                      <m:e>
                        <m:r>
                          <a:rPr lang="en-US" b="1" i="1">
                            <a:latin typeface="Cambria Math" panose="02040503050406030204" pitchFamily="18" charset="0"/>
                          </a:rPr>
                          <m:t>𝟏</m:t>
                        </m:r>
                        <m:r>
                          <a:rPr lang="en-US" b="1" i="1">
                            <a:latin typeface="Cambria Math" panose="02040503050406030204" pitchFamily="18" charset="0"/>
                          </a:rPr>
                          <m:t>.</m:t>
                        </m:r>
                        <m:r>
                          <a:rPr lang="en-US" b="1" i="1">
                            <a:latin typeface="Cambria Math" panose="02040503050406030204" pitchFamily="18" charset="0"/>
                          </a:rPr>
                          <m:t>𝟑𝟔</m:t>
                        </m:r>
                      </m:e>
                    </m:rad>
                  </m:oMath>
                </a14:m>
                <a:r>
                  <a:rPr lang="ar-IQ" b="1" dirty="0">
                    <a:latin typeface="Arial" panose="020B0604020202020204" pitchFamily="34" charset="0"/>
                    <a:cs typeface="Arial" panose="020B0604020202020204" pitchFamily="34" charset="0"/>
                  </a:rPr>
                  <a:t> = </a:t>
                </a:r>
                <a14:m>
                  <m:oMath xmlns:m="http://schemas.openxmlformats.org/officeDocument/2006/math">
                    <m:r>
                      <a:rPr lang="en-US" b="1" i="1">
                        <a:latin typeface="Cambria Math" panose="02040503050406030204" pitchFamily="18" charset="0"/>
                      </a:rPr>
                      <m:t>𝑺</m:t>
                    </m:r>
                    <m:rad>
                      <m:radPr>
                        <m:degHide m:val="on"/>
                        <m:ctrlPr>
                          <a:rPr lang="en-US" b="1" i="1">
                            <a:latin typeface="Cambria Math"/>
                          </a:rPr>
                        </m:ctrlPr>
                      </m:radPr>
                      <m:deg/>
                      <m:e>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e>
                    </m:rad>
                  </m:oMath>
                </a14:m>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1.538</a:t>
                </a:r>
                <a:r>
                  <a:rPr lang="ar-IQ"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t=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m:t>
                        </m:r>
                        <m:r>
                          <a:rPr lang="en-US" b="1" i="1">
                            <a:latin typeface="Cambria Math" panose="02040503050406030204" pitchFamily="18" charset="0"/>
                          </a:rPr>
                          <m:t>𝑴</m:t>
                        </m:r>
                      </m:num>
                      <m:den>
                        <m:r>
                          <a:rPr lang="en-US" b="1" i="1">
                            <a:latin typeface="Cambria Math" panose="02040503050406030204" pitchFamily="18" charset="0"/>
                          </a:rPr>
                          <m:t>𝑺</m:t>
                        </m:r>
                        <m:acc>
                          <m:accPr>
                            <m:chr m:val="̅"/>
                            <m:ctrlPr>
                              <a:rPr lang="en-US" b="1" i="1">
                                <a:latin typeface="Cambria Math"/>
                              </a:rPr>
                            </m:ctrlPr>
                          </m:accPr>
                          <m:e>
                            <m:r>
                              <a:rPr lang="en-US" b="1" i="1">
                                <a:latin typeface="Cambria Math" panose="02040503050406030204" pitchFamily="18" charset="0"/>
                              </a:rPr>
                              <m:t>𝒚</m:t>
                            </m:r>
                          </m:e>
                        </m:acc>
                      </m:den>
                    </m:f>
                    <m:r>
                      <a:rPr lang="en-US" b="1">
                        <a:latin typeface="Cambria Math" panose="02040503050406030204" pitchFamily="18" charset="0"/>
                      </a:rPr>
                      <m:t>=</m:t>
                    </m:r>
                  </m:oMath>
                </a14:m>
                <a:endParaRPr lang="ar-IQ" b="1" dirty="0" smtClean="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 </a:t>
                </a:r>
                <a:r>
                  <a:rPr lang="ar-IQ" b="1" dirty="0" smtClean="0">
                    <a:latin typeface="Arial" panose="020B0604020202020204" pitchFamily="34" charset="0"/>
                    <a:cs typeface="Arial" panose="020B0604020202020204" pitchFamily="34" charset="0"/>
                  </a:rPr>
                  <a:t>    استخراج </a:t>
                </a:r>
                <a:r>
                  <a:rPr lang="ar-IQ" b="1" dirty="0">
                    <a:latin typeface="Arial" panose="020B0604020202020204" pitchFamily="34" charset="0"/>
                    <a:cs typeface="Arial" panose="020B0604020202020204" pitchFamily="34" charset="0"/>
                  </a:rPr>
                  <a:t>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لمستوى معنوية </a:t>
                </a:r>
                <a14:m>
                  <m:oMath xmlns:m="http://schemas.openxmlformats.org/officeDocument/2006/math">
                    <m:r>
                      <a:rPr lang="ar-IQ">
                        <a:latin typeface="Cambria Math" panose="02040503050406030204" pitchFamily="18" charset="0"/>
                      </a:rPr>
                      <m:t>∝</m:t>
                    </m:r>
                    <m:r>
                      <a:rPr lang="ar-IQ" b="1">
                        <a:latin typeface="Cambria Math" panose="02040503050406030204" pitchFamily="18" charset="0"/>
                      </a:rPr>
                      <m:t> </m:t>
                    </m:r>
                  </m:oMath>
                </a14:m>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0.05</a:t>
                </a:r>
                <a:r>
                  <a:rPr lang="ar-IQ" b="1" dirty="0">
                    <a:latin typeface="Arial" panose="020B0604020202020204" pitchFamily="34" charset="0"/>
                    <a:cs typeface="Arial" panose="020B0604020202020204" pitchFamily="34" charset="0"/>
                  </a:rPr>
                  <a:t> ودرجة حرية11 =2.306    </a:t>
                </a:r>
                <a:endParaRPr lang="en-US" dirty="0">
                  <a:latin typeface="Arial" panose="020B0604020202020204" pitchFamily="34" charset="0"/>
                  <a:cs typeface="Arial" panose="020B0604020202020204" pitchFamily="34" charset="0"/>
                </a:endParaRPr>
              </a:p>
              <a:p>
                <a:pPr marL="0" lvl="0" indent="0" algn="r" rtl="1">
                  <a:buNone/>
                </a:pPr>
                <a:r>
                  <a:rPr lang="ar-IQ" b="1" dirty="0" smtClean="0">
                    <a:latin typeface="Arial" panose="020B0604020202020204" pitchFamily="34" charset="0"/>
                    <a:cs typeface="Arial" panose="020B0604020202020204" pitchFamily="34" charset="0"/>
                  </a:rPr>
                  <a:t>    *الاستنتاج </a:t>
                </a:r>
                <a:r>
                  <a:rPr lang="ar-IQ" b="1" dirty="0">
                    <a:latin typeface="Arial" panose="020B0604020202020204" pitchFamily="34" charset="0"/>
                    <a:cs typeface="Arial" panose="020B0604020202020204" pitchFamily="34" charset="0"/>
                  </a:rPr>
                  <a:t>:بما ان 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a:t>
                </a:r>
                <a:r>
                  <a:rPr lang="en-US" b="1" dirty="0">
                    <a:latin typeface="Arial" panose="020B0604020202020204" pitchFamily="34" charset="0"/>
                    <a:cs typeface="Arial" panose="020B0604020202020204" pitchFamily="34" charset="0"/>
                  </a:rPr>
                  <a:t>1.538</a:t>
                </a:r>
                <a:r>
                  <a:rPr lang="ar-IQ" b="1" dirty="0">
                    <a:latin typeface="Arial" panose="020B0604020202020204" pitchFamily="34" charset="0"/>
                    <a:cs typeface="Arial" panose="020B0604020202020204" pitchFamily="34" charset="0"/>
                  </a:rPr>
                  <a:t> اقل من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2.306  لذا نقبل فرضية العدم ونرفض الفرضية البديلة اي ان ادعاء الشركة صحيح.</a:t>
                </a:r>
                <a:endParaRPr lang="en-US" dirty="0">
                  <a:latin typeface="Arial" panose="020B0604020202020204" pitchFamily="34" charset="0"/>
                  <a:cs typeface="Arial" panose="020B0604020202020204" pitchFamily="34" charset="0"/>
                </a:endParaRPr>
              </a:p>
              <a:p>
                <a:pPr marL="0" indent="0" algn="just" rtl="1">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25004" y="334851"/>
                <a:ext cx="11078020" cy="6388677"/>
              </a:xfrm>
              <a:blipFill rotWithShape="0">
                <a:blip r:embed="rId2"/>
                <a:stretch>
                  <a:fillRect t="-3626" r="-826"/>
                </a:stretch>
              </a:blipFill>
            </p:spPr>
            <p:txBody>
              <a:bodyPr/>
              <a:lstStyle/>
              <a:p>
                <a:r>
                  <a:rPr lang="en-US">
                    <a:noFill/>
                  </a:rPr>
                  <a:t> </a:t>
                </a:r>
              </a:p>
            </p:txBody>
          </p:sp>
        </mc:Fallback>
      </mc:AlternateContent>
    </p:spTree>
    <p:extLst>
      <p:ext uri="{BB962C8B-B14F-4D97-AF65-F5344CB8AC3E}">
        <p14:creationId xmlns:p14="http://schemas.microsoft.com/office/powerpoint/2010/main" val="2815557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2913" y="360609"/>
            <a:ext cx="6390110" cy="1120462"/>
          </a:xfrm>
        </p:spPr>
        <p:txBody>
          <a:bodyPr>
            <a:normAutofit/>
          </a:bodyPr>
          <a:lstStyle/>
          <a:p>
            <a:r>
              <a:rPr lang="ar-IQ" dirty="0" smtClean="0"/>
              <a:t>المحاظرة الرابعة </a:t>
            </a:r>
            <a:endParaRPr lang="en-US"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566670" y="1596981"/>
                <a:ext cx="11294772" cy="5048518"/>
              </a:xfrm>
            </p:spPr>
            <p:txBody>
              <a:bodyPr>
                <a:normAutofit fontScale="85000" lnSpcReduction="20000"/>
              </a:bodyPr>
              <a:lstStyle/>
              <a:p>
                <a:pPr lvl="0" rtl="1"/>
                <a:r>
                  <a:rPr lang="ar-IQ" sz="3200" b="1" dirty="0" smtClean="0">
                    <a:latin typeface="Andalus" panose="02020603050405020304" pitchFamily="18" charset="-78"/>
                    <a:cs typeface="Andalus" panose="02020603050405020304" pitchFamily="18" charset="-78"/>
                  </a:rPr>
                  <a:t>   ** </a:t>
                </a:r>
                <a:r>
                  <a:rPr lang="ar-IQ" b="1" dirty="0">
                    <a:latin typeface="Arial" panose="020B0604020202020204" pitchFamily="34" charset="0"/>
                    <a:cs typeface="Arial" panose="020B0604020202020204" pitchFamily="34" charset="0"/>
                  </a:rPr>
                  <a:t>اختبار يتعلق بمتوسطين</a:t>
                </a:r>
                <a:endParaRPr lang="en-US" dirty="0">
                  <a:latin typeface="Arial" panose="020B0604020202020204" pitchFamily="34" charset="0"/>
                  <a:cs typeface="Arial" panose="020B0604020202020204" pitchFamily="34" charset="0"/>
                </a:endParaRPr>
              </a:p>
              <a:p>
                <a:pPr lvl="0" rtl="1"/>
                <a:r>
                  <a:rPr lang="ar-IQ" b="1" dirty="0">
                    <a:latin typeface="Arial" panose="020B0604020202020204" pitchFamily="34" charset="0"/>
                    <a:cs typeface="Arial" panose="020B0604020202020204" pitchFamily="34" charset="0"/>
                  </a:rPr>
                  <a:t>اختبار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للعينات المستقلة وهناك العدد من الافتراضات التي يقوم عليها اختبار </a:t>
                </a:r>
                <a:r>
                  <a:rPr lang="en-US" b="1" i="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للعينات المستقلة:</a:t>
                </a:r>
                <a:endParaRPr lang="en-US" dirty="0">
                  <a:latin typeface="Arial" panose="020B0604020202020204" pitchFamily="34" charset="0"/>
                  <a:cs typeface="Arial" panose="020B0604020202020204" pitchFamily="34" charset="0"/>
                </a:endParaRPr>
              </a:p>
              <a:p>
                <a:pPr lvl="0" rtl="1"/>
                <a:r>
                  <a:rPr lang="ar-IQ" b="1" dirty="0">
                    <a:latin typeface="Arial" panose="020B0604020202020204" pitchFamily="34" charset="0"/>
                    <a:cs typeface="Arial" panose="020B0604020202020204" pitchFamily="34" charset="0"/>
                  </a:rPr>
                  <a:t>ان العينتين تم اختيارها بشكل عشوائي من المجتمع الخاص لكل عينة </a:t>
                </a:r>
                <a:endParaRPr lang="en-US" dirty="0">
                  <a:latin typeface="Arial" panose="020B0604020202020204" pitchFamily="34" charset="0"/>
                  <a:cs typeface="Arial" panose="020B0604020202020204" pitchFamily="34" charset="0"/>
                </a:endParaRPr>
              </a:p>
              <a:p>
                <a:pPr lvl="0" rtl="1"/>
                <a:r>
                  <a:rPr lang="ar-IQ" b="1" dirty="0">
                    <a:latin typeface="Arial" panose="020B0604020202020204" pitchFamily="34" charset="0"/>
                    <a:cs typeface="Arial" panose="020B0604020202020204" pitchFamily="34" charset="0"/>
                  </a:rPr>
                  <a:t>ان المجتمعان يتصفان بالسواء (التوزيع الطبيعي)</a:t>
                </a:r>
                <a:endParaRPr lang="en-US" dirty="0">
                  <a:latin typeface="Arial" panose="020B0604020202020204" pitchFamily="34" charset="0"/>
                  <a:cs typeface="Arial" panose="020B0604020202020204" pitchFamily="34" charset="0"/>
                </a:endParaRPr>
              </a:p>
              <a:p>
                <a:pPr lvl="0" rtl="1"/>
                <a:r>
                  <a:rPr lang="ar-IQ" b="1" dirty="0">
                    <a:latin typeface="Arial" panose="020B0604020202020204" pitchFamily="34" charset="0"/>
                    <a:cs typeface="Arial" panose="020B0604020202020204" pitchFamily="34" charset="0"/>
                  </a:rPr>
                  <a:t>الملاحظات , البيانات , المشاهدات , ضمن كل عينة مستقلة عن بعضها </a:t>
                </a:r>
                <a:endParaRPr lang="en-US" dirty="0">
                  <a:latin typeface="Arial" panose="020B0604020202020204" pitchFamily="34" charset="0"/>
                  <a:cs typeface="Arial" panose="020B0604020202020204" pitchFamily="34" charset="0"/>
                </a:endParaRPr>
              </a:p>
              <a:p>
                <a:pPr lvl="0" rtl="1"/>
                <a:r>
                  <a:rPr lang="ar-IQ" b="1" dirty="0">
                    <a:latin typeface="Arial" panose="020B0604020202020204" pitchFamily="34" charset="0"/>
                    <a:cs typeface="Arial" panose="020B0604020202020204" pitchFamily="34" charset="0"/>
                  </a:rPr>
                  <a:t>العينات تم توزيعها بشكل عشوائي الى المجموعتين</a:t>
                </a:r>
                <a:endParaRPr lang="en-US" dirty="0">
                  <a:latin typeface="Arial" panose="020B0604020202020204" pitchFamily="34" charset="0"/>
                  <a:cs typeface="Arial" panose="020B0604020202020204" pitchFamily="34" charset="0"/>
                </a:endParaRPr>
              </a:p>
              <a:p>
                <a:pPr lvl="0" rtl="1"/>
                <a:r>
                  <a:rPr lang="ar-IQ" b="1" dirty="0">
                    <a:latin typeface="Arial" panose="020B0604020202020204" pitchFamily="34" charset="0"/>
                    <a:cs typeface="Arial" panose="020B0604020202020204" pitchFamily="34" charset="0"/>
                  </a:rPr>
                  <a:t>لغرض تحديد العينتان متجانسة او غير متجانسة يجري استخدام فحص التجانس وعلى النحو التالي </a:t>
                </a:r>
                <a:endParaRPr lang="en-US" dirty="0">
                  <a:latin typeface="Arial" panose="020B0604020202020204" pitchFamily="34" charset="0"/>
                  <a:cs typeface="Arial" panose="020B0604020202020204" pitchFamily="34" charset="0"/>
                </a:endParaRPr>
              </a:p>
              <a:p>
                <a:pPr rtl="1"/>
                <a:r>
                  <a:rPr lang="en-US" b="1" dirty="0">
                    <a:latin typeface="Arial" panose="020B0604020202020204" pitchFamily="34" charset="0"/>
                    <a:cs typeface="Arial" panose="020B0604020202020204" pitchFamily="34" charset="0"/>
                  </a:rPr>
                  <a:t>F = </a:t>
                </a:r>
                <a14:m>
                  <m:oMath xmlns:m="http://schemas.openxmlformats.org/officeDocument/2006/math">
                    <m:f>
                      <m:fPr>
                        <m:ctrlPr>
                          <a:rPr lang="en-US" b="1" i="1">
                            <a:latin typeface="Cambria Math"/>
                          </a:rPr>
                        </m:ctrlPr>
                      </m:fPr>
                      <m:num>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r>
                          <a:rPr lang="en-US" b="1" i="1">
                            <a:latin typeface="Cambria Math" panose="02040503050406030204" pitchFamily="18" charset="0"/>
                          </a:rPr>
                          <m:t> </m:t>
                        </m:r>
                        <m:r>
                          <a:rPr lang="en-US" b="1" i="1">
                            <a:latin typeface="Cambria Math" panose="02040503050406030204" pitchFamily="18" charset="0"/>
                          </a:rPr>
                          <m:t>𝒍𝒂𝒓𝒈𝒆𝒔</m:t>
                        </m:r>
                      </m:num>
                      <m:den>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r>
                          <a:rPr lang="en-US" b="1" i="1">
                            <a:latin typeface="Cambria Math" panose="02040503050406030204" pitchFamily="18" charset="0"/>
                          </a:rPr>
                          <m:t> </m:t>
                        </m:r>
                        <m:r>
                          <a:rPr lang="en-US" b="1" i="1">
                            <a:latin typeface="Cambria Math" panose="02040503050406030204" pitchFamily="18" charset="0"/>
                          </a:rPr>
                          <m:t>𝒔𝒎𝒂𝒍𝒍𝒆𝒔𝒕</m:t>
                        </m:r>
                      </m:den>
                    </m:f>
                  </m:oMath>
                </a14:m>
                <a:r>
                  <a:rPr lang="ar-IQ" b="1" dirty="0">
                    <a:latin typeface="Arial" panose="020B0604020202020204" pitchFamily="34" charset="0"/>
                    <a:cs typeface="Arial" panose="020B0604020202020204" pitchFamily="34" charset="0"/>
                  </a:rPr>
                  <a:t> المحسوبة </a:t>
                </a:r>
                <a:endParaRPr lang="en-US" dirty="0">
                  <a:latin typeface="Arial" panose="020B0604020202020204" pitchFamily="34" charset="0"/>
                  <a:cs typeface="Arial" panose="020B0604020202020204" pitchFamily="34" charset="0"/>
                </a:endParaRPr>
              </a:p>
              <a:p>
                <a:pPr rtl="1"/>
                <a:r>
                  <a:rPr lang="en-US" b="1" dirty="0">
                    <a:latin typeface="Arial" panose="020B0604020202020204" pitchFamily="34" charset="0"/>
                    <a:cs typeface="Arial" panose="020B0604020202020204" pitchFamily="34" charset="0"/>
                  </a:rPr>
                  <a:t>F = </a:t>
                </a:r>
                <a14:m>
                  <m:oMath xmlns:m="http://schemas.openxmlformats.org/officeDocument/2006/math">
                    <m:f>
                      <m:fPr>
                        <m:ctrlPr>
                          <a:rPr lang="en-US" b="1" i="1">
                            <a:latin typeface="Cambria Math"/>
                          </a:rPr>
                        </m:ctrlPr>
                      </m:fPr>
                      <m:num>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r>
                          <a:rPr lang="en-US" b="1" i="1">
                            <a:latin typeface="Cambria Math" panose="02040503050406030204" pitchFamily="18" charset="0"/>
                          </a:rPr>
                          <m:t> </m:t>
                        </m:r>
                        <m:r>
                          <a:rPr lang="en-US" b="1" i="1">
                            <a:latin typeface="Cambria Math" panose="02040503050406030204" pitchFamily="18" charset="0"/>
                          </a:rPr>
                          <m:t>𝑳</m:t>
                        </m:r>
                      </m:num>
                      <m:den>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r>
                          <a:rPr lang="en-US" b="1" i="1">
                            <a:latin typeface="Cambria Math" panose="02040503050406030204" pitchFamily="18" charset="0"/>
                          </a:rPr>
                          <m:t> </m:t>
                        </m:r>
                        <m:r>
                          <a:rPr lang="en-US" b="1" i="1">
                            <a:latin typeface="Cambria Math" panose="02040503050406030204" pitchFamily="18" charset="0"/>
                          </a:rPr>
                          <m:t>𝒔</m:t>
                        </m:r>
                      </m:den>
                    </m:f>
                  </m:oMath>
                </a14:m>
                <a:r>
                  <a:rPr lang="ar-IQ" b="1" dirty="0">
                    <a:latin typeface="Arial" panose="020B0604020202020204" pitchFamily="34" charset="0"/>
                    <a:cs typeface="Arial" panose="020B0604020202020204" pitchFamily="34" charset="0"/>
                  </a:rPr>
                  <a:t> المحسوبة </a:t>
                </a:r>
                <a:endParaRPr lang="en-US" dirty="0">
                  <a:latin typeface="Arial" panose="020B0604020202020204" pitchFamily="34" charset="0"/>
                  <a:cs typeface="Arial" panose="020B0604020202020204" pitchFamily="34" charset="0"/>
                </a:endParaRPr>
              </a:p>
              <a:p>
                <a:pPr rtl="1"/>
                <a:r>
                  <a:rPr lang="en-US" b="1" dirty="0">
                    <a:latin typeface="Arial" panose="020B0604020202020204" pitchFamily="34" charset="0"/>
                    <a:cs typeface="Arial" panose="020B0604020202020204" pitchFamily="34" charset="0"/>
                  </a:rPr>
                  <a:t>F = </a:t>
                </a:r>
                <a14:m>
                  <m:oMath xmlns:m="http://schemas.openxmlformats.org/officeDocument/2006/math">
                    <m:f>
                      <m:fPr>
                        <m:ctrlPr>
                          <a:rPr lang="en-US" b="1" i="1">
                            <a:latin typeface="Cambria Math"/>
                          </a:rPr>
                        </m:ctrlPr>
                      </m:fPr>
                      <m:num>
                        <m:r>
                          <a:rPr lang="ar-IQ">
                            <a:latin typeface="Cambria Math" panose="02040503050406030204" pitchFamily="18" charset="0"/>
                          </a:rPr>
                          <m:t>الاكبر</m:t>
                        </m:r>
                        <m:r>
                          <a:rPr lang="ar-IQ">
                            <a:latin typeface="Cambria Math" panose="02040503050406030204" pitchFamily="18" charset="0"/>
                          </a:rPr>
                          <m:t> </m:t>
                        </m:r>
                        <m:r>
                          <a:rPr lang="ar-IQ">
                            <a:latin typeface="Cambria Math" panose="02040503050406030204" pitchFamily="18" charset="0"/>
                          </a:rPr>
                          <m:t>التباين</m:t>
                        </m:r>
                      </m:num>
                      <m:den>
                        <m:r>
                          <a:rPr lang="ar-IQ">
                            <a:latin typeface="Cambria Math" panose="02040503050406030204" pitchFamily="18" charset="0"/>
                          </a:rPr>
                          <m:t>الاصغر</m:t>
                        </m:r>
                        <m:r>
                          <a:rPr lang="ar-IQ">
                            <a:latin typeface="Cambria Math" panose="02040503050406030204" pitchFamily="18" charset="0"/>
                          </a:rPr>
                          <m:t> </m:t>
                        </m:r>
                        <m:r>
                          <a:rPr lang="ar-IQ">
                            <a:latin typeface="Cambria Math" panose="02040503050406030204" pitchFamily="18" charset="0"/>
                          </a:rPr>
                          <m:t>التباين</m:t>
                        </m:r>
                      </m:den>
                    </m:f>
                  </m:oMath>
                </a14:m>
                <a:r>
                  <a:rPr lang="ar-IQ" b="1" dirty="0">
                    <a:latin typeface="Arial" panose="020B0604020202020204" pitchFamily="34" charset="0"/>
                    <a:cs typeface="Arial" panose="020B0604020202020204" pitchFamily="34" charset="0"/>
                  </a:rPr>
                  <a:t> المحسوبة </a:t>
                </a:r>
                <a:endParaRPr lang="en-US" dirty="0">
                  <a:latin typeface="Arial" panose="020B0604020202020204" pitchFamily="34" charset="0"/>
                  <a:cs typeface="Arial" panose="020B0604020202020204" pitchFamily="34" charset="0"/>
                </a:endParaRPr>
              </a:p>
              <a:p>
                <a:r>
                  <a:rPr lang="ar-IQ" b="1" dirty="0">
                    <a:latin typeface="Arial" panose="020B0604020202020204" pitchFamily="34" charset="0"/>
                    <a:cs typeface="Arial" panose="020B0604020202020204" pitchFamily="34" charset="0"/>
                  </a:rPr>
                  <a:t>تقارن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المحسوبة مع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الجدولية بدرجة حرية التباين الاكبر بالاتجاه الافقي وبدرجة حرية للتباين الاصغر بالاتجاه العمودي فأذا كانت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المحسوبة اصغر من </a:t>
                </a:r>
                <a:r>
                  <a:rPr lang="en-US" b="1" dirty="0">
                    <a:latin typeface="Arial" panose="020B0604020202020204" pitchFamily="34" charset="0"/>
                    <a:cs typeface="Arial" panose="020B0604020202020204" pitchFamily="34" charset="0"/>
                  </a:rPr>
                  <a:t>F </a:t>
                </a:r>
                <a:r>
                  <a:rPr lang="ar-IQ" b="1" dirty="0">
                    <a:latin typeface="Arial" panose="020B0604020202020204" pitchFamily="34" charset="0"/>
                    <a:cs typeface="Arial" panose="020B0604020202020204" pitchFamily="34" charset="0"/>
                  </a:rPr>
                  <a:t>الجدولية فهناك تجانس العينتان واذا كانت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المحسوبة اكبر من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الجدولية فهناك عدم وجود تجانس العينتان </a:t>
                </a:r>
                <a:endParaRPr lang="en-US"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566670" y="1596981"/>
                <a:ext cx="11294772" cy="5048518"/>
              </a:xfrm>
              <a:blipFill rotWithShape="0">
                <a:blip r:embed="rId2"/>
                <a:stretch>
                  <a:fillRect t="-2295" r="-1025"/>
                </a:stretch>
              </a:blipFill>
            </p:spPr>
            <p:txBody>
              <a:bodyPr/>
              <a:lstStyle/>
              <a:p>
                <a:r>
                  <a:rPr lang="en-US">
                    <a:noFill/>
                  </a:rPr>
                  <a:t> </a:t>
                </a:r>
              </a:p>
            </p:txBody>
          </p:sp>
        </mc:Fallback>
      </mc:AlternateContent>
    </p:spTree>
    <p:extLst>
      <p:ext uri="{BB962C8B-B14F-4D97-AF65-F5344CB8AC3E}">
        <p14:creationId xmlns:p14="http://schemas.microsoft.com/office/powerpoint/2010/main" val="2682545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34851"/>
            <a:ext cx="10018713" cy="5823901"/>
          </a:xfrm>
        </p:spPr>
        <p:txBody>
          <a:bodyPr/>
          <a:lstStyle/>
          <a:p>
            <a:pPr marL="0" indent="0" algn="just" rtl="1">
              <a:buNone/>
            </a:pPr>
            <a:r>
              <a:rPr lang="ar-IQ" b="1" dirty="0" smtClean="0"/>
              <a:t>    </a:t>
            </a:r>
            <a:endParaRPr lang="en-US" dirty="0"/>
          </a:p>
        </p:txBody>
      </p:sp>
      <mc:AlternateContent xmlns:mc="http://schemas.openxmlformats.org/markup-compatibility/2006" xmlns:a14="http://schemas.microsoft.com/office/drawing/2010/main">
        <mc:Choice Requires="a14">
          <p:sp>
            <p:nvSpPr>
              <p:cNvPr id="5" name="Rectangle 4"/>
              <p:cNvSpPr/>
              <p:nvPr/>
            </p:nvSpPr>
            <p:spPr>
              <a:xfrm>
                <a:off x="283336" y="292915"/>
                <a:ext cx="11578107" cy="5907771"/>
              </a:xfrm>
              <a:prstGeom prst="rect">
                <a:avLst/>
              </a:prstGeom>
            </p:spPr>
            <p:txBody>
              <a:bodyPr wrap="square">
                <a:spAutoFit/>
              </a:bodyPr>
              <a:lstStyle/>
              <a:p>
                <a:pPr algn="just" rtl="1">
                  <a:lnSpc>
                    <a:spcPct val="115000"/>
                  </a:lnSpc>
                  <a:spcAft>
                    <a:spcPts val="1000"/>
                  </a:spcAft>
                  <a:tabLst>
                    <a:tab pos="1073785" algn="l"/>
                  </a:tabLst>
                </a:pPr>
                <a:r>
                  <a:rPr lang="ar-IQ" sz="2000" b="1" dirty="0">
                    <a:latin typeface="Calibri" panose="020F0502020204030204" pitchFamily="34" charset="0"/>
                    <a:ea typeface="Calibri" panose="020F0502020204030204" pitchFamily="34" charset="0"/>
                    <a:cs typeface="Arial" panose="020B0604020202020204" pitchFamily="34" charset="0"/>
                  </a:rPr>
                  <a:t>اولاً :في حالة التجانس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tabLst>
                    <a:tab pos="1073785" algn="l"/>
                  </a:tabLst>
                </a:pPr>
                <a:r>
                  <a:rPr lang="ar-IQ" b="1" dirty="0">
                    <a:latin typeface="Calibri" panose="020F0502020204030204" pitchFamily="34" charset="0"/>
                    <a:ea typeface="Calibri" panose="020F0502020204030204" pitchFamily="34" charset="0"/>
                    <a:cs typeface="Arial" panose="020B0604020202020204" pitchFamily="34" charset="0"/>
                  </a:rPr>
                  <a:t>مثال// في تجربة لمقارنة نسبة المواد الفعالة التي تستخدم  في صنع العقاقير في صنفين من نبات الكزبرة الصنف المحلي والصنف الباكستاني تم اختيار 12 نباتاً من كل صنف وقدرت نسبة المواد الفعالة فيهما وكانت النتائج كما يأتي فهل يختلف الصنفان تبعاً لنسبة المادة الفعالة تحت مستوى احتمال 0.05  علماً ان قيمة </a:t>
                </a:r>
                <a:r>
                  <a:rPr lang="en-US" b="1" dirty="0">
                    <a:latin typeface="Calibri" panose="020F0502020204030204" pitchFamily="34" charset="0"/>
                    <a:ea typeface="Calibri" panose="020F0502020204030204" pitchFamily="34" charset="0"/>
                    <a:cs typeface="Arial" panose="020B0604020202020204" pitchFamily="34" charset="0"/>
                  </a:rPr>
                  <a:t>t</a:t>
                </a:r>
                <a:r>
                  <a:rPr lang="ar-IQ" b="1" dirty="0">
                    <a:latin typeface="Calibri" panose="020F0502020204030204" pitchFamily="34" charset="0"/>
                    <a:ea typeface="Calibri" panose="020F0502020204030204" pitchFamily="34" charset="0"/>
                    <a:cs typeface="Arial" panose="020B0604020202020204" pitchFamily="34" charset="0"/>
                  </a:rPr>
                  <a:t> الجدولية تساوي 2.075 تحت مستوى احتمال 0.05 ودرجة حرية </a:t>
                </a:r>
                <a:r>
                  <a:rPr lang="ar-IQ" b="1" dirty="0" smtClean="0">
                    <a:latin typeface="Calibri" panose="020F0502020204030204" pitchFamily="34" charset="0"/>
                    <a:ea typeface="Calibri" panose="020F0502020204030204" pitchFamily="34" charset="0"/>
                    <a:cs typeface="Arial" panose="020B0604020202020204" pitchFamily="34" charset="0"/>
                  </a:rPr>
                  <a:t>22</a:t>
                </a:r>
              </a:p>
              <a:p>
                <a:pPr algn="r" rtl="1"/>
                <a:r>
                  <a:rPr lang="ar-IQ" sz="2000" dirty="0">
                    <a:latin typeface="Arial" panose="020B0604020202020204" pitchFamily="34" charset="0"/>
                    <a:cs typeface="Arial" panose="020B0604020202020204" pitchFamily="34" charset="0"/>
                  </a:rPr>
                  <a:t>الحل :-</a:t>
                </a:r>
                <a:endParaRPr lang="en-US" sz="2000" dirty="0">
                  <a:latin typeface="Arial" panose="020B0604020202020204" pitchFamily="34" charset="0"/>
                  <a:cs typeface="Arial" panose="020B0604020202020204" pitchFamily="34" charset="0"/>
                </a:endParaRPr>
              </a:p>
              <a:p>
                <a:pPr lvl="0" algn="r" rtl="1"/>
                <a:r>
                  <a:rPr lang="ar-IQ" sz="2000" dirty="0">
                    <a:latin typeface="Arial" panose="020B0604020202020204" pitchFamily="34" charset="0"/>
                    <a:cs typeface="Arial" panose="020B0604020202020204" pitchFamily="34" charset="0"/>
                  </a:rPr>
                  <a:t>اجراء اختبار التجانس</a:t>
                </a:r>
                <a:endParaRPr lang="en-US" sz="2000" dirty="0">
                  <a:latin typeface="Arial" panose="020B0604020202020204" pitchFamily="34" charset="0"/>
                  <a:cs typeface="Arial" panose="020B0604020202020204" pitchFamily="34" charset="0"/>
                </a:endParaRPr>
              </a:p>
              <a:p>
                <a:pPr algn="r" rtl="1"/>
                <a:r>
                  <a:rPr lang="en-US" sz="2000" dirty="0">
                    <a:latin typeface="Arial" panose="020B0604020202020204" pitchFamily="34" charset="0"/>
                    <a:cs typeface="Arial" panose="020B0604020202020204" pitchFamily="34" charset="0"/>
                  </a:rPr>
                  <a:t>		</a:t>
                </a:r>
                <a14:m>
                  <m:oMath xmlns:m="http://schemas.openxmlformats.org/officeDocument/2006/math">
                    <m:f>
                      <m:fPr>
                        <m:ctrlPr>
                          <a:rPr lang="en-US" sz="2000" i="1">
                            <a:latin typeface="Cambria Math"/>
                          </a:rPr>
                        </m:ctrlPr>
                      </m:fPr>
                      <m:num>
                        <m:r>
                          <a:rPr lang="ar-IQ" sz="2000" b="0">
                            <a:latin typeface="Cambria Math" panose="02040503050406030204" pitchFamily="18" charset="0"/>
                          </a:rPr>
                          <m:t>الاكبر</m:t>
                        </m:r>
                        <m:r>
                          <a:rPr lang="ar-IQ" sz="2000" b="0">
                            <a:latin typeface="Cambria Math" panose="02040503050406030204" pitchFamily="18" charset="0"/>
                          </a:rPr>
                          <m:t> </m:t>
                        </m:r>
                        <m:r>
                          <a:rPr lang="ar-IQ" sz="2000" b="0">
                            <a:latin typeface="Cambria Math" panose="02040503050406030204" pitchFamily="18" charset="0"/>
                          </a:rPr>
                          <m:t>التباين</m:t>
                        </m:r>
                      </m:num>
                      <m:den>
                        <m:r>
                          <a:rPr lang="ar-IQ" sz="2000" b="0">
                            <a:latin typeface="Cambria Math" panose="02040503050406030204" pitchFamily="18" charset="0"/>
                          </a:rPr>
                          <m:t>الاصغر</m:t>
                        </m:r>
                        <m:r>
                          <a:rPr lang="ar-IQ" sz="2000" b="0">
                            <a:latin typeface="Cambria Math" panose="02040503050406030204" pitchFamily="18" charset="0"/>
                          </a:rPr>
                          <m:t> </m:t>
                        </m:r>
                        <m:r>
                          <a:rPr lang="ar-IQ" sz="2000" b="0">
                            <a:latin typeface="Cambria Math" panose="02040503050406030204" pitchFamily="18" charset="0"/>
                          </a:rPr>
                          <m:t>التباين</m:t>
                        </m:r>
                      </m:den>
                    </m:f>
                  </m:oMath>
                </a14:m>
                <a:r>
                  <a:rPr lang="ar-IQ" sz="2000"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F = </a:t>
                </a:r>
                <a14:m>
                  <m:oMath xmlns:m="http://schemas.openxmlformats.org/officeDocument/2006/math">
                    <m:f>
                      <m:fPr>
                        <m:ctrlPr>
                          <a:rPr lang="en-US" sz="2000" i="1">
                            <a:latin typeface="Cambria Math"/>
                          </a:rPr>
                        </m:ctrlPr>
                      </m:fPr>
                      <m:num>
                        <m:sSup>
                          <m:sSupPr>
                            <m:ctrlPr>
                              <a:rPr lang="en-US" sz="2000" i="1">
                                <a:latin typeface="Cambria Math"/>
                              </a:rPr>
                            </m:ctrlPr>
                          </m:sSupPr>
                          <m:e>
                            <m:r>
                              <a:rPr lang="en-US" sz="2000" b="0" i="1">
                                <a:latin typeface="Cambria Math" panose="02040503050406030204" pitchFamily="18" charset="0"/>
                              </a:rPr>
                              <m:t>𝑆</m:t>
                            </m:r>
                          </m:e>
                          <m:sup>
                            <m:r>
                              <a:rPr lang="en-US" sz="2000" b="0" i="1">
                                <a:latin typeface="Cambria Math" panose="02040503050406030204" pitchFamily="18" charset="0"/>
                              </a:rPr>
                              <m:t>2</m:t>
                            </m:r>
                          </m:sup>
                        </m:sSup>
                        <m:r>
                          <a:rPr lang="en-US" sz="2000" b="0" i="1">
                            <a:latin typeface="Cambria Math" panose="02040503050406030204" pitchFamily="18" charset="0"/>
                          </a:rPr>
                          <m:t> </m:t>
                        </m:r>
                        <m:r>
                          <a:rPr lang="en-US" sz="2000" b="0" i="1">
                            <a:latin typeface="Cambria Math" panose="02040503050406030204" pitchFamily="18" charset="0"/>
                          </a:rPr>
                          <m:t>𝐿</m:t>
                        </m:r>
                        <m:r>
                          <a:rPr lang="en-US" sz="2000" b="0" i="1">
                            <a:latin typeface="Cambria Math" panose="02040503050406030204" pitchFamily="18" charset="0"/>
                          </a:rPr>
                          <m:t> </m:t>
                        </m:r>
                      </m:num>
                      <m:den>
                        <m:sSup>
                          <m:sSupPr>
                            <m:ctrlPr>
                              <a:rPr lang="en-US" sz="2000" i="1">
                                <a:latin typeface="Cambria Math"/>
                              </a:rPr>
                            </m:ctrlPr>
                          </m:sSupPr>
                          <m:e>
                            <m:r>
                              <a:rPr lang="en-US" sz="2000" b="0" i="1">
                                <a:latin typeface="Cambria Math" panose="02040503050406030204" pitchFamily="18" charset="0"/>
                              </a:rPr>
                              <m:t>𝑆</m:t>
                            </m:r>
                          </m:e>
                          <m:sup>
                            <m:r>
                              <a:rPr lang="en-US" sz="2000" b="0" i="1">
                                <a:latin typeface="Cambria Math" panose="02040503050406030204" pitchFamily="18" charset="0"/>
                              </a:rPr>
                              <m:t>2</m:t>
                            </m:r>
                          </m:sup>
                        </m:sSup>
                        <m:r>
                          <a:rPr lang="en-US" sz="2000" b="0" i="1">
                            <a:latin typeface="Cambria Math" panose="02040503050406030204" pitchFamily="18" charset="0"/>
                          </a:rPr>
                          <m:t> </m:t>
                        </m:r>
                        <m:r>
                          <a:rPr lang="en-US" sz="2000" b="0" i="1">
                            <a:latin typeface="Cambria Math" panose="02040503050406030204" pitchFamily="18" charset="0"/>
                          </a:rPr>
                          <m:t>𝑠</m:t>
                        </m:r>
                      </m:den>
                    </m:f>
                  </m:oMath>
                </a14:m>
                <a:endParaRPr lang="ar-IQ" sz="2000" dirty="0" smtClean="0">
                  <a:latin typeface="Arial" panose="020B0604020202020204" pitchFamily="34" charset="0"/>
                  <a:cs typeface="Arial" panose="020B0604020202020204" pitchFamily="34" charset="0"/>
                </a:endParaRPr>
              </a:p>
              <a:p>
                <a:pPr algn="r" rtl="1"/>
                <a:endParaRPr lang="en-US" sz="2000" dirty="0">
                  <a:latin typeface="Arial" panose="020B0604020202020204" pitchFamily="34" charset="0"/>
                  <a:cs typeface="Arial" panose="020B0604020202020204" pitchFamily="34" charset="0"/>
                </a:endParaRPr>
              </a:p>
              <a:p>
                <a:pPr algn="r" rtl="1"/>
                <a:r>
                  <a:rPr lang="ar-IQ" sz="2000" dirty="0" smtClean="0"/>
                  <a:t>                                </a:t>
                </a:r>
                <a14:m>
                  <m:oMath xmlns:m="http://schemas.openxmlformats.org/officeDocument/2006/math">
                    <m:f>
                      <m:fPr>
                        <m:ctrlPr>
                          <a:rPr lang="en-US" sz="2000" i="1">
                            <a:latin typeface="Cambria Math"/>
                          </a:rPr>
                        </m:ctrlPr>
                      </m:fPr>
                      <m:num>
                        <m:r>
                          <a:rPr lang="en-US" sz="2000" b="0" i="1">
                            <a:latin typeface="Cambria Math" panose="02040503050406030204" pitchFamily="18" charset="0"/>
                          </a:rPr>
                          <m:t>𝑆𝑆</m:t>
                        </m:r>
                      </m:num>
                      <m:den>
                        <m:r>
                          <a:rPr lang="en-US" sz="2000" b="0" i="1">
                            <a:latin typeface="Cambria Math" panose="02040503050406030204" pitchFamily="18" charset="0"/>
                          </a:rPr>
                          <m:t>𝑑</m:t>
                        </m:r>
                        <m:r>
                          <a:rPr lang="en-US" sz="2000" b="0" i="1">
                            <a:latin typeface="Cambria Math" panose="02040503050406030204" pitchFamily="18" charset="0"/>
                          </a:rPr>
                          <m:t>.</m:t>
                        </m:r>
                        <m:r>
                          <a:rPr lang="en-US" sz="2000" b="0" i="1">
                            <a:latin typeface="Cambria Math" panose="02040503050406030204" pitchFamily="18" charset="0"/>
                          </a:rPr>
                          <m:t>𝑓</m:t>
                        </m:r>
                      </m:den>
                    </m:f>
                  </m:oMath>
                </a14:m>
                <a:r>
                  <a:rPr lang="ar-IQ" sz="2000" dirty="0">
                    <a:latin typeface="Arial" panose="020B0604020202020204" pitchFamily="34" charset="0"/>
                    <a:cs typeface="Arial" panose="020B0604020202020204" pitchFamily="34" charset="0"/>
                  </a:rPr>
                  <a:t>=</a:t>
                </a:r>
                <a14:m>
                  <m:oMath xmlns:m="http://schemas.openxmlformats.org/officeDocument/2006/math">
                    <m:sSup>
                      <m:sSupPr>
                        <m:ctrlPr>
                          <a:rPr lang="en-US" sz="2000" i="1">
                            <a:latin typeface="Cambria Math"/>
                          </a:rPr>
                        </m:ctrlPr>
                      </m:sSupPr>
                      <m:e>
                        <m:r>
                          <a:rPr lang="en-US" sz="2000" b="0" i="1">
                            <a:latin typeface="Cambria Math" panose="02040503050406030204" pitchFamily="18" charset="0"/>
                          </a:rPr>
                          <m:t>𝑆</m:t>
                        </m:r>
                      </m:e>
                      <m:sup>
                        <m:r>
                          <a:rPr lang="en-US" sz="2000" b="0" i="1">
                            <a:latin typeface="Cambria Math" panose="02040503050406030204" pitchFamily="18" charset="0"/>
                          </a:rPr>
                          <m:t>2</m:t>
                        </m:r>
                      </m:sup>
                    </m:sSup>
                  </m:oMath>
                </a14:m>
                <a:r>
                  <a:rPr lang="en-US" sz="2000" dirty="0">
                    <a:latin typeface="Arial" panose="020B0604020202020204" pitchFamily="34" charset="0"/>
                    <a:cs typeface="Arial" panose="020B0604020202020204" pitchFamily="34" charset="0"/>
                  </a:rPr>
                  <a:t> </a:t>
                </a:r>
                <a:r>
                  <a:rPr lang="ar-IQ"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lgn="r" rtl="1"/>
                <a14:m>
                  <m:oMath xmlns:m="http://schemas.openxmlformats.org/officeDocument/2006/math">
                    <m:f>
                      <m:fPr>
                        <m:ctrlPr>
                          <a:rPr lang="en-US" sz="2000" i="1">
                            <a:latin typeface="Cambria Math"/>
                          </a:rPr>
                        </m:ctrlPr>
                      </m:fPr>
                      <m:num>
                        <m:r>
                          <a:rPr lang="en-US" sz="2000" b="0" i="1">
                            <a:latin typeface="Cambria Math" panose="02040503050406030204" pitchFamily="18" charset="0"/>
                          </a:rPr>
                          <m:t>1312</m:t>
                        </m:r>
                        <m:r>
                          <a:rPr lang="en-US" sz="2000" b="0" i="1">
                            <a:latin typeface="Cambria Math" panose="02040503050406030204" pitchFamily="18" charset="0"/>
                          </a:rPr>
                          <m:t>−</m:t>
                        </m:r>
                        <m:sSup>
                          <m:sSupPr>
                            <m:ctrlPr>
                              <a:rPr lang="en-US" sz="2000" i="1">
                                <a:latin typeface="Cambria Math"/>
                              </a:rPr>
                            </m:ctrlPr>
                          </m:sSupPr>
                          <m:e>
                            <m:f>
                              <m:fPr>
                                <m:ctrlPr>
                                  <a:rPr lang="en-US" sz="2000" i="1">
                                    <a:latin typeface="Cambria Math"/>
                                  </a:rPr>
                                </m:ctrlPr>
                              </m:fPr>
                              <m:num>
                                <m:r>
                                  <a:rPr lang="en-US" sz="2000" b="0" i="1">
                                    <a:latin typeface="Cambria Math" panose="02040503050406030204" pitchFamily="18" charset="0"/>
                                  </a:rPr>
                                  <m:t>(</m:t>
                                </m:r>
                                <m:r>
                                  <a:rPr lang="en-US" sz="2000" b="0" i="1">
                                    <a:latin typeface="Cambria Math" panose="02040503050406030204" pitchFamily="18" charset="0"/>
                                  </a:rPr>
                                  <m:t>124</m:t>
                                </m:r>
                                <m:r>
                                  <a:rPr lang="en-US" sz="2000" b="0" i="1">
                                    <a:latin typeface="Cambria Math" panose="02040503050406030204" pitchFamily="18" charset="0"/>
                                  </a:rPr>
                                  <m:t>.</m:t>
                                </m:r>
                                <m:r>
                                  <a:rPr lang="en-US" sz="2000" b="0" i="1">
                                    <a:latin typeface="Cambria Math" panose="02040503050406030204" pitchFamily="18" charset="0"/>
                                  </a:rPr>
                                  <m:t>8</m:t>
                                </m:r>
                                <m:r>
                                  <a:rPr lang="en-US" sz="2000" b="0" i="1">
                                    <a:latin typeface="Cambria Math" panose="02040503050406030204" pitchFamily="18" charset="0"/>
                                  </a:rPr>
                                  <m:t>)</m:t>
                                </m:r>
                              </m:num>
                              <m:den>
                                <m:r>
                                  <a:rPr lang="en-US" sz="2000" b="0" i="1">
                                    <a:latin typeface="Cambria Math" panose="02040503050406030204" pitchFamily="18" charset="0"/>
                                  </a:rPr>
                                  <m:t>12</m:t>
                                </m:r>
                              </m:den>
                            </m:f>
                          </m:e>
                          <m:sup>
                            <m:r>
                              <a:rPr lang="en-US" sz="2000" b="0" i="1">
                                <a:latin typeface="Cambria Math" panose="02040503050406030204" pitchFamily="18" charset="0"/>
                              </a:rPr>
                              <m:t>2</m:t>
                            </m:r>
                          </m:sup>
                        </m:sSup>
                        <m:r>
                          <a:rPr lang="en-US" sz="2000" b="0" i="1">
                            <a:latin typeface="Cambria Math" panose="02040503050406030204" pitchFamily="18" charset="0"/>
                          </a:rPr>
                          <m:t> </m:t>
                        </m:r>
                      </m:num>
                      <m:den>
                        <m:r>
                          <a:rPr lang="en-US" sz="2000" b="0" i="1">
                            <a:latin typeface="Cambria Math" panose="02040503050406030204" pitchFamily="18" charset="0"/>
                          </a:rPr>
                          <m:t>12</m:t>
                        </m:r>
                        <m:r>
                          <a:rPr lang="en-US" sz="2000" b="0" i="1">
                            <a:latin typeface="Cambria Math" panose="02040503050406030204" pitchFamily="18" charset="0"/>
                          </a:rPr>
                          <m:t>−</m:t>
                        </m:r>
                        <m:r>
                          <a:rPr lang="en-US" sz="2000" b="0" i="1">
                            <a:latin typeface="Cambria Math" panose="02040503050406030204" pitchFamily="18" charset="0"/>
                          </a:rPr>
                          <m:t>1</m:t>
                        </m:r>
                      </m:den>
                    </m:f>
                  </m:oMath>
                </a14:m>
                <a:r>
                  <a:rPr lang="ar-IQ" sz="2000" dirty="0">
                    <a:latin typeface="Arial" panose="020B0604020202020204" pitchFamily="34" charset="0"/>
                    <a:cs typeface="Arial" panose="020B0604020202020204" pitchFamily="34" charset="0"/>
                  </a:rPr>
                  <a:t>  =   </a:t>
                </a:r>
                <a14:m>
                  <m:oMath xmlns:m="http://schemas.openxmlformats.org/officeDocument/2006/math">
                    <m:f>
                      <m:fPr>
                        <m:ctrlPr>
                          <a:rPr lang="en-US" sz="2000" i="1">
                            <a:latin typeface="Cambria Math"/>
                          </a:rPr>
                        </m:ctrlPr>
                      </m:fPr>
                      <m:num>
                        <m:r>
                          <a:rPr lang="en-US" sz="2000" b="0" i="1">
                            <a:latin typeface="Cambria Math" panose="02040503050406030204" pitchFamily="18" charset="0"/>
                          </a:rPr>
                          <m:t>∑</m:t>
                        </m:r>
                        <m:sSup>
                          <m:sSupPr>
                            <m:ctrlPr>
                              <a:rPr lang="en-US" sz="2000" i="1">
                                <a:latin typeface="Cambria Math"/>
                              </a:rPr>
                            </m:ctrlPr>
                          </m:sSupPr>
                          <m:e>
                            <m:r>
                              <a:rPr lang="en-US" sz="2000" b="0" i="1">
                                <a:latin typeface="Cambria Math" panose="02040503050406030204" pitchFamily="18" charset="0"/>
                              </a:rPr>
                              <m:t>𝑦</m:t>
                            </m:r>
                          </m:e>
                          <m:sup>
                            <m:r>
                              <a:rPr lang="en-US" sz="2000" b="0" i="1">
                                <a:latin typeface="Cambria Math" panose="02040503050406030204" pitchFamily="18" charset="0"/>
                              </a:rPr>
                              <m:t>2</m:t>
                            </m:r>
                          </m:sup>
                        </m:sSup>
                        <m:r>
                          <a:rPr lang="en-US" sz="2000" b="0" i="1">
                            <a:latin typeface="Cambria Math" panose="02040503050406030204" pitchFamily="18" charset="0"/>
                          </a:rPr>
                          <m:t>𝑖</m:t>
                        </m:r>
                        <m:r>
                          <a:rPr lang="en-US" sz="2000" b="0" i="1">
                            <a:latin typeface="Cambria Math" panose="02040503050406030204" pitchFamily="18" charset="0"/>
                          </a:rPr>
                          <m:t>−</m:t>
                        </m:r>
                        <m:sSup>
                          <m:sSupPr>
                            <m:ctrlPr>
                              <a:rPr lang="en-US" sz="2000" i="1">
                                <a:latin typeface="Cambria Math"/>
                              </a:rPr>
                            </m:ctrlPr>
                          </m:sSupPr>
                          <m:e>
                            <m:f>
                              <m:fPr>
                                <m:ctrlPr>
                                  <a:rPr lang="en-US" sz="2000" i="1">
                                    <a:latin typeface="Cambria Math"/>
                                  </a:rPr>
                                </m:ctrlPr>
                              </m:fPr>
                              <m:num>
                                <m:r>
                                  <a:rPr lang="en-US" sz="2000" b="0" i="1">
                                    <a:latin typeface="Cambria Math" panose="02040503050406030204" pitchFamily="18" charset="0"/>
                                  </a:rPr>
                                  <m:t>(∑</m:t>
                                </m:r>
                                <m:r>
                                  <a:rPr lang="en-US" sz="2000" b="0" i="1">
                                    <a:latin typeface="Cambria Math" panose="02040503050406030204" pitchFamily="18" charset="0"/>
                                  </a:rPr>
                                  <m:t>𝑦𝑖</m:t>
                                </m:r>
                                <m:r>
                                  <a:rPr lang="en-US" sz="2000" b="0" i="1">
                                    <a:latin typeface="Cambria Math" panose="02040503050406030204" pitchFamily="18" charset="0"/>
                                  </a:rPr>
                                  <m:t>)</m:t>
                                </m:r>
                              </m:num>
                              <m:den>
                                <m:r>
                                  <a:rPr lang="en-US" sz="2000" b="0" i="1">
                                    <a:latin typeface="Cambria Math" panose="02040503050406030204" pitchFamily="18" charset="0"/>
                                  </a:rPr>
                                  <m:t>𝑛</m:t>
                                </m:r>
                              </m:den>
                            </m:f>
                          </m:e>
                          <m:sup>
                            <m:r>
                              <a:rPr lang="en-US" sz="2000" b="0" i="1">
                                <a:latin typeface="Cambria Math" panose="02040503050406030204" pitchFamily="18" charset="0"/>
                              </a:rPr>
                              <m:t>2</m:t>
                            </m:r>
                          </m:sup>
                        </m:sSup>
                        <m:r>
                          <a:rPr lang="en-US" sz="2000" b="0" i="1">
                            <a:latin typeface="Cambria Math" panose="02040503050406030204" pitchFamily="18" charset="0"/>
                          </a:rPr>
                          <m:t> </m:t>
                        </m:r>
                      </m:num>
                      <m:den>
                        <m:r>
                          <a:rPr lang="en-US" sz="2000" b="0" i="1">
                            <a:latin typeface="Cambria Math" panose="02040503050406030204" pitchFamily="18" charset="0"/>
                          </a:rPr>
                          <m:t>𝑛</m:t>
                        </m:r>
                        <m:r>
                          <a:rPr lang="en-US" sz="2000" b="0" i="1">
                            <a:latin typeface="Cambria Math" panose="02040503050406030204" pitchFamily="18" charset="0"/>
                          </a:rPr>
                          <m:t>−</m:t>
                        </m:r>
                        <m:r>
                          <a:rPr lang="en-US" sz="2000" b="0" i="1">
                            <a:latin typeface="Cambria Math" panose="02040503050406030204" pitchFamily="18" charset="0"/>
                          </a:rPr>
                          <m:t>1</m:t>
                        </m:r>
                      </m:den>
                    </m:f>
                  </m:oMath>
                </a14:m>
                <a:r>
                  <a:rPr lang="ar-IQ" sz="2000" dirty="0">
                    <a:latin typeface="Arial" panose="020B0604020202020204" pitchFamily="34" charset="0"/>
                    <a:cs typeface="Arial" panose="020B0604020202020204" pitchFamily="34" charset="0"/>
                  </a:rPr>
                  <a:t>=1</a:t>
                </a:r>
                <a14:m>
                  <m:oMath xmlns:m="http://schemas.openxmlformats.org/officeDocument/2006/math">
                    <m:sSup>
                      <m:sSupPr>
                        <m:ctrlPr>
                          <a:rPr lang="en-US" sz="2000" i="1">
                            <a:latin typeface="Cambria Math"/>
                          </a:rPr>
                        </m:ctrlPr>
                      </m:sSupPr>
                      <m:e>
                        <m:r>
                          <a:rPr lang="en-US" sz="2000" b="0" i="1">
                            <a:latin typeface="Cambria Math" panose="02040503050406030204" pitchFamily="18" charset="0"/>
                          </a:rPr>
                          <m:t>𝑆</m:t>
                        </m:r>
                      </m:e>
                      <m:sup>
                        <m:r>
                          <a:rPr lang="en-US" sz="2000" b="0" i="1">
                            <a:latin typeface="Cambria Math" panose="02040503050406030204" pitchFamily="18" charset="0"/>
                          </a:rPr>
                          <m:t>2</m:t>
                        </m:r>
                      </m:sup>
                    </m:sSup>
                  </m:oMath>
                </a14:m>
                <a:endParaRPr lang="en-US" sz="2000" dirty="0">
                  <a:latin typeface="Arial" panose="020B0604020202020204" pitchFamily="34" charset="0"/>
                  <a:cs typeface="Arial" panose="020B0604020202020204" pitchFamily="34" charset="0"/>
                </a:endParaRPr>
              </a:p>
              <a:p>
                <a:pPr algn="r" rtl="1"/>
                <a:r>
                  <a:rPr lang="ar-IQ" sz="2000" dirty="0">
                    <a:latin typeface="Arial" panose="020B0604020202020204" pitchFamily="34" charset="0"/>
                    <a:cs typeface="Arial" panose="020B0604020202020204" pitchFamily="34" charset="0"/>
                  </a:rPr>
                  <a:t>   1.28= </a:t>
                </a:r>
                <a14:m>
                  <m:oMath xmlns:m="http://schemas.openxmlformats.org/officeDocument/2006/math">
                    <m:f>
                      <m:fPr>
                        <m:ctrlPr>
                          <a:rPr lang="en-US" sz="2000" i="1">
                            <a:latin typeface="Cambria Math"/>
                          </a:rPr>
                        </m:ctrlPr>
                      </m:fPr>
                      <m:num>
                        <m:r>
                          <a:rPr lang="en-US" sz="2000" b="0" i="1">
                            <a:latin typeface="Cambria Math" panose="02040503050406030204" pitchFamily="18" charset="0"/>
                          </a:rPr>
                          <m:t>14</m:t>
                        </m:r>
                        <m:r>
                          <a:rPr lang="en-US" sz="2000" b="0" i="1">
                            <a:latin typeface="Cambria Math" panose="02040503050406030204" pitchFamily="18" charset="0"/>
                          </a:rPr>
                          <m:t>.</m:t>
                        </m:r>
                        <m:r>
                          <a:rPr lang="en-US" sz="2000" b="0" i="1">
                            <a:latin typeface="Cambria Math" panose="02040503050406030204" pitchFamily="18" charset="0"/>
                          </a:rPr>
                          <m:t>08</m:t>
                        </m:r>
                      </m:num>
                      <m:den>
                        <m:r>
                          <a:rPr lang="en-US" sz="2000" b="0" i="1">
                            <a:latin typeface="Cambria Math" panose="02040503050406030204" pitchFamily="18" charset="0"/>
                          </a:rPr>
                          <m:t>11</m:t>
                        </m:r>
                      </m:den>
                    </m:f>
                  </m:oMath>
                </a14:m>
                <a:r>
                  <a:rPr lang="ar-IQ" sz="2000" dirty="0">
                    <a:latin typeface="Arial" panose="020B0604020202020204" pitchFamily="34" charset="0"/>
                    <a:cs typeface="Arial" panose="020B0604020202020204" pitchFamily="34" charset="0"/>
                  </a:rPr>
                  <a:t> =</a:t>
                </a:r>
                <a14:m>
                  <m:oMath xmlns:m="http://schemas.openxmlformats.org/officeDocument/2006/math">
                    <m:f>
                      <m:fPr>
                        <m:ctrlPr>
                          <a:rPr lang="en-US" sz="2000" i="1">
                            <a:latin typeface="Cambria Math"/>
                          </a:rPr>
                        </m:ctrlPr>
                      </m:fPr>
                      <m:num>
                        <m:r>
                          <a:rPr lang="en-US" sz="2000" b="0" i="1">
                            <a:latin typeface="Cambria Math" panose="02040503050406030204" pitchFamily="18" charset="0"/>
                          </a:rPr>
                          <m:t>1312</m:t>
                        </m:r>
                        <m:r>
                          <a:rPr lang="en-US" sz="2000" b="0" i="1">
                            <a:latin typeface="Cambria Math" panose="02040503050406030204" pitchFamily="18" charset="0"/>
                          </a:rPr>
                          <m:t>−</m:t>
                        </m:r>
                        <m:r>
                          <a:rPr lang="en-US" sz="2000" b="0" i="1">
                            <a:latin typeface="Cambria Math" panose="02040503050406030204" pitchFamily="18" charset="0"/>
                          </a:rPr>
                          <m:t>1297</m:t>
                        </m:r>
                        <m:r>
                          <a:rPr lang="en-US" sz="2000" b="0" i="1">
                            <a:latin typeface="Cambria Math" panose="02040503050406030204" pitchFamily="18" charset="0"/>
                          </a:rPr>
                          <m:t>.</m:t>
                        </m:r>
                        <m:r>
                          <a:rPr lang="en-US" sz="2000" b="0" i="1">
                            <a:latin typeface="Cambria Math" panose="02040503050406030204" pitchFamily="18" charset="0"/>
                          </a:rPr>
                          <m:t>92</m:t>
                        </m:r>
                        <m:r>
                          <a:rPr lang="en-US" sz="2000" b="0" i="1">
                            <a:latin typeface="Cambria Math" panose="02040503050406030204" pitchFamily="18" charset="0"/>
                          </a:rPr>
                          <m:t> </m:t>
                        </m:r>
                      </m:num>
                      <m:den>
                        <m:r>
                          <a:rPr lang="en-US" sz="2000" b="0" i="1">
                            <a:latin typeface="Cambria Math" panose="02040503050406030204" pitchFamily="18" charset="0"/>
                          </a:rPr>
                          <m:t>11</m:t>
                        </m:r>
                      </m:den>
                    </m:f>
                  </m:oMath>
                </a14:m>
                <a:r>
                  <a:rPr lang="ar-IQ" sz="2000" dirty="0">
                    <a:latin typeface="Arial" panose="020B0604020202020204" pitchFamily="34" charset="0"/>
                    <a:cs typeface="Arial" panose="020B0604020202020204" pitchFamily="34" charset="0"/>
                  </a:rPr>
                  <a:t>=1</a:t>
                </a:r>
                <a14:m>
                  <m:oMath xmlns:m="http://schemas.openxmlformats.org/officeDocument/2006/math">
                    <m:sSup>
                      <m:sSupPr>
                        <m:ctrlPr>
                          <a:rPr lang="en-US" sz="2000" i="1">
                            <a:latin typeface="Cambria Math"/>
                          </a:rPr>
                        </m:ctrlPr>
                      </m:sSupPr>
                      <m:e>
                        <m:r>
                          <a:rPr lang="en-US" sz="2000" b="0" i="1">
                            <a:latin typeface="Cambria Math" panose="02040503050406030204" pitchFamily="18" charset="0"/>
                          </a:rPr>
                          <m:t>𝑆</m:t>
                        </m:r>
                      </m:e>
                      <m:sup>
                        <m:r>
                          <a:rPr lang="en-US" sz="2000" b="0" i="1">
                            <a:latin typeface="Cambria Math" panose="02040503050406030204" pitchFamily="18" charset="0"/>
                          </a:rPr>
                          <m:t>2</m:t>
                        </m:r>
                      </m:sup>
                    </m:sSup>
                  </m:oMath>
                </a14:m>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283336" y="292915"/>
                <a:ext cx="11578107" cy="5907771"/>
              </a:xfrm>
              <a:prstGeom prst="rect">
                <a:avLst/>
              </a:prstGeom>
              <a:blipFill rotWithShape="0">
                <a:blip r:embed="rId2"/>
                <a:stretch>
                  <a:fillRect l="-316" t="-206" r="-5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3467152546"/>
                  </p:ext>
                </p:extLst>
              </p:nvPr>
            </p:nvGraphicFramePr>
            <p:xfrm>
              <a:off x="843377" y="1597296"/>
              <a:ext cx="2027794" cy="3312027"/>
            </p:xfrm>
            <a:graphic>
              <a:graphicData uri="http://schemas.openxmlformats.org/drawingml/2006/table">
                <a:tbl>
                  <a:tblPr rtl="1" firstRow="1" firstCol="1" bandRow="1">
                    <a:tableStyleId>{5C22544A-7EE6-4342-B048-85BDC9FD1C3A}</a:tableStyleId>
                  </a:tblPr>
                  <a:tblGrid>
                    <a:gridCol w="962605"/>
                    <a:gridCol w="1065189"/>
                  </a:tblGrid>
                  <a:tr h="390525">
                    <a:tc>
                      <a:txBody>
                        <a:bodyPr/>
                        <a:lstStyle/>
                        <a:p>
                          <a:pPr marL="0" marR="0" algn="ctr" rtl="1">
                            <a:lnSpc>
                              <a:spcPct val="115000"/>
                            </a:lnSpc>
                            <a:spcBef>
                              <a:spcPts val="0"/>
                            </a:spcBef>
                            <a:spcAft>
                              <a:spcPts val="0"/>
                            </a:spcAft>
                            <a:tabLst>
                              <a:tab pos="1073785" algn="l"/>
                            </a:tabLst>
                          </a:pPr>
                          <a:r>
                            <a:rPr lang="ar-IQ" sz="1100">
                              <a:effectLst/>
                            </a:rPr>
                            <a:t>الصنف المحلي</a:t>
                          </a:r>
                          <a:endParaRPr lang="en-US" sz="800">
                            <a:effectLst/>
                          </a:endParaRPr>
                        </a:p>
                        <a:p>
                          <a:pPr marL="0" marR="0" algn="ctr" rtl="1">
                            <a:lnSpc>
                              <a:spcPct val="115000"/>
                            </a:lnSpc>
                            <a:spcBef>
                              <a:spcPts val="0"/>
                            </a:spcBef>
                            <a:spcAft>
                              <a:spcPts val="0"/>
                            </a:spcAft>
                            <a:tabLst>
                              <a:tab pos="1073785" algn="l"/>
                            </a:tabLst>
                          </a:pPr>
                          <a:r>
                            <a:rPr lang="ar-IQ" sz="1100">
                              <a:effectLst/>
                            </a:rPr>
                            <a:t>ملغم</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الصنف الباكستاني</a:t>
                          </a:r>
                          <a:endParaRPr lang="en-US" sz="800">
                            <a:effectLst/>
                          </a:endParaRPr>
                        </a:p>
                        <a:p>
                          <a:pPr marL="0" marR="0" algn="ctr" rtl="1">
                            <a:lnSpc>
                              <a:spcPct val="115000"/>
                            </a:lnSpc>
                            <a:spcBef>
                              <a:spcPts val="0"/>
                            </a:spcBef>
                            <a:spcAft>
                              <a:spcPts val="0"/>
                            </a:spcAft>
                            <a:tabLst>
                              <a:tab pos="1073785" algn="l"/>
                            </a:tabLst>
                          </a:pPr>
                          <a:r>
                            <a:rPr lang="ar-IQ" sz="1100">
                              <a:effectLst/>
                            </a:rPr>
                            <a:t>ملغم</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12.5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9.4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8.4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11.7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11.6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11.3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7.2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9.9</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9.7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8.7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7.0</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10.4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11.5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8.2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10.5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6.9</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10.6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12.7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7.3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9.2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390525">
                    <a:tc>
                      <a:txBody>
                        <a:bodyPr/>
                        <a:lstStyle/>
                        <a:p>
                          <a:pPr marL="0" marR="0" algn="ctr" rtl="1">
                            <a:lnSpc>
                              <a:spcPct val="115000"/>
                            </a:lnSpc>
                            <a:spcBef>
                              <a:spcPts val="0"/>
                            </a:spcBef>
                            <a:spcAft>
                              <a:spcPts val="0"/>
                            </a:spcAft>
                            <a:tabLst>
                              <a:tab pos="1073785" algn="l"/>
                            </a:tabLst>
                          </a:pPr>
                          <a:r>
                            <a:rPr lang="ar-IQ" sz="1100">
                              <a:effectLst/>
                            </a:rPr>
                            <a:t>124.8</a:t>
                          </a:r>
                          <a:endParaRPr lang="en-US" sz="800">
                            <a:effectLst/>
                          </a:endParaRPr>
                        </a:p>
                        <a:p>
                          <a:pPr marL="0" marR="0" algn="ctr" rtl="1">
                            <a:lnSpc>
                              <a:spcPct val="115000"/>
                            </a:lnSpc>
                            <a:spcBef>
                              <a:spcPts val="0"/>
                            </a:spcBef>
                            <a:spcAft>
                              <a:spcPts val="0"/>
                            </a:spcAft>
                            <a:tabLst>
                              <a:tab pos="1073785" algn="l"/>
                            </a:tabLst>
                          </a:pPr>
                          <a:r>
                            <a:rPr lang="ar-IQ" sz="1100">
                              <a:effectLst/>
                            </a:rPr>
                            <a:t>10.4 =</a:t>
                          </a:r>
                          <a14:m>
                            <m:oMath xmlns:m="http://schemas.openxmlformats.org/officeDocument/2006/math">
                              <m:acc>
                                <m:accPr>
                                  <m:chr m:val="̅"/>
                                  <m:ctrlPr>
                                    <a:rPr lang="en-US" sz="1100" i="1">
                                      <a:effectLst/>
                                      <a:latin typeface="Cambria Math"/>
                                    </a:rPr>
                                  </m:ctrlPr>
                                </m:accPr>
                                <m:e>
                                  <m:r>
                                    <a:rPr lang="en-US" sz="1100">
                                      <a:effectLst/>
                                      <a:latin typeface="Cambria Math" panose="02040503050406030204" pitchFamily="18" charset="0"/>
                                    </a:rPr>
                                    <m:t>𝒚</m:t>
                                  </m:r>
                                </m:e>
                              </m:acc>
                            </m:oMath>
                          </a14:m>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dirty="0">
                              <a:effectLst/>
                            </a:rPr>
                            <a:t>108</a:t>
                          </a:r>
                          <a:endParaRPr lang="en-US" sz="800" dirty="0">
                            <a:effectLst/>
                          </a:endParaRPr>
                        </a:p>
                        <a:p>
                          <a:pPr marL="0" marR="0" algn="ctr" rtl="1">
                            <a:lnSpc>
                              <a:spcPct val="115000"/>
                            </a:lnSpc>
                            <a:spcBef>
                              <a:spcPts val="0"/>
                            </a:spcBef>
                            <a:spcAft>
                              <a:spcPts val="0"/>
                            </a:spcAft>
                            <a:tabLst>
                              <a:tab pos="1073785" algn="l"/>
                            </a:tabLst>
                          </a:pPr>
                          <a:r>
                            <a:rPr lang="ar-IQ" sz="1100" dirty="0">
                              <a:effectLst/>
                            </a:rPr>
                            <a:t>9 =</a:t>
                          </a:r>
                          <a14:m>
                            <m:oMath xmlns:m="http://schemas.openxmlformats.org/officeDocument/2006/math">
                              <m:acc>
                                <m:accPr>
                                  <m:chr m:val="̅"/>
                                  <m:ctrlPr>
                                    <a:rPr lang="en-US" sz="1100" i="1">
                                      <a:effectLst/>
                                      <a:latin typeface="Cambria Math"/>
                                    </a:rPr>
                                  </m:ctrlPr>
                                </m:accPr>
                                <m:e>
                                  <m:r>
                                    <a:rPr lang="en-US" sz="1100">
                                      <a:effectLst/>
                                      <a:latin typeface="Cambria Math" panose="02040503050406030204" pitchFamily="18" charset="0"/>
                                    </a:rPr>
                                    <m:t>𝒚</m:t>
                                  </m:r>
                                </m:e>
                              </m:acc>
                            </m:oMath>
                          </a14:m>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1923284952"/>
                  </p:ext>
                </p:extLst>
              </p:nvPr>
            </p:nvGraphicFramePr>
            <p:xfrm>
              <a:off x="843377" y="1597296"/>
              <a:ext cx="2027794" cy="3299010"/>
            </p:xfrm>
            <a:graphic>
              <a:graphicData uri="http://schemas.openxmlformats.org/drawingml/2006/table">
                <a:tbl>
                  <a:tblPr rtl="1" firstRow="1" firstCol="1" bandRow="1">
                    <a:tableStyleId>{5C22544A-7EE6-4342-B048-85BDC9FD1C3A}</a:tableStyleId>
                  </a:tblPr>
                  <a:tblGrid>
                    <a:gridCol w="962605"/>
                    <a:gridCol w="1065189"/>
                  </a:tblGrid>
                  <a:tr h="565341">
                    <a:tc>
                      <a:txBody>
                        <a:bodyPr/>
                        <a:lstStyle/>
                        <a:p>
                          <a:pPr marL="0" marR="0" algn="ctr" rtl="1">
                            <a:lnSpc>
                              <a:spcPct val="115000"/>
                            </a:lnSpc>
                            <a:spcBef>
                              <a:spcPts val="0"/>
                            </a:spcBef>
                            <a:spcAft>
                              <a:spcPts val="0"/>
                            </a:spcAft>
                            <a:tabLst>
                              <a:tab pos="1073785" algn="l"/>
                            </a:tabLst>
                          </a:pPr>
                          <a:r>
                            <a:rPr lang="ar-IQ" sz="1100">
                              <a:effectLst/>
                            </a:rPr>
                            <a:t>الصنف المحلي</a:t>
                          </a:r>
                          <a:endParaRPr lang="en-US" sz="800">
                            <a:effectLst/>
                          </a:endParaRPr>
                        </a:p>
                        <a:p>
                          <a:pPr marL="0" marR="0" algn="ctr" rtl="1">
                            <a:lnSpc>
                              <a:spcPct val="115000"/>
                            </a:lnSpc>
                            <a:spcBef>
                              <a:spcPts val="0"/>
                            </a:spcBef>
                            <a:spcAft>
                              <a:spcPts val="0"/>
                            </a:spcAft>
                            <a:tabLst>
                              <a:tab pos="1073785" algn="l"/>
                            </a:tabLst>
                          </a:pPr>
                          <a:r>
                            <a:rPr lang="ar-IQ" sz="1100">
                              <a:effectLst/>
                            </a:rPr>
                            <a:t>ملغم</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الصنف الباكستاني</a:t>
                          </a:r>
                          <a:endParaRPr lang="en-US" sz="800">
                            <a:effectLst/>
                          </a:endParaRPr>
                        </a:p>
                        <a:p>
                          <a:pPr marL="0" marR="0" algn="ctr" rtl="1">
                            <a:lnSpc>
                              <a:spcPct val="115000"/>
                            </a:lnSpc>
                            <a:spcBef>
                              <a:spcPts val="0"/>
                            </a:spcBef>
                            <a:spcAft>
                              <a:spcPts val="0"/>
                            </a:spcAft>
                            <a:tabLst>
                              <a:tab pos="1073785" algn="l"/>
                            </a:tabLst>
                          </a:pPr>
                          <a:r>
                            <a:rPr lang="ar-IQ" sz="1100">
                              <a:effectLst/>
                            </a:rPr>
                            <a:t>ملغم</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12.5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9.4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8.4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11.7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11.6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11.3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7.2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9.9</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9.7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8.7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7.0</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10.4</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11.5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8.2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10.5</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6.9</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10.6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12.7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9.6</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7.3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195262">
                    <a:tc>
                      <a:txBody>
                        <a:bodyPr/>
                        <a:lstStyle/>
                        <a:p>
                          <a:pPr marL="0" marR="0" algn="ctr" rtl="1">
                            <a:lnSpc>
                              <a:spcPct val="115000"/>
                            </a:lnSpc>
                            <a:spcBef>
                              <a:spcPts val="0"/>
                            </a:spcBef>
                            <a:spcAft>
                              <a:spcPts val="0"/>
                            </a:spcAft>
                            <a:tabLst>
                              <a:tab pos="1073785" algn="l"/>
                            </a:tabLst>
                          </a:pPr>
                          <a:r>
                            <a:rPr lang="ar-IQ" sz="1100">
                              <a:effectLst/>
                            </a:rPr>
                            <a:t>9.7</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c>
                      <a:txBody>
                        <a:bodyPr/>
                        <a:lstStyle/>
                        <a:p>
                          <a:pPr marL="0" marR="0" algn="ctr" rtl="1">
                            <a:lnSpc>
                              <a:spcPct val="115000"/>
                            </a:lnSpc>
                            <a:spcBef>
                              <a:spcPts val="0"/>
                            </a:spcBef>
                            <a:spcAft>
                              <a:spcPts val="0"/>
                            </a:spcAft>
                            <a:tabLst>
                              <a:tab pos="1073785" algn="l"/>
                            </a:tabLst>
                          </a:pPr>
                          <a:r>
                            <a:rPr lang="ar-IQ" sz="1100">
                              <a:effectLst/>
                            </a:rPr>
                            <a:t>9.2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tc>
                  </a:tr>
                  <a:tr h="390525">
                    <a:tc>
                      <a:txBody>
                        <a:bodyPr/>
                        <a:lstStyle/>
                        <a:p>
                          <a:endParaRPr lang="en-US"/>
                        </a:p>
                      </a:txBody>
                      <a:tcPr marL="47754" marR="47754" marT="0" marB="0">
                        <a:blipFill rotWithShape="0">
                          <a:blip r:embed="rId3"/>
                          <a:stretch>
                            <a:fillRect l="-633" t="-756250" r="-113924" b="-15625"/>
                          </a:stretch>
                        </a:blipFill>
                      </a:tcPr>
                    </a:tc>
                    <a:tc>
                      <a:txBody>
                        <a:bodyPr/>
                        <a:lstStyle/>
                        <a:p>
                          <a:endParaRPr lang="en-US"/>
                        </a:p>
                      </a:txBody>
                      <a:tcPr marL="47754" marR="47754" marT="0" marB="0">
                        <a:blipFill rotWithShape="0">
                          <a:blip r:embed="rId3"/>
                          <a:stretch>
                            <a:fillRect l="-90857" t="-756250" r="-2857" b="-15625"/>
                          </a:stretch>
                        </a:blipFill>
                      </a:tcPr>
                    </a:tc>
                  </a:tr>
                </a:tbl>
              </a:graphicData>
            </a:graphic>
          </p:graphicFrame>
        </mc:Fallback>
      </mc:AlternateContent>
    </p:spTree>
    <p:extLst>
      <p:ext uri="{BB962C8B-B14F-4D97-AF65-F5344CB8AC3E}">
        <p14:creationId xmlns:p14="http://schemas.microsoft.com/office/powerpoint/2010/main" val="1964081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70456" y="141668"/>
                <a:ext cx="11232567" cy="6349283"/>
              </a:xfrm>
            </p:spPr>
            <p:txBody>
              <a:bodyPr>
                <a:normAutofit fontScale="55000" lnSpcReduction="20000"/>
              </a:bodyPr>
              <a:lstStyle/>
              <a:p>
                <a:pPr marL="0" indent="0" algn="r" rtl="1">
                  <a:buNone/>
                </a:pPr>
                <a:endParaRPr lang="en-US" dirty="0"/>
              </a:p>
              <a:p>
                <a:pPr algn="r" rtl="1"/>
                <a:r>
                  <a:rPr lang="ar-IQ" b="1" dirty="0"/>
                  <a:t>3.51= </a:t>
                </a:r>
                <a14:m>
                  <m:oMath xmlns:m="http://schemas.openxmlformats.org/officeDocument/2006/math">
                    <m:f>
                      <m:fPr>
                        <m:ctrlPr>
                          <a:rPr lang="en-US" b="1" i="1">
                            <a:latin typeface="Cambria Math"/>
                          </a:rPr>
                        </m:ctrlPr>
                      </m:fPr>
                      <m:num>
                        <m:r>
                          <a:rPr lang="en-US" b="1" i="1">
                            <a:latin typeface="Cambria Math" panose="02040503050406030204" pitchFamily="18" charset="0"/>
                          </a:rPr>
                          <m:t>𝟑𝟖</m:t>
                        </m:r>
                        <m:r>
                          <a:rPr lang="en-US" b="1" i="1">
                            <a:latin typeface="Cambria Math" panose="02040503050406030204" pitchFamily="18" charset="0"/>
                          </a:rPr>
                          <m:t>.</m:t>
                        </m:r>
                        <m:r>
                          <a:rPr lang="en-US" b="1" i="1">
                            <a:latin typeface="Cambria Math" panose="02040503050406030204" pitchFamily="18" charset="0"/>
                          </a:rPr>
                          <m:t>𝟔𝟒</m:t>
                        </m:r>
                      </m:num>
                      <m:den>
                        <m:r>
                          <a:rPr lang="en-US" b="1" i="1">
                            <a:latin typeface="Cambria Math" panose="02040503050406030204" pitchFamily="18" charset="0"/>
                          </a:rPr>
                          <m:t>𝟏𝟏</m:t>
                        </m:r>
                      </m:den>
                    </m:f>
                  </m:oMath>
                </a14:m>
                <a:r>
                  <a:rPr lang="ar-IQ" b="1" dirty="0"/>
                  <a:t> =</a:t>
                </a:r>
                <a14:m>
                  <m:oMath xmlns:m="http://schemas.openxmlformats.org/officeDocument/2006/math">
                    <m:f>
                      <m:fPr>
                        <m:ctrlPr>
                          <a:rPr lang="en-US" b="1" i="1">
                            <a:latin typeface="Cambria Math"/>
                          </a:rPr>
                        </m:ctrlPr>
                      </m:fPr>
                      <m:num>
                        <m:r>
                          <a:rPr lang="en-US" b="1" i="1">
                            <a:latin typeface="Cambria Math" panose="02040503050406030204" pitchFamily="18" charset="0"/>
                          </a:rPr>
                          <m:t>𝟏𝟎𝟏𝟎</m:t>
                        </m:r>
                        <m:r>
                          <a:rPr lang="en-US" b="1" i="1">
                            <a:latin typeface="Cambria Math" panose="02040503050406030204" pitchFamily="18" charset="0"/>
                          </a:rPr>
                          <m:t>.</m:t>
                        </m:r>
                        <m:r>
                          <a:rPr lang="en-US" b="1" i="1">
                            <a:latin typeface="Cambria Math" panose="02040503050406030204" pitchFamily="18" charset="0"/>
                          </a:rPr>
                          <m:t>𝟔𝟒</m:t>
                        </m:r>
                        <m:r>
                          <a:rPr lang="en-US" b="1" i="1">
                            <a:latin typeface="Cambria Math" panose="02040503050406030204" pitchFamily="18" charset="0"/>
                          </a:rPr>
                          <m:t>−</m:t>
                        </m:r>
                        <m:r>
                          <a:rPr lang="en-US" b="1" i="1">
                            <a:latin typeface="Cambria Math" panose="02040503050406030204" pitchFamily="18" charset="0"/>
                          </a:rPr>
                          <m:t>𝟗𝟕𝟐</m:t>
                        </m:r>
                      </m:num>
                      <m:den>
                        <m:r>
                          <a:rPr lang="en-US" b="1" i="1">
                            <a:latin typeface="Cambria Math" panose="02040503050406030204" pitchFamily="18" charset="0"/>
                          </a:rPr>
                          <m:t>𝟏𝟏</m:t>
                        </m:r>
                      </m:den>
                    </m:f>
                  </m:oMath>
                </a14:m>
                <a:r>
                  <a:rPr lang="ar-IQ" b="1" dirty="0"/>
                  <a:t>=2</a:t>
                </a:r>
                <a14:m>
                  <m:oMath xmlns:m="http://schemas.openxmlformats.org/officeDocument/2006/math">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oMath>
                </a14:m>
                <a:endParaRPr lang="en-US" dirty="0"/>
              </a:p>
              <a:p>
                <a:pPr algn="r" rtl="1"/>
                <a:r>
                  <a:rPr lang="ar-IQ" b="1" dirty="0"/>
                  <a:t>2.74=  =</a:t>
                </a:r>
                <a14:m>
                  <m:oMath xmlns:m="http://schemas.openxmlformats.org/officeDocument/2006/math">
                    <m:f>
                      <m:fPr>
                        <m:ctrlPr>
                          <a:rPr lang="en-US" b="1" i="1">
                            <a:latin typeface="Cambria Math"/>
                          </a:rPr>
                        </m:ctrlPr>
                      </m:fPr>
                      <m:num>
                        <m:r>
                          <a:rPr lang="en-US" b="1" i="1">
                            <a:latin typeface="Cambria Math" panose="02040503050406030204" pitchFamily="18" charset="0"/>
                          </a:rPr>
                          <m:t>𝟑</m:t>
                        </m:r>
                        <m:r>
                          <a:rPr lang="en-US" b="1" i="1">
                            <a:latin typeface="Cambria Math" panose="02040503050406030204" pitchFamily="18" charset="0"/>
                          </a:rPr>
                          <m:t>.</m:t>
                        </m:r>
                        <m:r>
                          <a:rPr lang="en-US" b="1" i="1">
                            <a:latin typeface="Cambria Math" panose="02040503050406030204" pitchFamily="18" charset="0"/>
                          </a:rPr>
                          <m:t>𝟓𝟏</m:t>
                        </m:r>
                      </m:num>
                      <m:den>
                        <m:r>
                          <a:rPr lang="en-US" b="1" i="1">
                            <a:latin typeface="Cambria Math" panose="02040503050406030204" pitchFamily="18" charset="0"/>
                          </a:rPr>
                          <m:t>𝟏</m:t>
                        </m:r>
                        <m:r>
                          <a:rPr lang="en-US" b="1" i="1">
                            <a:latin typeface="Cambria Math" panose="02040503050406030204" pitchFamily="18" charset="0"/>
                          </a:rPr>
                          <m:t>.</m:t>
                        </m:r>
                        <m:r>
                          <a:rPr lang="en-US" b="1" i="1">
                            <a:latin typeface="Cambria Math" panose="02040503050406030204" pitchFamily="18" charset="0"/>
                          </a:rPr>
                          <m:t>𝟐𝟖</m:t>
                        </m:r>
                      </m:den>
                    </m:f>
                  </m:oMath>
                </a14:m>
                <a:r>
                  <a:rPr lang="ar-IQ" b="1" dirty="0"/>
                  <a:t>=</a:t>
                </a:r>
                <a:r>
                  <a:rPr lang="en-US" b="1" dirty="0"/>
                  <a:t> F</a:t>
                </a:r>
                <a:r>
                  <a:rPr lang="ar-IQ" b="1" dirty="0"/>
                  <a:t> المحسوبة</a:t>
                </a:r>
                <a:endParaRPr lang="en-US" dirty="0"/>
              </a:p>
              <a:p>
                <a:pPr algn="r" rtl="1"/>
                <a:r>
                  <a:rPr lang="en-US" b="1" dirty="0"/>
                  <a:t>F</a:t>
                </a:r>
                <a:r>
                  <a:rPr lang="ar-IQ" b="1" dirty="0"/>
                  <a:t> المحسوبة = 2.82</a:t>
                </a:r>
                <a:endParaRPr lang="en-US" dirty="0"/>
              </a:p>
              <a:p>
                <a:pPr algn="r" rtl="1"/>
                <a:r>
                  <a:rPr lang="ar-IQ" b="1" dirty="0"/>
                  <a:t>بدرجة حرية بالاتجاه الافقي = 11</a:t>
                </a:r>
                <a:endParaRPr lang="en-US" dirty="0"/>
              </a:p>
              <a:p>
                <a:pPr algn="r" rtl="1"/>
                <a:r>
                  <a:rPr lang="ar-IQ" b="1" dirty="0"/>
                  <a:t>بدرجة حرية بالاتجاه العمودي = 11</a:t>
                </a:r>
                <a:endParaRPr lang="en-US" dirty="0"/>
              </a:p>
              <a:p>
                <a:pPr algn="r" rtl="1"/>
                <a:r>
                  <a:rPr lang="ar-IQ" b="1" dirty="0"/>
                  <a:t>بما ان </a:t>
                </a:r>
                <a:r>
                  <a:rPr lang="en-US" b="1" dirty="0"/>
                  <a:t>F</a:t>
                </a:r>
                <a:r>
                  <a:rPr lang="ar-IQ" b="1" dirty="0"/>
                  <a:t> المحسوبة اصغر من </a:t>
                </a:r>
                <a:r>
                  <a:rPr lang="en-US" b="1" dirty="0"/>
                  <a:t>F</a:t>
                </a:r>
                <a:r>
                  <a:rPr lang="ar-IQ" b="1" dirty="0"/>
                  <a:t> الجدولية : العينتان متجانستان</a:t>
                </a:r>
                <a:endParaRPr lang="en-US" dirty="0"/>
              </a:p>
              <a:p>
                <a:pPr lvl="0" algn="r" rtl="1"/>
                <a:r>
                  <a:rPr lang="ar-IQ" b="1" dirty="0"/>
                  <a:t>وضع الفرضيات                                                                  </a:t>
                </a:r>
                <a:r>
                  <a:rPr lang="en-US" b="1" dirty="0"/>
                  <a:t>Ho : M1 – M2 = 0</a:t>
                </a:r>
                <a:endParaRPr lang="en-US" dirty="0"/>
              </a:p>
              <a:p>
                <a:pPr algn="r" rtl="1"/>
                <a:r>
                  <a:rPr lang="en-US" b="1" dirty="0"/>
                  <a:t>H1 : M1 – M2 ≠ 0                                                                                                    </a:t>
                </a:r>
                <a:endParaRPr lang="en-US" dirty="0"/>
              </a:p>
              <a:p>
                <a:pPr algn="r" rtl="1"/>
                <a:r>
                  <a:rPr lang="ar-IQ" b="1" dirty="0"/>
                  <a:t>اختبار الفرضيات</a:t>
                </a:r>
                <a:endParaRPr lang="en-US" dirty="0"/>
              </a:p>
              <a:p>
                <a:pPr algn="r" rtl="1"/>
                <a:r>
                  <a:rPr lang="ar-IQ" b="1" dirty="0"/>
                  <a:t>                     </a:t>
                </a:r>
                <a:r>
                  <a:rPr lang="en-US" b="1" i="1" dirty="0"/>
                  <a:t>t =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𝟏</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𝟐</m:t>
                        </m:r>
                      </m:num>
                      <m:den>
                        <m:r>
                          <a:rPr lang="en-US" b="1" i="1">
                            <a:latin typeface="Cambria Math" panose="02040503050406030204" pitchFamily="18" charset="0"/>
                          </a:rPr>
                          <m:t>𝑺</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den>
                    </m:f>
                  </m:oMath>
                </a14:m>
                <a:endParaRPr lang="en-US" dirty="0"/>
              </a:p>
              <a:p>
                <a:pPr algn="r" rtl="1"/>
                <a14:m>
                  <m:oMath xmlns:m="http://schemas.openxmlformats.org/officeDocument/2006/math">
                    <m:acc>
                      <m:accPr>
                        <m:chr m:val="̅"/>
                        <m:ctrlPr>
                          <a:rPr lang="en-US" b="1" i="1">
                            <a:latin typeface="Cambria Math"/>
                          </a:rPr>
                        </m:ctrlPr>
                      </m:accPr>
                      <m:e>
                        <m:r>
                          <a:rPr lang="en-US" b="1" i="1">
                            <a:latin typeface="Cambria Math" panose="02040503050406030204" pitchFamily="18" charset="0"/>
                          </a:rPr>
                          <m:t>𝒚</m:t>
                        </m:r>
                        <m:r>
                          <a:rPr lang="en-US" b="1" i="1">
                            <a:latin typeface="Cambria Math" panose="02040503050406030204" pitchFamily="18" charset="0"/>
                          </a:rPr>
                          <m:t>𝟏</m:t>
                        </m:r>
                      </m:e>
                    </m:acc>
                  </m:oMath>
                </a14:m>
                <a:r>
                  <a:rPr lang="ar-IQ" b="1" dirty="0"/>
                  <a:t> = الوسط الحسابي للعينة الاولى</a:t>
                </a:r>
                <a:endParaRPr lang="en-US" dirty="0"/>
              </a:p>
              <a:p>
                <a:pPr algn="r" rtl="1"/>
                <a14:m>
                  <m:oMath xmlns:m="http://schemas.openxmlformats.org/officeDocument/2006/math">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𝟐</m:t>
                    </m:r>
                  </m:oMath>
                </a14:m>
                <a:r>
                  <a:rPr lang="ar-IQ" b="1" dirty="0"/>
                  <a:t> = الوسط الحسابي للعينة الثانية</a:t>
                </a:r>
                <a:endParaRPr lang="en-US" dirty="0"/>
              </a:p>
              <a:p>
                <a:pPr algn="r" rtl="1"/>
                <a:r>
                  <a:rPr lang="ar-IQ" b="1" dirty="0"/>
                  <a:t>الخطأ القياسي للفرق = </a:t>
                </a:r>
                <a14:m>
                  <m:oMath xmlns:m="http://schemas.openxmlformats.org/officeDocument/2006/math">
                    <m:r>
                      <a:rPr lang="en-US" b="1" i="1">
                        <a:latin typeface="Cambria Math" panose="02040503050406030204" pitchFamily="18" charset="0"/>
                      </a:rPr>
                      <m:t>𝑺</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oMath>
                </a14:m>
                <a:endParaRPr lang="en-US" dirty="0"/>
              </a:p>
              <a:p>
                <a:pPr algn="r" rtl="1"/>
                <a:r>
                  <a:rPr lang="ar-IQ" b="1" dirty="0"/>
                  <a:t>متوسط معاملتين</a:t>
                </a:r>
                <a:endParaRPr lang="en-US" dirty="0"/>
              </a:p>
              <a:p>
                <a:pPr algn="r" rtl="1"/>
                <a14:m>
                  <m:oMath xmlns:m="http://schemas.openxmlformats.org/officeDocument/2006/math">
                    <m:rad>
                      <m:radPr>
                        <m:degHide m:val="on"/>
                        <m:ctrlPr>
                          <a:rPr lang="en-US" b="1" i="1">
                            <a:latin typeface="Cambria Math"/>
                          </a:rPr>
                        </m:ctrlPr>
                      </m:radPr>
                      <m:deg/>
                      <m:e>
                        <m:f>
                          <m:fPr>
                            <m:ctrlPr>
                              <a:rPr lang="en-US" b="1" i="1">
                                <a:latin typeface="Cambria Math"/>
                              </a:rPr>
                            </m:ctrlPr>
                          </m:fPr>
                          <m:num>
                            <m:r>
                              <a:rPr lang="en-US" b="1" i="1">
                                <a:latin typeface="Cambria Math" panose="02040503050406030204" pitchFamily="18" charset="0"/>
                              </a:rPr>
                              <m:t>𝟐</m:t>
                            </m:r>
                            <m:r>
                              <a:rPr lang="en-US" b="1">
                                <a:latin typeface="Cambria Math" panose="02040503050406030204" pitchFamily="18" charset="0"/>
                              </a:rPr>
                              <m:t> </m:t>
                            </m:r>
                            <m:r>
                              <a:rPr lang="en-US" b="1" i="1">
                                <a:latin typeface="Cambria Math" panose="02040503050406030204" pitchFamily="18" charset="0"/>
                              </a:rPr>
                              <m:t>𝒎𝒔𝒆</m:t>
                            </m:r>
                          </m:num>
                          <m:den>
                            <m:r>
                              <a:rPr lang="en-US" b="1" i="1">
                                <a:latin typeface="Cambria Math" panose="02040503050406030204" pitchFamily="18" charset="0"/>
                              </a:rPr>
                              <m:t>𝒓</m:t>
                            </m:r>
                          </m:den>
                        </m:f>
                      </m:e>
                    </m:rad>
                  </m:oMath>
                </a14:m>
                <a:r>
                  <a:rPr lang="ar-IQ" b="1" dirty="0"/>
                  <a:t>= </a:t>
                </a:r>
                <a14:m>
                  <m:oMath xmlns:m="http://schemas.openxmlformats.org/officeDocument/2006/math">
                    <m:r>
                      <a:rPr lang="en-US" b="1" i="1">
                        <a:latin typeface="Cambria Math" panose="02040503050406030204" pitchFamily="18" charset="0"/>
                      </a:rPr>
                      <m:t>𝑺</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oMath>
                </a14:m>
                <a:endParaRPr lang="en-US" dirty="0"/>
              </a:p>
              <a:p>
                <a:pPr algn="r" rtl="1"/>
                <a:r>
                  <a:rPr lang="ar-IQ" b="1" dirty="0"/>
                  <a:t>التباين المشترك =</a:t>
                </a:r>
                <a14:m>
                  <m:oMath xmlns:m="http://schemas.openxmlformats.org/officeDocument/2006/math">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oMath>
                </a14:m>
                <a:r>
                  <a:rPr lang="en-US" b="1" dirty="0"/>
                  <a:t>P    </a:t>
                </a:r>
                <a14:m>
                  <m:oMath xmlns:m="http://schemas.openxmlformats.org/officeDocument/2006/math">
                    <m:r>
                      <a:rPr lang="en-US" b="1" i="1">
                        <a:latin typeface="Cambria Math" panose="02040503050406030204" pitchFamily="18" charset="0"/>
                      </a:rPr>
                      <m:t>𝒎𝒔𝒆</m:t>
                    </m:r>
                    <m:r>
                      <a:rPr lang="en-US" b="1" i="1">
                        <a:latin typeface="Cambria Math" panose="02040503050406030204" pitchFamily="18" charset="0"/>
                      </a:rPr>
                      <m:t>= </m:t>
                    </m:r>
                  </m:oMath>
                </a14:m>
                <a:endParaRPr lang="en-US" dirty="0"/>
              </a:p>
              <a:p>
                <a:pPr algn="r" rtl="1"/>
                <a14:m>
                  <m:oMath xmlns:m="http://schemas.openxmlformats.org/officeDocument/2006/math">
                    <m:f>
                      <m:fPr>
                        <m:ctrlPr>
                          <a:rPr lang="en-US" b="1" i="1">
                            <a:latin typeface="Cambria Math"/>
                          </a:rPr>
                        </m:ctrlPr>
                      </m:fPr>
                      <m:num>
                        <m:r>
                          <a:rPr lang="en-US" b="1" i="1">
                            <a:latin typeface="Cambria Math" panose="02040503050406030204" pitchFamily="18" charset="0"/>
                          </a:rPr>
                          <m:t>𝑺𝑺</m:t>
                        </m:r>
                        <m:r>
                          <a:rPr lang="en-US" b="1" i="1">
                            <a:latin typeface="Cambria Math" panose="02040503050406030204" pitchFamily="18" charset="0"/>
                          </a:rPr>
                          <m:t>𝟏</m:t>
                        </m:r>
                        <m:r>
                          <a:rPr lang="en-US" b="1" i="1">
                            <a:latin typeface="Cambria Math" panose="02040503050406030204" pitchFamily="18" charset="0"/>
                          </a:rPr>
                          <m:t>+</m:t>
                        </m:r>
                        <m:r>
                          <a:rPr lang="en-US" b="1" i="1">
                            <a:latin typeface="Cambria Math" panose="02040503050406030204" pitchFamily="18" charset="0"/>
                          </a:rPr>
                          <m:t>𝑺𝑺</m:t>
                        </m:r>
                        <m:r>
                          <a:rPr lang="en-US" b="1" i="1">
                            <a:latin typeface="Cambria Math" panose="02040503050406030204" pitchFamily="18" charset="0"/>
                          </a:rPr>
                          <m:t>𝟐</m:t>
                        </m:r>
                      </m:num>
                      <m:den>
                        <m:r>
                          <a:rPr lang="en-US" b="1" i="1">
                            <a:latin typeface="Cambria Math" panose="02040503050406030204" pitchFamily="18" charset="0"/>
                          </a:rPr>
                          <m:t>𝒏</m:t>
                        </m:r>
                        <m:r>
                          <a:rPr lang="en-US" b="1" i="1">
                            <a:latin typeface="Cambria Math" panose="02040503050406030204" pitchFamily="18" charset="0"/>
                          </a:rPr>
                          <m:t>𝟏</m:t>
                        </m:r>
                        <m:r>
                          <a:rPr lang="en-US" b="1" i="1">
                            <a:latin typeface="Cambria Math" panose="02040503050406030204" pitchFamily="18" charset="0"/>
                          </a:rPr>
                          <m:t>+</m:t>
                        </m:r>
                        <m:r>
                          <a:rPr lang="en-US" b="1" i="1">
                            <a:latin typeface="Cambria Math" panose="02040503050406030204" pitchFamily="18" charset="0"/>
                          </a:rPr>
                          <m:t>𝒏</m:t>
                        </m:r>
                        <m:r>
                          <a:rPr lang="en-US" b="1" i="1">
                            <a:latin typeface="Cambria Math" panose="02040503050406030204" pitchFamily="18" charset="0"/>
                          </a:rPr>
                          <m:t>𝟐</m:t>
                        </m:r>
                        <m:r>
                          <a:rPr lang="en-US" b="1" i="1">
                            <a:latin typeface="Cambria Math" panose="02040503050406030204" pitchFamily="18" charset="0"/>
                          </a:rPr>
                          <m:t>−</m:t>
                        </m:r>
                        <m:r>
                          <a:rPr lang="en-US" b="1" i="1">
                            <a:latin typeface="Cambria Math" panose="02040503050406030204" pitchFamily="18" charset="0"/>
                          </a:rPr>
                          <m:t>𝟐</m:t>
                        </m:r>
                      </m:den>
                    </m:f>
                  </m:oMath>
                </a14:m>
                <a:r>
                  <a:rPr lang="ar-IQ" b="1" dirty="0"/>
                  <a:t>=</a:t>
                </a:r>
                <a14:m>
                  <m:oMath xmlns:m="http://schemas.openxmlformats.org/officeDocument/2006/math">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oMath>
                </a14:m>
                <a:r>
                  <a:rPr lang="en-US" b="1" dirty="0"/>
                  <a:t>P    </a:t>
                </a:r>
                <a:endParaRPr lang="en-US" dirty="0"/>
              </a:p>
              <a:p>
                <a:pPr algn="r" rtl="1"/>
                <a:r>
                  <a:rPr lang="ar-IQ" b="1" dirty="0"/>
                  <a:t>او     </a:t>
                </a:r>
                <a14:m>
                  <m:oMath xmlns:m="http://schemas.openxmlformats.org/officeDocument/2006/math">
                    <m:f>
                      <m:fPr>
                        <m:ctrlPr>
                          <a:rPr lang="en-US" b="1" i="1">
                            <a:latin typeface="Cambria Math"/>
                          </a:rPr>
                        </m:ctrlPr>
                      </m:fPr>
                      <m:num>
                        <m:r>
                          <a:rPr lang="en-US" b="1">
                            <a:latin typeface="Cambria Math" panose="02040503050406030204" pitchFamily="18" charset="0"/>
                          </a:rPr>
                          <m:t>(</m:t>
                        </m:r>
                        <m:r>
                          <a:rPr lang="en-US" b="1" i="1">
                            <a:latin typeface="Cambria Math" panose="02040503050406030204" pitchFamily="18" charset="0"/>
                          </a:rPr>
                          <m:t>𝐧𝟏</m:t>
                        </m:r>
                        <m:r>
                          <a:rPr lang="en-US" b="1" i="1">
                            <a:latin typeface="Cambria Math" panose="02040503050406030204" pitchFamily="18" charset="0"/>
                          </a:rPr>
                          <m:t>−</m:t>
                        </m:r>
                        <m:r>
                          <a:rPr lang="en-US" b="1" i="1">
                            <a:latin typeface="Cambria Math" panose="02040503050406030204" pitchFamily="18" charset="0"/>
                          </a:rPr>
                          <m:t>𝟏</m:t>
                        </m:r>
                        <m:r>
                          <a:rPr lang="en-US" b="1">
                            <a:latin typeface="Cambria Math" panose="02040503050406030204" pitchFamily="18" charset="0"/>
                          </a:rPr>
                          <m:t>)</m:t>
                        </m:r>
                        <m:sSubSup>
                          <m:sSubSupPr>
                            <m:ctrlPr>
                              <a:rPr lang="en-US" b="1" i="1">
                                <a:latin typeface="Cambria Math"/>
                              </a:rPr>
                            </m:ctrlPr>
                          </m:sSubSupPr>
                          <m:e>
                            <m:r>
                              <a:rPr lang="en-US" b="1" i="1">
                                <a:latin typeface="Cambria Math" panose="02040503050406030204" pitchFamily="18" charset="0"/>
                              </a:rPr>
                              <m:t>𝑺</m:t>
                            </m:r>
                          </m:e>
                          <m:sub>
                            <m:r>
                              <a:rPr lang="en-US" b="1" i="1">
                                <a:latin typeface="Cambria Math" panose="02040503050406030204" pitchFamily="18" charset="0"/>
                              </a:rPr>
                              <m:t>𝟏</m:t>
                            </m:r>
                          </m:sub>
                          <m:sup>
                            <m:r>
                              <a:rPr lang="en-US" b="1" i="1">
                                <a:latin typeface="Cambria Math" panose="02040503050406030204" pitchFamily="18" charset="0"/>
                              </a:rPr>
                              <m:t>𝟐</m:t>
                            </m:r>
                          </m:sup>
                        </m:sSubSup>
                        <m:r>
                          <a:rPr lang="en-US" b="1" i="1">
                            <a:latin typeface="Cambria Math" panose="02040503050406030204" pitchFamily="18" charset="0"/>
                          </a:rPr>
                          <m:t>+</m:t>
                        </m:r>
                        <m:r>
                          <a:rPr lang="en-US" b="1">
                            <a:latin typeface="Cambria Math" panose="02040503050406030204" pitchFamily="18" charset="0"/>
                          </a:rPr>
                          <m:t>(</m:t>
                        </m:r>
                        <m:r>
                          <a:rPr lang="en-US" b="1" i="1">
                            <a:latin typeface="Cambria Math" panose="02040503050406030204" pitchFamily="18" charset="0"/>
                          </a:rPr>
                          <m:t>𝐧𝟐</m:t>
                        </m:r>
                        <m:r>
                          <a:rPr lang="en-US" b="1" i="1">
                            <a:latin typeface="Cambria Math" panose="02040503050406030204" pitchFamily="18" charset="0"/>
                          </a:rPr>
                          <m:t>−</m:t>
                        </m:r>
                        <m:r>
                          <a:rPr lang="en-US" b="1" i="1">
                            <a:latin typeface="Cambria Math" panose="02040503050406030204" pitchFamily="18" charset="0"/>
                          </a:rPr>
                          <m:t>𝟏</m:t>
                        </m:r>
                        <m:r>
                          <a:rPr lang="en-US" b="1">
                            <a:latin typeface="Cambria Math" panose="02040503050406030204" pitchFamily="18" charset="0"/>
                          </a:rPr>
                          <m:t>)</m:t>
                        </m:r>
                        <m:sSubSup>
                          <m:sSubSupPr>
                            <m:ctrlPr>
                              <a:rPr lang="en-US" b="1" i="1">
                                <a:latin typeface="Cambria Math"/>
                              </a:rPr>
                            </m:ctrlPr>
                          </m:sSubSupPr>
                          <m:e>
                            <m:r>
                              <a:rPr lang="en-US" b="1" i="1">
                                <a:latin typeface="Cambria Math" panose="02040503050406030204" pitchFamily="18" charset="0"/>
                              </a:rPr>
                              <m:t>𝑺</m:t>
                            </m:r>
                          </m:e>
                          <m:sub>
                            <m:r>
                              <a:rPr lang="en-US" b="1" i="1">
                                <a:latin typeface="Cambria Math" panose="02040503050406030204" pitchFamily="18" charset="0"/>
                              </a:rPr>
                              <m:t>𝟐</m:t>
                            </m:r>
                          </m:sub>
                          <m:sup>
                            <m:r>
                              <a:rPr lang="en-US" b="1" i="1">
                                <a:latin typeface="Cambria Math" panose="02040503050406030204" pitchFamily="18" charset="0"/>
                              </a:rPr>
                              <m:t>𝟐</m:t>
                            </m:r>
                          </m:sup>
                        </m:sSubSup>
                      </m:num>
                      <m:den>
                        <m:r>
                          <a:rPr lang="en-US" b="1" i="1">
                            <a:latin typeface="Cambria Math" panose="02040503050406030204" pitchFamily="18" charset="0"/>
                          </a:rPr>
                          <m:t>𝒏</m:t>
                        </m:r>
                        <m:r>
                          <a:rPr lang="en-US" b="1" i="1">
                            <a:latin typeface="Cambria Math" panose="02040503050406030204" pitchFamily="18" charset="0"/>
                          </a:rPr>
                          <m:t>𝟏</m:t>
                        </m:r>
                        <m:r>
                          <a:rPr lang="en-US" b="1" i="1">
                            <a:latin typeface="Cambria Math" panose="02040503050406030204" pitchFamily="18" charset="0"/>
                          </a:rPr>
                          <m:t>+</m:t>
                        </m:r>
                        <m:r>
                          <a:rPr lang="en-US" b="1" i="1">
                            <a:latin typeface="Cambria Math" panose="02040503050406030204" pitchFamily="18" charset="0"/>
                          </a:rPr>
                          <m:t>𝒏</m:t>
                        </m:r>
                        <m:r>
                          <a:rPr lang="en-US" b="1" i="1">
                            <a:latin typeface="Cambria Math" panose="02040503050406030204" pitchFamily="18" charset="0"/>
                          </a:rPr>
                          <m:t>𝟐</m:t>
                        </m:r>
                        <m:r>
                          <a:rPr lang="en-US" b="1" i="1">
                            <a:latin typeface="Cambria Math" panose="02040503050406030204" pitchFamily="18" charset="0"/>
                          </a:rPr>
                          <m:t>−</m:t>
                        </m:r>
                        <m:r>
                          <a:rPr lang="en-US" b="1" i="1">
                            <a:latin typeface="Cambria Math" panose="02040503050406030204" pitchFamily="18" charset="0"/>
                          </a:rPr>
                          <m:t>𝟐</m:t>
                        </m:r>
                      </m:den>
                    </m:f>
                  </m:oMath>
                </a14:m>
                <a:r>
                  <a:rPr lang="ar-IQ" b="1" dirty="0"/>
                  <a:t>=</a:t>
                </a:r>
                <a14:m>
                  <m:oMath xmlns:m="http://schemas.openxmlformats.org/officeDocument/2006/math">
                    <m:sSup>
                      <m:sSupPr>
                        <m:ctrlPr>
                          <a:rPr lang="en-US" b="1" i="1">
                            <a:latin typeface="Cambria Math"/>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oMath>
                </a14:m>
                <a:r>
                  <a:rPr lang="en-US" b="1" dirty="0"/>
                  <a:t>P</a:t>
                </a:r>
                <a:endParaRPr lang="en-US" dirty="0"/>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70456" y="141668"/>
                <a:ext cx="11232567" cy="6349283"/>
              </a:xfrm>
              <a:blipFill rotWithShape="0">
                <a:blip r:embed="rId2"/>
                <a:stretch>
                  <a:fillRect r="-380"/>
                </a:stretch>
              </a:blipFill>
            </p:spPr>
            <p:txBody>
              <a:bodyPr/>
              <a:lstStyle/>
              <a:p>
                <a:r>
                  <a:rPr lang="en-US">
                    <a:noFill/>
                  </a:rPr>
                  <a:t> </a:t>
                </a:r>
              </a:p>
            </p:txBody>
          </p:sp>
        </mc:Fallback>
      </mc:AlternateContent>
    </p:spTree>
    <p:extLst>
      <p:ext uri="{BB962C8B-B14F-4D97-AF65-F5344CB8AC3E}">
        <p14:creationId xmlns:p14="http://schemas.microsoft.com/office/powerpoint/2010/main" val="1738830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231821"/>
                <a:ext cx="11503023" cy="6143222"/>
              </a:xfrm>
            </p:spPr>
            <p:txBody>
              <a:bodyPr>
                <a:normAutofit fontScale="70000" lnSpcReduction="20000"/>
              </a:bodyPr>
              <a:lstStyle/>
              <a:p>
                <a:pPr algn="r" rtl="1"/>
                <a:r>
                  <a:rPr lang="ar-IQ" b="1" dirty="0">
                    <a:latin typeface="Arial" panose="020B0604020202020204" pitchFamily="34" charset="0"/>
                    <a:cs typeface="Arial" panose="020B0604020202020204" pitchFamily="34" charset="0"/>
                  </a:rPr>
                  <a:t>حسب القانون الاول</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2.40   =  </a:t>
                </a:r>
                <a14:m>
                  <m:oMath xmlns:m="http://schemas.openxmlformats.org/officeDocument/2006/math">
                    <m:f>
                      <m:fPr>
                        <m:ctrlPr>
                          <a:rPr lang="en-US" b="1" i="1">
                            <a:latin typeface="Cambria Math"/>
                          </a:rPr>
                        </m:ctrlPr>
                      </m:fPr>
                      <m:num>
                        <m:r>
                          <a:rPr lang="en-US" b="1" i="1">
                            <a:latin typeface="Cambria Math"/>
                          </a:rPr>
                          <m:t>𝟓𝟐</m:t>
                        </m:r>
                        <m:r>
                          <a:rPr lang="en-US" b="1" i="1">
                            <a:latin typeface="Cambria Math"/>
                          </a:rPr>
                          <m:t>.</m:t>
                        </m:r>
                        <m:r>
                          <a:rPr lang="en-US" b="1" i="1">
                            <a:latin typeface="Cambria Math"/>
                          </a:rPr>
                          <m:t>𝟕𝟐</m:t>
                        </m:r>
                      </m:num>
                      <m:den>
                        <m:r>
                          <a:rPr lang="en-US" b="1" i="1">
                            <a:latin typeface="Cambria Math"/>
                          </a:rPr>
                          <m:t>𝟐𝟐</m:t>
                        </m:r>
                      </m:den>
                    </m:f>
                  </m:oMath>
                </a14:m>
                <a:r>
                  <a:rPr lang="ar-IQ" b="1" dirty="0">
                    <a:latin typeface="Arial" panose="020B0604020202020204" pitchFamily="34" charset="0"/>
                    <a:cs typeface="Arial" panose="020B0604020202020204" pitchFamily="34" charset="0"/>
                  </a:rPr>
                  <a:t>=</a:t>
                </a:r>
                <a14:m>
                  <m:oMath xmlns:m="http://schemas.openxmlformats.org/officeDocument/2006/math">
                    <m:sSup>
                      <m:sSupPr>
                        <m:ctrlPr>
                          <a:rPr lang="en-US" b="1" i="1">
                            <a:latin typeface="Cambria Math"/>
                          </a:rPr>
                        </m:ctrlPr>
                      </m:sSupPr>
                      <m:e>
                        <m:r>
                          <a:rPr lang="en-US" b="1" i="1">
                            <a:latin typeface="Cambria Math"/>
                          </a:rPr>
                          <m:t>𝑺</m:t>
                        </m:r>
                      </m:e>
                      <m:sup>
                        <m:r>
                          <a:rPr lang="en-US" b="1" i="1">
                            <a:latin typeface="Cambria Math"/>
                          </a:rPr>
                          <m:t>𝟐</m:t>
                        </m:r>
                      </m:sup>
                    </m:sSup>
                  </m:oMath>
                </a14:m>
                <a:r>
                  <a:rPr lang="en-US" b="1" dirty="0">
                    <a:latin typeface="Arial" panose="020B0604020202020204" pitchFamily="34" charset="0"/>
                    <a:cs typeface="Arial" panose="020B0604020202020204" pitchFamily="34" charset="0"/>
                  </a:rPr>
                  <a:t>P</a:t>
                </a:r>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𝟏𝟒</m:t>
                        </m:r>
                        <m:r>
                          <a:rPr lang="en-US" b="1" i="1">
                            <a:latin typeface="Cambria Math"/>
                          </a:rPr>
                          <m:t>.</m:t>
                        </m:r>
                        <m:r>
                          <a:rPr lang="en-US" b="1" i="1">
                            <a:latin typeface="Cambria Math"/>
                          </a:rPr>
                          <m:t>𝟎𝟖</m:t>
                        </m:r>
                        <m:r>
                          <a:rPr lang="en-US" b="1" i="1">
                            <a:latin typeface="Cambria Math"/>
                          </a:rPr>
                          <m:t>+</m:t>
                        </m:r>
                        <m:r>
                          <a:rPr lang="en-US" b="1" i="1">
                            <a:latin typeface="Cambria Math"/>
                          </a:rPr>
                          <m:t>𝟑𝟖</m:t>
                        </m:r>
                        <m:r>
                          <a:rPr lang="en-US" b="1" i="1">
                            <a:latin typeface="Cambria Math"/>
                          </a:rPr>
                          <m:t>.</m:t>
                        </m:r>
                        <m:r>
                          <a:rPr lang="en-US" b="1" i="1">
                            <a:latin typeface="Cambria Math"/>
                          </a:rPr>
                          <m:t>𝟔𝟒</m:t>
                        </m:r>
                      </m:num>
                      <m:den>
                        <m:r>
                          <a:rPr lang="en-US" b="1" i="1">
                            <a:latin typeface="Cambria Math"/>
                          </a:rPr>
                          <m:t>𝟏𝟐</m:t>
                        </m:r>
                        <m:r>
                          <a:rPr lang="en-US" b="1" i="1">
                            <a:latin typeface="Cambria Math"/>
                          </a:rPr>
                          <m:t>+</m:t>
                        </m:r>
                        <m:r>
                          <a:rPr lang="en-US" b="1" i="1">
                            <a:latin typeface="Cambria Math"/>
                          </a:rPr>
                          <m:t>𝟏𝟐</m:t>
                        </m:r>
                        <m:r>
                          <a:rPr lang="en-US" b="1" i="1">
                            <a:latin typeface="Cambria Math"/>
                          </a:rPr>
                          <m:t>−</m:t>
                        </m:r>
                        <m:r>
                          <a:rPr lang="en-US" b="1" i="1">
                            <a:latin typeface="Cambria Math"/>
                          </a:rPr>
                          <m:t>𝟐</m:t>
                        </m:r>
                      </m:den>
                    </m:f>
                  </m:oMath>
                </a14:m>
                <a:r>
                  <a:rPr lang="ar-IQ" b="1" dirty="0">
                    <a:latin typeface="Arial" panose="020B0604020202020204" pitchFamily="34" charset="0"/>
                    <a:cs typeface="Arial" panose="020B0604020202020204" pitchFamily="34" charset="0"/>
                  </a:rPr>
                  <a:t>=</a:t>
                </a:r>
                <a14:m>
                  <m:oMath xmlns:m="http://schemas.openxmlformats.org/officeDocument/2006/math">
                    <m:sSup>
                      <m:sSupPr>
                        <m:ctrlPr>
                          <a:rPr lang="en-US" b="1" i="1">
                            <a:latin typeface="Cambria Math"/>
                          </a:rPr>
                        </m:ctrlPr>
                      </m:sSupPr>
                      <m:e>
                        <m:r>
                          <a:rPr lang="en-US" b="1" i="1">
                            <a:latin typeface="Cambria Math"/>
                          </a:rPr>
                          <m:t>𝑺</m:t>
                        </m:r>
                      </m:e>
                      <m:sup>
                        <m:r>
                          <a:rPr lang="en-US" b="1" i="1">
                            <a:latin typeface="Cambria Math"/>
                          </a:rPr>
                          <m:t>𝟐</m:t>
                        </m:r>
                      </m:sup>
                    </m:sSup>
                  </m:oMath>
                </a14:m>
                <a:r>
                  <a:rPr lang="en-US" b="1" dirty="0">
                    <a:latin typeface="Arial" panose="020B0604020202020204" pitchFamily="34" charset="0"/>
                    <a:cs typeface="Arial" panose="020B0604020202020204" pitchFamily="34" charset="0"/>
                  </a:rPr>
                  <a:t>P</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ad>
                      <m:radPr>
                        <m:degHide m:val="on"/>
                        <m:ctrlPr>
                          <a:rPr lang="en-US" b="1" i="1">
                            <a:latin typeface="Cambria Math"/>
                          </a:rPr>
                        </m:ctrlPr>
                      </m:radPr>
                      <m:deg/>
                      <m:e>
                        <m:f>
                          <m:fPr>
                            <m:ctrlPr>
                              <a:rPr lang="en-US" b="1" i="1">
                                <a:latin typeface="Cambria Math"/>
                              </a:rPr>
                            </m:ctrlPr>
                          </m:fPr>
                          <m:num>
                            <m:r>
                              <a:rPr lang="en-US" b="1" i="1">
                                <a:latin typeface="Cambria Math"/>
                              </a:rPr>
                              <m:t>𝟐</m:t>
                            </m:r>
                            <m:r>
                              <a:rPr lang="en-US" b="1">
                                <a:latin typeface="Cambria Math"/>
                              </a:rPr>
                              <m:t> </m:t>
                            </m:r>
                            <m:r>
                              <a:rPr lang="en-US" b="1" i="1">
                                <a:latin typeface="Cambria Math"/>
                              </a:rPr>
                              <m:t>×</m:t>
                            </m:r>
                            <m:r>
                              <a:rPr lang="en-US" b="1" i="1">
                                <a:latin typeface="Cambria Math"/>
                              </a:rPr>
                              <m:t>𝟐</m:t>
                            </m:r>
                            <m:r>
                              <a:rPr lang="en-US" b="1" i="1">
                                <a:latin typeface="Cambria Math"/>
                              </a:rPr>
                              <m:t>.</m:t>
                            </m:r>
                            <m:r>
                              <a:rPr lang="en-US" b="1" i="1">
                                <a:latin typeface="Cambria Math"/>
                              </a:rPr>
                              <m:t>𝟒𝟎</m:t>
                            </m:r>
                          </m:num>
                          <m:den>
                            <m:r>
                              <a:rPr lang="en-US" b="1" i="1">
                                <a:latin typeface="Cambria Math"/>
                              </a:rPr>
                              <m:t>𝟏𝟐</m:t>
                            </m:r>
                          </m:den>
                        </m:f>
                      </m:e>
                    </m:rad>
                    <m:r>
                      <a:rPr lang="en-US" b="1" i="1">
                        <a:latin typeface="Cambria Math"/>
                      </a:rPr>
                      <m:t>=</m:t>
                    </m:r>
                    <m:r>
                      <a:rPr lang="en-US" b="1" i="1">
                        <a:latin typeface="Cambria Math"/>
                      </a:rPr>
                      <m:t>𝟎</m:t>
                    </m:r>
                    <m:r>
                      <a:rPr lang="en-US" b="1" i="1">
                        <a:latin typeface="Cambria Math"/>
                      </a:rPr>
                      <m:t>.</m:t>
                    </m:r>
                    <m:r>
                      <a:rPr lang="en-US" b="1" i="1">
                        <a:latin typeface="Cambria Math"/>
                      </a:rPr>
                      <m:t>𝟔𝟑</m:t>
                    </m:r>
                  </m:oMath>
                </a14:m>
                <a:r>
                  <a:rPr lang="ar-IQ" b="1" dirty="0">
                    <a:latin typeface="Arial" panose="020B0604020202020204" pitchFamily="34" charset="0"/>
                    <a:cs typeface="Arial" panose="020B0604020202020204" pitchFamily="34" charset="0"/>
                  </a:rPr>
                  <a:t>  = </a:t>
                </a:r>
                <a14:m>
                  <m:oMath xmlns:m="http://schemas.openxmlformats.org/officeDocument/2006/math">
                    <m:rad>
                      <m:radPr>
                        <m:degHide m:val="on"/>
                        <m:ctrlPr>
                          <a:rPr lang="en-US" b="1" i="1">
                            <a:latin typeface="Cambria Math"/>
                          </a:rPr>
                        </m:ctrlPr>
                      </m:radPr>
                      <m:deg/>
                      <m:e>
                        <m:f>
                          <m:fPr>
                            <m:ctrlPr>
                              <a:rPr lang="en-US" b="1" i="1">
                                <a:latin typeface="Cambria Math"/>
                              </a:rPr>
                            </m:ctrlPr>
                          </m:fPr>
                          <m:num>
                            <m:r>
                              <a:rPr lang="en-US" b="1" i="1">
                                <a:latin typeface="Cambria Math"/>
                              </a:rPr>
                              <m:t>𝟐</m:t>
                            </m:r>
                            <m:r>
                              <a:rPr lang="en-US" b="1">
                                <a:latin typeface="Cambria Math"/>
                              </a:rPr>
                              <m:t> </m:t>
                            </m:r>
                            <m:r>
                              <a:rPr lang="en-US" b="1" i="1">
                                <a:latin typeface="Cambria Math"/>
                              </a:rPr>
                              <m:t>𝒎𝒔𝒆</m:t>
                            </m:r>
                          </m:num>
                          <m:den>
                            <m:r>
                              <a:rPr lang="en-US" b="1" i="1">
                                <a:latin typeface="Cambria Math"/>
                              </a:rPr>
                              <m:t>𝒓</m:t>
                            </m:r>
                          </m:den>
                        </m:f>
                      </m:e>
                    </m:rad>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𝑺</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t =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𝟏</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𝟐</m:t>
                        </m:r>
                      </m:num>
                      <m:den>
                        <m:r>
                          <a:rPr lang="en-US" b="1" i="1">
                            <a:latin typeface="Cambria Math"/>
                          </a:rPr>
                          <m:t>𝑺</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m:t>
                        </m:r>
                      </m:den>
                    </m:f>
                    <m:r>
                      <a:rPr lang="en-US" b="1" i="1">
                        <a:latin typeface="Cambria Math"/>
                      </a:rPr>
                      <m:t>=</m:t>
                    </m:r>
                    <m:r>
                      <a:rPr lang="en-US" b="1" i="1">
                        <a:latin typeface="Cambria Math"/>
                      </a:rPr>
                      <m:t>𝒕</m:t>
                    </m:r>
                    <m:r>
                      <a:rPr lang="en-US" b="1" i="1">
                        <a:latin typeface="Cambria Math"/>
                      </a:rPr>
                      <m:t> = </m:t>
                    </m:r>
                    <m:f>
                      <m:fPr>
                        <m:ctrlPr>
                          <a:rPr lang="en-US" b="1" i="1">
                            <a:latin typeface="Cambria Math"/>
                          </a:rPr>
                        </m:ctrlPr>
                      </m:fPr>
                      <m:num>
                        <m:r>
                          <a:rPr lang="en-US" b="1" i="1">
                            <a:latin typeface="Cambria Math"/>
                          </a:rPr>
                          <m:t>𝟏𝟎</m:t>
                        </m:r>
                        <m:r>
                          <a:rPr lang="en-US" b="1">
                            <a:latin typeface="Cambria Math"/>
                          </a:rPr>
                          <m:t>.</m:t>
                        </m:r>
                        <m:r>
                          <a:rPr lang="en-US" b="1" i="1">
                            <a:latin typeface="Cambria Math"/>
                          </a:rPr>
                          <m:t>𝟒</m:t>
                        </m:r>
                        <m:r>
                          <a:rPr lang="en-US" b="1" i="1">
                            <a:latin typeface="Cambria Math"/>
                          </a:rPr>
                          <m:t>−</m:t>
                        </m:r>
                        <m:r>
                          <a:rPr lang="en-US" b="1" i="1">
                            <a:latin typeface="Cambria Math"/>
                          </a:rPr>
                          <m:t>𝟗</m:t>
                        </m:r>
                        <m:r>
                          <a:rPr lang="en-US" b="1">
                            <a:latin typeface="Cambria Math"/>
                          </a:rPr>
                          <m:t>.</m:t>
                        </m:r>
                        <m:r>
                          <a:rPr lang="en-US" b="1" i="1">
                            <a:latin typeface="Cambria Math"/>
                          </a:rPr>
                          <m:t>𝟎</m:t>
                        </m:r>
                      </m:num>
                      <m:den>
                        <m:r>
                          <a:rPr lang="en-US" b="1" i="1">
                            <a:latin typeface="Cambria Math"/>
                          </a:rPr>
                          <m:t>𝟎</m:t>
                        </m:r>
                        <m:r>
                          <a:rPr lang="en-US" b="1" i="1">
                            <a:latin typeface="Cambria Math"/>
                          </a:rPr>
                          <m:t>.</m:t>
                        </m:r>
                        <m:r>
                          <a:rPr lang="en-US" b="1" i="1">
                            <a:latin typeface="Cambria Math"/>
                          </a:rPr>
                          <m:t>𝟔𝟑</m:t>
                        </m:r>
                      </m:den>
                    </m:f>
                    <m:r>
                      <a:rPr lang="en-US" b="1" i="1">
                        <a:latin typeface="Cambria Math"/>
                      </a:rPr>
                      <m:t>=</m:t>
                    </m:r>
                    <m:r>
                      <a:rPr lang="en-US" b="1" i="1">
                        <a:latin typeface="Cambria Math"/>
                      </a:rPr>
                      <m:t>𝟐</m:t>
                    </m:r>
                    <m:r>
                      <a:rPr lang="en-US" b="1" i="1">
                        <a:latin typeface="Cambria Math"/>
                      </a:rPr>
                      <m:t>.</m:t>
                    </m:r>
                    <m:r>
                      <a:rPr lang="en-US" b="1" i="1">
                        <a:latin typeface="Cambria Math"/>
                      </a:rPr>
                      <m:t>𝟐</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ويمكن استخدام القانون التالي لايجاد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t =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𝒚</m:t>
                            </m:r>
                          </m:e>
                        </m:acc>
                        <m:r>
                          <a:rPr lang="en-US" b="1" i="1">
                            <a:latin typeface="Cambria Math"/>
                          </a:rPr>
                          <m:t>𝟏</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𝟐</m:t>
                        </m:r>
                      </m:num>
                      <m:den>
                        <m:r>
                          <a:rPr lang="en-US" b="1" i="1">
                            <a:latin typeface="Cambria Math"/>
                          </a:rPr>
                          <m:t>𝑺𝑷</m:t>
                        </m:r>
                        <m:rad>
                          <m:radPr>
                            <m:degHide m:val="on"/>
                            <m:ctrlPr>
                              <a:rPr lang="en-US" b="1" i="1">
                                <a:latin typeface="Cambria Math"/>
                              </a:rPr>
                            </m:ctrlPr>
                          </m:radPr>
                          <m:deg/>
                          <m:e>
                            <m:f>
                              <m:fPr>
                                <m:ctrlPr>
                                  <a:rPr lang="en-US" b="1" i="1">
                                    <a:latin typeface="Cambria Math"/>
                                  </a:rPr>
                                </m:ctrlPr>
                              </m:fPr>
                              <m:num>
                                <m:r>
                                  <a:rPr lang="en-US" b="1" i="1">
                                    <a:latin typeface="Cambria Math"/>
                                  </a:rPr>
                                  <m:t>𝟏</m:t>
                                </m:r>
                              </m:num>
                              <m:den>
                                <m:r>
                                  <a:rPr lang="en-US" b="1" i="1">
                                    <a:latin typeface="Cambria Math"/>
                                  </a:rPr>
                                  <m:t>𝒏</m:t>
                                </m:r>
                                <m:r>
                                  <a:rPr lang="en-US" b="1" i="1">
                                    <a:latin typeface="Cambria Math"/>
                                  </a:rPr>
                                  <m:t>𝟏</m:t>
                                </m:r>
                              </m:den>
                            </m:f>
                            <m:r>
                              <a:rPr lang="en-US" b="1" i="1">
                                <a:latin typeface="Cambria Math"/>
                              </a:rPr>
                              <m:t>+</m:t>
                            </m:r>
                            <m:f>
                              <m:fPr>
                                <m:ctrlPr>
                                  <a:rPr lang="en-US" b="1" i="1">
                                    <a:latin typeface="Cambria Math"/>
                                  </a:rPr>
                                </m:ctrlPr>
                              </m:fPr>
                              <m:num>
                                <m:r>
                                  <a:rPr lang="en-US" b="1" i="1">
                                    <a:latin typeface="Cambria Math"/>
                                  </a:rPr>
                                  <m:t>𝟏</m:t>
                                </m:r>
                              </m:num>
                              <m:den>
                                <m:r>
                                  <a:rPr lang="en-US" b="1" i="1">
                                    <a:latin typeface="Cambria Math"/>
                                  </a:rPr>
                                  <m:t>𝒏</m:t>
                                </m:r>
                                <m:r>
                                  <a:rPr lang="en-US" b="1" i="1">
                                    <a:latin typeface="Cambria Math"/>
                                  </a:rPr>
                                  <m:t>𝟐</m:t>
                                </m:r>
                              </m:den>
                            </m:f>
                          </m:e>
                        </m:rad>
                      </m:den>
                    </m:f>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SP</a:t>
                </a:r>
                <a:r>
                  <a:rPr lang="ar-IQ" b="1" dirty="0">
                    <a:latin typeface="Arial" panose="020B0604020202020204" pitchFamily="34" charset="0"/>
                    <a:cs typeface="Arial" panose="020B0604020202020204" pitchFamily="34" charset="0"/>
                  </a:rPr>
                  <a:t> هوالانحراف المعياري المشترك للفرق بين معاملتين</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SP= </a:t>
                </a:r>
                <a14:m>
                  <m:oMath xmlns:m="http://schemas.openxmlformats.org/officeDocument/2006/math">
                    <m:rad>
                      <m:radPr>
                        <m:degHide m:val="on"/>
                        <m:ctrlPr>
                          <a:rPr lang="en-US" b="1" i="1">
                            <a:latin typeface="Cambria Math"/>
                          </a:rPr>
                        </m:ctrlPr>
                      </m:radPr>
                      <m:deg/>
                      <m:e>
                        <m:sSup>
                          <m:sSupPr>
                            <m:ctrlPr>
                              <a:rPr lang="en-US" b="1" i="1">
                                <a:latin typeface="Cambria Math"/>
                              </a:rPr>
                            </m:ctrlPr>
                          </m:sSupPr>
                          <m:e>
                            <m:r>
                              <a:rPr lang="en-US" b="1" i="1">
                                <a:latin typeface="Cambria Math"/>
                              </a:rPr>
                              <m:t>𝑺</m:t>
                            </m:r>
                          </m:e>
                          <m:sup>
                            <m:r>
                              <a:rPr lang="en-US" b="1" i="1">
                                <a:latin typeface="Cambria Math"/>
                              </a:rPr>
                              <m:t>𝟐</m:t>
                            </m:r>
                          </m:sup>
                        </m:sSup>
                        <m:r>
                          <a:rPr lang="en-US" b="1" i="1">
                            <a:latin typeface="Cambria Math"/>
                          </a:rPr>
                          <m:t>𝐏</m:t>
                        </m:r>
                      </m:e>
                    </m:rad>
                    <m:r>
                      <a:rPr lang="en-US" b="1" i="1">
                        <a:latin typeface="Cambria Math"/>
                      </a:rPr>
                      <m:t>=</m:t>
                    </m:r>
                    <m:rad>
                      <m:radPr>
                        <m:degHide m:val="on"/>
                        <m:ctrlPr>
                          <a:rPr lang="en-US" b="1" i="1">
                            <a:latin typeface="Cambria Math"/>
                          </a:rPr>
                        </m:ctrlPr>
                      </m:radPr>
                      <m:deg/>
                      <m:e>
                        <m:r>
                          <a:rPr lang="en-US" b="1" i="1">
                            <a:latin typeface="Cambria Math"/>
                          </a:rPr>
                          <m:t>𝒎𝒔𝒆</m:t>
                        </m:r>
                      </m:e>
                    </m:rad>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1.55=  </a:t>
                </a:r>
                <a:r>
                  <a:rPr lang="en-US" b="1" dirty="0">
                    <a:latin typeface="Arial" panose="020B0604020202020204" pitchFamily="34" charset="0"/>
                    <a:cs typeface="Arial" panose="020B0604020202020204" pitchFamily="34" charset="0"/>
                  </a:rPr>
                  <a:t>SP= </a:t>
                </a:r>
                <a14:m>
                  <m:oMath xmlns:m="http://schemas.openxmlformats.org/officeDocument/2006/math">
                    <m:rad>
                      <m:radPr>
                        <m:degHide m:val="on"/>
                        <m:ctrlPr>
                          <a:rPr lang="en-US" b="1" i="1">
                            <a:latin typeface="Cambria Math"/>
                          </a:rPr>
                        </m:ctrlPr>
                      </m:radPr>
                      <m:deg/>
                      <m:e>
                        <m:r>
                          <a:rPr lang="en-US" b="1" i="1">
                            <a:latin typeface="Cambria Math"/>
                          </a:rPr>
                          <m:t>𝟐</m:t>
                        </m:r>
                        <m:r>
                          <a:rPr lang="en-US" b="1">
                            <a:latin typeface="Cambria Math"/>
                          </a:rPr>
                          <m:t>.</m:t>
                        </m:r>
                        <m:r>
                          <a:rPr lang="en-US" b="1" i="1">
                            <a:latin typeface="Cambria Math"/>
                          </a:rPr>
                          <m:t>𝟒𝟎</m:t>
                        </m:r>
                      </m:e>
                    </m:rad>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2.2=</a:t>
                </a:r>
                <a:r>
                  <a:rPr lang="en-US" b="1" i="1" dirty="0">
                    <a:latin typeface="Arial" panose="020B0604020202020204" pitchFamily="34" charset="0"/>
                    <a:cs typeface="Arial" panose="020B0604020202020204" pitchFamily="34" charset="0"/>
                  </a:rPr>
                  <a:t>t = </a:t>
                </a:r>
                <a14:m>
                  <m:oMath xmlns:m="http://schemas.openxmlformats.org/officeDocument/2006/math">
                    <m:f>
                      <m:fPr>
                        <m:ctrlPr>
                          <a:rPr lang="en-US" b="1" i="1">
                            <a:latin typeface="Cambria Math"/>
                          </a:rPr>
                        </m:ctrlPr>
                      </m:fPr>
                      <m:num>
                        <m:r>
                          <a:rPr lang="en-US" b="1" i="1">
                            <a:latin typeface="Cambria Math"/>
                          </a:rPr>
                          <m:t>𝟏𝟎</m:t>
                        </m:r>
                        <m:r>
                          <a:rPr lang="en-US" b="1">
                            <a:latin typeface="Cambria Math"/>
                          </a:rPr>
                          <m:t>.</m:t>
                        </m:r>
                        <m:r>
                          <a:rPr lang="en-US" b="1" i="1">
                            <a:latin typeface="Cambria Math"/>
                          </a:rPr>
                          <m:t>𝟒</m:t>
                        </m:r>
                        <m:r>
                          <a:rPr lang="en-US" b="1" i="1">
                            <a:latin typeface="Cambria Math"/>
                          </a:rPr>
                          <m:t>−</m:t>
                        </m:r>
                        <m:r>
                          <a:rPr lang="en-US" b="1" i="1">
                            <a:latin typeface="Cambria Math"/>
                          </a:rPr>
                          <m:t>𝟗</m:t>
                        </m:r>
                      </m:num>
                      <m:den>
                        <m:r>
                          <a:rPr lang="en-US" b="1" i="1">
                            <a:latin typeface="Cambria Math"/>
                          </a:rPr>
                          <m:t>𝟏</m:t>
                        </m:r>
                        <m:r>
                          <a:rPr lang="en-US" b="1" i="1">
                            <a:latin typeface="Cambria Math"/>
                          </a:rPr>
                          <m:t>.</m:t>
                        </m:r>
                        <m:r>
                          <a:rPr lang="en-US" b="1" i="1">
                            <a:latin typeface="Cambria Math"/>
                          </a:rPr>
                          <m:t>𝟓𝟓</m:t>
                        </m:r>
                        <m:rad>
                          <m:radPr>
                            <m:degHide m:val="on"/>
                            <m:ctrlPr>
                              <a:rPr lang="en-US" b="1" i="1">
                                <a:latin typeface="Cambria Math"/>
                              </a:rPr>
                            </m:ctrlPr>
                          </m:radPr>
                          <m:deg/>
                          <m:e>
                            <m:f>
                              <m:fPr>
                                <m:ctrlPr>
                                  <a:rPr lang="en-US" b="1" i="1">
                                    <a:latin typeface="Cambria Math"/>
                                  </a:rPr>
                                </m:ctrlPr>
                              </m:fPr>
                              <m:num>
                                <m:r>
                                  <a:rPr lang="en-US" b="1" i="1">
                                    <a:latin typeface="Cambria Math"/>
                                  </a:rPr>
                                  <m:t>𝟏</m:t>
                                </m:r>
                              </m:num>
                              <m:den>
                                <m:r>
                                  <a:rPr lang="en-US" b="1" i="1">
                                    <a:latin typeface="Cambria Math"/>
                                  </a:rPr>
                                  <m:t>𝟏𝟐</m:t>
                                </m:r>
                              </m:den>
                            </m:f>
                            <m:r>
                              <a:rPr lang="en-US" b="1" i="1">
                                <a:latin typeface="Cambria Math"/>
                              </a:rPr>
                              <m:t>+</m:t>
                            </m:r>
                            <m:f>
                              <m:fPr>
                                <m:ctrlPr>
                                  <a:rPr lang="en-US" b="1" i="1">
                                    <a:latin typeface="Cambria Math"/>
                                  </a:rPr>
                                </m:ctrlPr>
                              </m:fPr>
                              <m:num>
                                <m:r>
                                  <a:rPr lang="en-US" b="1" i="1">
                                    <a:latin typeface="Cambria Math"/>
                                  </a:rPr>
                                  <m:t>𝟏</m:t>
                                </m:r>
                              </m:num>
                              <m:den>
                                <m:r>
                                  <a:rPr lang="en-US" b="1" i="1">
                                    <a:latin typeface="Cambria Math"/>
                                  </a:rPr>
                                  <m:t>𝟏𝟐</m:t>
                                </m:r>
                              </m:den>
                            </m:f>
                          </m:e>
                        </m:rad>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 استخراج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لمستوى معنوية مطلوبة ورجة حرية </a:t>
                </a:r>
                <a14:m>
                  <m:oMath xmlns:m="http://schemas.openxmlformats.org/officeDocument/2006/math">
                    <m:r>
                      <a:rPr lang="en-US" b="1" i="1">
                        <a:latin typeface="Cambria Math"/>
                      </a:rPr>
                      <m:t>𝒏</m:t>
                    </m:r>
                    <m:r>
                      <a:rPr lang="en-US" b="1" i="1">
                        <a:latin typeface="Cambria Math"/>
                      </a:rPr>
                      <m:t>𝟏</m:t>
                    </m:r>
                    <m:r>
                      <a:rPr lang="en-US" b="1" i="1">
                        <a:latin typeface="Cambria Math"/>
                      </a:rPr>
                      <m:t>+</m:t>
                    </m:r>
                    <m:r>
                      <a:rPr lang="en-US" b="1" i="1">
                        <a:latin typeface="Cambria Math"/>
                      </a:rPr>
                      <m:t>𝒏</m:t>
                    </m:r>
                    <m:r>
                      <a:rPr lang="en-US" b="1" i="1">
                        <a:latin typeface="Cambria Math"/>
                      </a:rPr>
                      <m:t>𝟐</m:t>
                    </m:r>
                    <m:r>
                      <a:rPr lang="en-US" b="1" i="1">
                        <a:latin typeface="Cambria Math"/>
                      </a:rPr>
                      <m:t>−</m:t>
                    </m:r>
                    <m:r>
                      <a:rPr lang="en-US" b="1" i="1">
                        <a:latin typeface="Cambria Math"/>
                      </a:rPr>
                      <m:t>𝟐</m:t>
                    </m:r>
                  </m:oMath>
                </a14:m>
                <a:r>
                  <a:rPr lang="ar-IQ" b="1" dirty="0">
                    <a:latin typeface="Arial" panose="020B0604020202020204" pitchFamily="34" charset="0"/>
                    <a:cs typeface="Arial" panose="020B0604020202020204" pitchFamily="34" charset="0"/>
                  </a:rPr>
                  <a:t> = درجة الحرية ومستوى المعنوية المطلوب 0.05  حيث كانت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الدولية = 2.074</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4- الاستنتاج : بما ان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اكبر من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لذا نرفض فرضية العدم ونقبل فرضية البديلة وبما ان معدل المواد الفعالة في الصنف المحلي اعلى من الصنف الباكستاني لذا نوصي بأستخدام الصنف المحلي لأستخلاص المواد الفعالة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231821"/>
                <a:ext cx="11503023" cy="6143222"/>
              </a:xfrm>
              <a:blipFill rotWithShape="0">
                <a:blip r:embed="rId2"/>
                <a:stretch>
                  <a:fillRect t="-1389" r="-795"/>
                </a:stretch>
              </a:blipFill>
            </p:spPr>
            <p:txBody>
              <a:bodyPr/>
              <a:lstStyle/>
              <a:p>
                <a:r>
                  <a:rPr lang="en-US">
                    <a:noFill/>
                  </a:rPr>
                  <a:t> </a:t>
                </a:r>
              </a:p>
            </p:txBody>
          </p:sp>
        </mc:Fallback>
      </mc:AlternateContent>
    </p:spTree>
    <p:extLst>
      <p:ext uri="{BB962C8B-B14F-4D97-AF65-F5344CB8AC3E}">
        <p14:creationId xmlns:p14="http://schemas.microsoft.com/office/powerpoint/2010/main" val="523891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34851"/>
            <a:ext cx="10018713" cy="5823901"/>
          </a:xfrm>
        </p:spPr>
        <p:txBody>
          <a:bodyPr/>
          <a:lstStyle/>
          <a:p>
            <a:pPr marL="0" indent="0" algn="just" rtl="1">
              <a:buNone/>
            </a:pPr>
            <a:r>
              <a:rPr lang="ar-IQ" b="1" dirty="0" smtClean="0"/>
              <a:t>    1</a:t>
            </a:r>
            <a:r>
              <a:rPr lang="ar-IQ" sz="2800" b="1" dirty="0" smtClean="0">
                <a:latin typeface="Andalus" panose="02020603050405020304" pitchFamily="18" charset="-78"/>
                <a:cs typeface="Andalus" panose="02020603050405020304" pitchFamily="18" charset="-78"/>
              </a:rPr>
              <a:t>- </a:t>
            </a:r>
            <a:r>
              <a:rPr lang="ar-IQ" sz="2800" b="1" dirty="0">
                <a:latin typeface="Andalus" panose="02020603050405020304" pitchFamily="18" charset="-78"/>
                <a:cs typeface="Andalus" panose="02020603050405020304" pitchFamily="18" charset="-78"/>
              </a:rPr>
              <a:t>الاحصاء الوصفي (</a:t>
            </a:r>
            <a:r>
              <a:rPr lang="en-US" sz="2800" b="1" dirty="0">
                <a:latin typeface="Andalus" panose="02020603050405020304" pitchFamily="18" charset="-78"/>
                <a:cs typeface="Andalus" panose="02020603050405020304" pitchFamily="18" charset="-78"/>
              </a:rPr>
              <a:t>Descriptive statistic</a:t>
            </a:r>
            <a:r>
              <a:rPr lang="ar-IQ" sz="2800" b="1" dirty="0">
                <a:latin typeface="Andalus" panose="02020603050405020304" pitchFamily="18" charset="-78"/>
                <a:cs typeface="Andalus" panose="02020603050405020304" pitchFamily="18" charset="-78"/>
              </a:rPr>
              <a:t> )</a:t>
            </a:r>
            <a:endParaRPr lang="en-US" sz="2800" dirty="0">
              <a:latin typeface="Andalus" panose="02020603050405020304" pitchFamily="18" charset="-78"/>
              <a:cs typeface="Andalus" panose="02020603050405020304" pitchFamily="18" charset="-78"/>
            </a:endParaRPr>
          </a:p>
          <a:p>
            <a:pPr marL="0" indent="0" algn="just" rtl="1">
              <a:buNone/>
            </a:pPr>
            <a:r>
              <a:rPr lang="ar-IQ" sz="2800" b="1" dirty="0" smtClean="0">
                <a:latin typeface="Andalus" panose="02020603050405020304" pitchFamily="18" charset="-78"/>
                <a:cs typeface="Andalus" panose="02020603050405020304" pitchFamily="18" charset="-78"/>
              </a:rPr>
              <a:t>       يتضمن </a:t>
            </a:r>
            <a:r>
              <a:rPr lang="ar-IQ" sz="2800" b="1" dirty="0">
                <a:latin typeface="Andalus" panose="02020603050405020304" pitchFamily="18" charset="-78"/>
                <a:cs typeface="Andalus" panose="02020603050405020304" pitchFamily="18" charset="-78"/>
              </a:rPr>
              <a:t>هذا القسم الطرق والاساليب المستخدمة لجمع البيانات وتصنيفها وتبويبها مع </a:t>
            </a:r>
            <a:r>
              <a:rPr lang="ar-IQ" sz="2800" b="1" dirty="0" smtClean="0">
                <a:latin typeface="Andalus" panose="02020603050405020304" pitchFamily="18" charset="-78"/>
                <a:cs typeface="Andalus" panose="02020603050405020304" pitchFamily="18" charset="-78"/>
              </a:rPr>
              <a:t/>
            </a:r>
            <a:br>
              <a:rPr lang="ar-IQ" sz="2800" b="1" dirty="0" smtClean="0">
                <a:latin typeface="Andalus" panose="02020603050405020304" pitchFamily="18" charset="-78"/>
                <a:cs typeface="Andalus" panose="02020603050405020304" pitchFamily="18" charset="-78"/>
              </a:rPr>
            </a:br>
            <a:r>
              <a:rPr lang="ar-IQ" sz="2800" b="1" dirty="0" smtClean="0">
                <a:latin typeface="Andalus" panose="02020603050405020304" pitchFamily="18" charset="-78"/>
                <a:cs typeface="Andalus" panose="02020603050405020304" pitchFamily="18" charset="-78"/>
              </a:rPr>
              <a:t>       امكانية </a:t>
            </a:r>
            <a:r>
              <a:rPr lang="ar-IQ" sz="2800" b="1" dirty="0">
                <a:latin typeface="Andalus" panose="02020603050405020304" pitchFamily="18" charset="-78"/>
                <a:cs typeface="Andalus" panose="02020603050405020304" pitchFamily="18" charset="-78"/>
              </a:rPr>
              <a:t>عرضها في جداول ورسوم بياتية وحساب بعض المؤشرات الاحصائية </a:t>
            </a:r>
            <a:r>
              <a:rPr lang="ar-IQ" sz="2800" b="1" dirty="0" smtClean="0">
                <a:latin typeface="Andalus" panose="02020603050405020304" pitchFamily="18" charset="-78"/>
                <a:cs typeface="Andalus" panose="02020603050405020304" pitchFamily="18" charset="-78"/>
              </a:rPr>
              <a:t>.</a:t>
            </a:r>
            <a:br>
              <a:rPr lang="ar-IQ" sz="2800" b="1" dirty="0" smtClean="0">
                <a:latin typeface="Andalus" panose="02020603050405020304" pitchFamily="18" charset="-78"/>
                <a:cs typeface="Andalus" panose="02020603050405020304" pitchFamily="18" charset="-78"/>
              </a:rPr>
            </a:br>
            <a:endParaRPr lang="en-US" sz="2800" dirty="0">
              <a:latin typeface="Andalus" panose="02020603050405020304" pitchFamily="18" charset="-78"/>
              <a:cs typeface="Andalus" panose="02020603050405020304" pitchFamily="18" charset="-78"/>
            </a:endParaRPr>
          </a:p>
          <a:p>
            <a:pPr marL="0" indent="0" algn="just" rtl="1">
              <a:buNone/>
            </a:pPr>
            <a:r>
              <a:rPr lang="ar-IQ" sz="2800" b="1" dirty="0" smtClean="0">
                <a:latin typeface="Andalus" panose="02020603050405020304" pitchFamily="18" charset="-78"/>
                <a:cs typeface="Andalus" panose="02020603050405020304" pitchFamily="18" charset="-78"/>
              </a:rPr>
              <a:t>    2 - </a:t>
            </a:r>
            <a:r>
              <a:rPr lang="ar-IQ" sz="2800" b="1" dirty="0">
                <a:latin typeface="Andalus" panose="02020603050405020304" pitchFamily="18" charset="-78"/>
                <a:cs typeface="Andalus" panose="02020603050405020304" pitchFamily="18" charset="-78"/>
              </a:rPr>
              <a:t>الاحصاء الاستدلالي (</a:t>
            </a:r>
            <a:r>
              <a:rPr lang="en-US" sz="2800" b="1" dirty="0">
                <a:latin typeface="Andalus" panose="02020603050405020304" pitchFamily="18" charset="-78"/>
                <a:cs typeface="Andalus" panose="02020603050405020304" pitchFamily="18" charset="-78"/>
              </a:rPr>
              <a:t>Inferential statistic</a:t>
            </a:r>
            <a:r>
              <a:rPr lang="ar-IQ" sz="2800" b="1" dirty="0">
                <a:latin typeface="Andalus" panose="02020603050405020304" pitchFamily="18" charset="-78"/>
                <a:cs typeface="Andalus" panose="02020603050405020304" pitchFamily="18" charset="-78"/>
              </a:rPr>
              <a:t>) </a:t>
            </a:r>
            <a:endParaRPr lang="en-US" sz="2800" dirty="0">
              <a:latin typeface="Andalus" panose="02020603050405020304" pitchFamily="18" charset="-78"/>
              <a:cs typeface="Andalus" panose="02020603050405020304" pitchFamily="18" charset="-78"/>
            </a:endParaRPr>
          </a:p>
          <a:p>
            <a:pPr marL="0" indent="0" algn="just" rtl="1">
              <a:buNone/>
            </a:pPr>
            <a:r>
              <a:rPr lang="ar-IQ" sz="2800" b="1" dirty="0" smtClean="0">
                <a:latin typeface="Andalus" panose="02020603050405020304" pitchFamily="18" charset="-78"/>
                <a:cs typeface="Andalus" panose="02020603050405020304" pitchFamily="18" charset="-78"/>
              </a:rPr>
              <a:t>       يهتم </a:t>
            </a:r>
            <a:r>
              <a:rPr lang="ar-IQ" sz="2800" b="1" dirty="0">
                <a:latin typeface="Andalus" panose="02020603050405020304" pitchFamily="18" charset="-78"/>
                <a:cs typeface="Andalus" panose="02020603050405020304" pitchFamily="18" charset="-78"/>
              </a:rPr>
              <a:t>هذا القسم بموضوع التقدير او التخمين (</a:t>
            </a:r>
            <a:r>
              <a:rPr lang="en-US" sz="2800" b="1" dirty="0">
                <a:latin typeface="Andalus" panose="02020603050405020304" pitchFamily="18" charset="-78"/>
                <a:cs typeface="Andalus" panose="02020603050405020304" pitchFamily="18" charset="-78"/>
              </a:rPr>
              <a:t>Estimation</a:t>
            </a:r>
            <a:r>
              <a:rPr lang="ar-IQ" sz="2800" b="1" dirty="0">
                <a:latin typeface="Andalus" panose="02020603050405020304" pitchFamily="18" charset="-78"/>
                <a:cs typeface="Andalus" panose="02020603050405020304" pitchFamily="18" charset="-78"/>
              </a:rPr>
              <a:t>) واختيار الفرضيات .</a:t>
            </a:r>
            <a:endParaRPr lang="en-US" sz="2800" dirty="0">
              <a:latin typeface="Andalus" panose="02020603050405020304" pitchFamily="18" charset="-78"/>
              <a:cs typeface="Andalus" panose="02020603050405020304" pitchFamily="18" charset="-78"/>
            </a:endParaRPr>
          </a:p>
          <a:p>
            <a:pPr rtl="1"/>
            <a:r>
              <a:rPr lang="ar-IQ" b="1" dirty="0"/>
              <a:t> </a:t>
            </a:r>
            <a:endParaRPr lang="en-US" dirty="0"/>
          </a:p>
          <a:p>
            <a:pPr marL="0" indent="0" algn="r" rtl="1">
              <a:buNone/>
            </a:pPr>
            <a:endParaRPr lang="en-US" dirty="0"/>
          </a:p>
        </p:txBody>
      </p:sp>
    </p:spTree>
    <p:extLst>
      <p:ext uri="{BB962C8B-B14F-4D97-AF65-F5344CB8AC3E}">
        <p14:creationId xmlns:p14="http://schemas.microsoft.com/office/powerpoint/2010/main" val="1430204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3945" y="128789"/>
            <a:ext cx="11425750" cy="3812145"/>
          </a:xfrm>
        </p:spPr>
        <p:txBody>
          <a:bodyPr>
            <a:normAutofit/>
          </a:bodyPr>
          <a:lstStyle/>
          <a:p>
            <a:pPr marL="0" indent="0" algn="r" rtl="1">
              <a:buNone/>
            </a:pPr>
            <a:r>
              <a:rPr lang="ar-IQ" b="1" dirty="0" smtClean="0">
                <a:latin typeface="Arial" panose="020B0604020202020204" pitchFamily="34" charset="0"/>
                <a:cs typeface="Arial" panose="020B0604020202020204" pitchFamily="34" charset="0"/>
              </a:rPr>
              <a:t>** ثانياً </a:t>
            </a:r>
            <a:r>
              <a:rPr lang="ar-IQ" b="1" dirty="0">
                <a:latin typeface="Arial" panose="020B0604020202020204" pitchFamily="34" charset="0"/>
                <a:cs typeface="Arial" panose="020B0604020202020204" pitchFamily="34" charset="0"/>
              </a:rPr>
              <a:t>: في حالة عدم التجانس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مثال</a:t>
            </a:r>
            <a:r>
              <a:rPr lang="ar-IQ" b="1" dirty="0">
                <a:latin typeface="Arial" panose="020B0604020202020204" pitchFamily="34" charset="0"/>
                <a:cs typeface="Arial" panose="020B0604020202020204" pitchFamily="34" charset="0"/>
              </a:rPr>
              <a:t>// اراد احد التدريسين في كلية الصيدلة ان يدرس اثر طريقتين من التدريس هما طريقة </a:t>
            </a:r>
            <a:r>
              <a:rPr lang="en-US" b="1" dirty="0">
                <a:latin typeface="Arial" panose="020B0604020202020204" pitchFamily="34" charset="0"/>
                <a:cs typeface="Arial" panose="020B0604020202020204" pitchFamily="34" charset="0"/>
              </a:rPr>
              <a:t>A</a:t>
            </a:r>
            <a:r>
              <a:rPr lang="ar-IQ" b="1" dirty="0">
                <a:latin typeface="Arial" panose="020B0604020202020204" pitchFamily="34" charset="0"/>
                <a:cs typeface="Arial" panose="020B0604020202020204" pitchFamily="34" charset="0"/>
              </a:rPr>
              <a:t> و </a:t>
            </a:r>
            <a:r>
              <a:rPr lang="en-US" b="1" dirty="0">
                <a:latin typeface="Arial" panose="020B0604020202020204" pitchFamily="34" charset="0"/>
                <a:cs typeface="Arial" panose="020B0604020202020204" pitchFamily="34" charset="0"/>
              </a:rPr>
              <a:t>B</a:t>
            </a:r>
            <a:r>
              <a:rPr lang="ar-IQ" b="1" dirty="0">
                <a:latin typeface="Arial" panose="020B0604020202020204" pitchFamily="34" charset="0"/>
                <a:cs typeface="Arial" panose="020B0604020202020204" pitchFamily="34" charset="0"/>
              </a:rPr>
              <a:t> في التعليم المختبري على التحصيل عند عينة من الطلبة اللذين يعانون من مشكلات تحصيلية في درس كيمياء الادوية فأختار عينة مؤلفة من 20 طالباً قام بتوزيعهم بشكل عشوائي الى مجموعتين 10 طلاب لكل مجموعة ثم عرض المجموعة الاولى للطريقة </a:t>
            </a:r>
            <a:r>
              <a:rPr lang="en-US" b="1" dirty="0">
                <a:latin typeface="Arial" panose="020B0604020202020204" pitchFamily="34" charset="0"/>
                <a:cs typeface="Arial" panose="020B0604020202020204" pitchFamily="34" charset="0"/>
              </a:rPr>
              <a:t>A</a:t>
            </a:r>
            <a:r>
              <a:rPr lang="ar-IQ" b="1" dirty="0">
                <a:latin typeface="Arial" panose="020B0604020202020204" pitchFamily="34" charset="0"/>
                <a:cs typeface="Arial" panose="020B0604020202020204" pitchFamily="34" charset="0"/>
              </a:rPr>
              <a:t> وعرض المجموعة الثانية للطريقة </a:t>
            </a:r>
            <a:r>
              <a:rPr lang="en-US" b="1" dirty="0">
                <a:latin typeface="Arial" panose="020B0604020202020204" pitchFamily="34" charset="0"/>
                <a:cs typeface="Arial" panose="020B0604020202020204" pitchFamily="34" charset="0"/>
              </a:rPr>
              <a:t>B</a:t>
            </a:r>
            <a:r>
              <a:rPr lang="ar-IQ" b="1" dirty="0">
                <a:latin typeface="Arial" panose="020B0604020202020204" pitchFamily="34" charset="0"/>
                <a:cs typeface="Arial" panose="020B0604020202020204" pitchFamily="34" charset="0"/>
              </a:rPr>
              <a:t> وبعد ذلك طبق عليهم امتحان تحصيلياً في التعليم المختبري وحصل على البيانات التالية علماً ان الدرجة القصوى للامتحان 30 درجة , فهل هناك فرق معنوي بين الطريقتين على امتحان التحصيل للمادة العلمية اختبر ذلك تحت مستوى احتمال 0.01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10531730"/>
              </p:ext>
            </p:extLst>
          </p:nvPr>
        </p:nvGraphicFramePr>
        <p:xfrm>
          <a:off x="1363509" y="3076762"/>
          <a:ext cx="2069358" cy="3417570"/>
        </p:xfrm>
        <a:graphic>
          <a:graphicData uri="http://schemas.openxmlformats.org/drawingml/2006/table">
            <a:tbl>
              <a:tblPr rtl="1" firstRow="1" firstCol="1" bandRow="1">
                <a:tableStyleId>{5C22544A-7EE6-4342-B048-85BDC9FD1C3A}</a:tableStyleId>
              </a:tblPr>
              <a:tblGrid>
                <a:gridCol w="1150233"/>
                <a:gridCol w="919125"/>
              </a:tblGrid>
              <a:tr h="260350">
                <a:tc>
                  <a:txBody>
                    <a:bodyPr/>
                    <a:lstStyle/>
                    <a:p>
                      <a:pPr marL="0" marR="0" algn="just" rtl="1">
                        <a:lnSpc>
                          <a:spcPct val="115000"/>
                        </a:lnSpc>
                        <a:spcBef>
                          <a:spcPts val="0"/>
                        </a:spcBef>
                        <a:spcAft>
                          <a:spcPts val="0"/>
                        </a:spcAft>
                      </a:pPr>
                      <a:r>
                        <a:rPr lang="ar-IQ" sz="1500" dirty="0">
                          <a:effectLst/>
                        </a:rPr>
                        <a:t>المجموعة </a:t>
                      </a:r>
                      <a:r>
                        <a:rPr lang="en-US" sz="1500" dirty="0">
                          <a:effectLst/>
                        </a:rPr>
                        <a:t>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المجموعة </a:t>
                      </a:r>
                      <a:r>
                        <a:rPr lang="en-US" sz="1500">
                          <a:effectLst/>
                        </a:rPr>
                        <a:t>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05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a:effectLst/>
                        </a:rPr>
                        <a:t>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260350">
                <a:tc>
                  <a:txBody>
                    <a:bodyPr/>
                    <a:lstStyle/>
                    <a:p>
                      <a:pPr marL="0" marR="0" algn="just" rtl="1">
                        <a:lnSpc>
                          <a:spcPct val="115000"/>
                        </a:lnSpc>
                        <a:spcBef>
                          <a:spcPts val="0"/>
                        </a:spcBef>
                        <a:spcAft>
                          <a:spcPts val="0"/>
                        </a:spcAft>
                      </a:pPr>
                      <a:r>
                        <a:rPr lang="ar-IQ" sz="1500">
                          <a:effectLst/>
                        </a:rPr>
                        <a:t>53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just" rtl="1">
                        <a:lnSpc>
                          <a:spcPct val="115000"/>
                        </a:lnSpc>
                        <a:spcBef>
                          <a:spcPts val="0"/>
                        </a:spcBef>
                        <a:spcAft>
                          <a:spcPts val="0"/>
                        </a:spcAft>
                      </a:pPr>
                      <a:r>
                        <a:rPr lang="ar-IQ" sz="1500" dirty="0">
                          <a:effectLst/>
                        </a:rPr>
                        <a:t>149</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bl>
          </a:graphicData>
        </a:graphic>
      </p:graphicFrame>
    </p:spTree>
    <p:extLst>
      <p:ext uri="{BB962C8B-B14F-4D97-AF65-F5344CB8AC3E}">
        <p14:creationId xmlns:p14="http://schemas.microsoft.com/office/powerpoint/2010/main" val="9906896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02276" y="180305"/>
                <a:ext cx="11000747" cy="6413678"/>
              </a:xfrm>
            </p:spPr>
            <p:txBody>
              <a:bodyPr>
                <a:normAutofit/>
              </a:bodyPr>
              <a:lstStyle/>
              <a:p>
                <a:pPr marL="0" indent="0" algn="r" rtl="1">
                  <a:buNone/>
                </a:pPr>
                <a:endParaRPr lang="en-US" dirty="0">
                  <a:latin typeface="Arial" panose="020B0604020202020204" pitchFamily="34" charset="0"/>
                  <a:cs typeface="Arial" panose="020B0604020202020204" pitchFamily="34" charset="0"/>
                </a:endParaRPr>
              </a:p>
              <a:p>
                <a:pPr algn="r" rtl="1"/>
                <a14:m>
                  <m:oMath xmlns:m="http://schemas.openxmlformats.org/officeDocument/2006/math">
                    <m:acc>
                      <m:accPr>
                        <m:chr m:val="̅"/>
                        <m:ctrlPr>
                          <a:rPr lang="en-US" b="1" i="1">
                            <a:latin typeface="Cambria Math"/>
                          </a:rPr>
                        </m:ctrlPr>
                      </m:accPr>
                      <m:e>
                        <m:r>
                          <a:rPr lang="en-US" b="1" i="1">
                            <a:latin typeface="Cambria Math"/>
                          </a:rPr>
                          <m:t>𝒚</m:t>
                        </m:r>
                      </m:e>
                    </m:acc>
                    <m:r>
                      <a:rPr lang="en-US" b="1" i="1">
                        <a:latin typeface="Cambria Math"/>
                      </a:rPr>
                      <m:t>𝑨</m:t>
                    </m:r>
                    <m:r>
                      <a:rPr lang="en-US" b="1" i="1">
                        <a:latin typeface="Cambria Math"/>
                      </a:rPr>
                      <m:t>= </m:t>
                    </m:r>
                    <m:f>
                      <m:fPr>
                        <m:ctrlPr>
                          <a:rPr lang="en-US" b="1" i="1">
                            <a:latin typeface="Cambria Math"/>
                          </a:rPr>
                        </m:ctrlPr>
                      </m:fPr>
                      <m:num>
                        <m:r>
                          <a:rPr lang="en-US" b="1" i="1">
                            <a:latin typeface="Cambria Math"/>
                          </a:rPr>
                          <m:t>𝟓𝟑</m:t>
                        </m:r>
                      </m:num>
                      <m:den>
                        <m:r>
                          <a:rPr lang="en-US" b="1" i="1">
                            <a:latin typeface="Cambria Math"/>
                          </a:rPr>
                          <m:t>𝟏𝟎</m:t>
                        </m:r>
                      </m:den>
                    </m:f>
                    <m:r>
                      <a:rPr lang="en-US" b="1" i="1">
                        <a:latin typeface="Cambria Math"/>
                      </a:rPr>
                      <m:t>=</m:t>
                    </m:r>
                    <m:r>
                      <a:rPr lang="en-US" b="1" i="1">
                        <a:latin typeface="Cambria Math"/>
                      </a:rPr>
                      <m:t>𝟓</m:t>
                    </m:r>
                    <m:r>
                      <a:rPr lang="en-US" b="1" i="1">
                        <a:latin typeface="Cambria Math"/>
                      </a:rPr>
                      <m:t>.</m:t>
                    </m:r>
                    <m:r>
                      <a:rPr lang="en-US" b="1" i="1">
                        <a:latin typeface="Cambria Math"/>
                      </a:rPr>
                      <m:t>𝟑</m:t>
                    </m:r>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acc>
                      <m:accPr>
                        <m:chr m:val="̅"/>
                        <m:ctrlPr>
                          <a:rPr lang="en-US" b="1" i="1">
                            <a:latin typeface="Cambria Math"/>
                          </a:rPr>
                        </m:ctrlPr>
                      </m:accPr>
                      <m:e>
                        <m:r>
                          <a:rPr lang="en-US" b="1" i="1">
                            <a:latin typeface="Cambria Math"/>
                          </a:rPr>
                          <m:t>𝒚</m:t>
                        </m:r>
                      </m:e>
                    </m:acc>
                    <m:r>
                      <a:rPr lang="en-US" b="1" i="1">
                        <a:latin typeface="Cambria Math"/>
                      </a:rPr>
                      <m:t>𝑩</m:t>
                    </m:r>
                    <m:r>
                      <a:rPr lang="en-US" b="1" i="1">
                        <a:latin typeface="Cambria Math"/>
                      </a:rPr>
                      <m:t>= </m:t>
                    </m:r>
                    <m:f>
                      <m:fPr>
                        <m:ctrlPr>
                          <a:rPr lang="en-US" b="1" i="1">
                            <a:latin typeface="Cambria Math"/>
                          </a:rPr>
                        </m:ctrlPr>
                      </m:fPr>
                      <m:num>
                        <m:r>
                          <a:rPr lang="en-US" b="1" i="1">
                            <a:latin typeface="Cambria Math"/>
                          </a:rPr>
                          <m:t>𝟏𝟒𝟗</m:t>
                        </m:r>
                      </m:num>
                      <m:den>
                        <m:r>
                          <a:rPr lang="en-US" b="1" i="1">
                            <a:latin typeface="Cambria Math"/>
                          </a:rPr>
                          <m:t>𝟏𝟎</m:t>
                        </m:r>
                      </m:den>
                    </m:f>
                    <m:r>
                      <a:rPr lang="en-US" b="1" i="1">
                        <a:latin typeface="Cambria Math"/>
                      </a:rPr>
                      <m:t>=</m:t>
                    </m:r>
                    <m:r>
                      <a:rPr lang="en-US" b="1" i="1">
                        <a:latin typeface="Cambria Math"/>
                      </a:rPr>
                      <m:t>𝟏𝟒</m:t>
                    </m:r>
                    <m:r>
                      <a:rPr lang="en-US" b="1" i="1">
                        <a:latin typeface="Cambria Math"/>
                      </a:rPr>
                      <m:t>.</m:t>
                    </m:r>
                    <m:r>
                      <a:rPr lang="en-US" b="1" i="1">
                        <a:latin typeface="Cambria Math"/>
                      </a:rPr>
                      <m:t>𝟗</m:t>
                    </m:r>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sSup>
                      <m:sSupPr>
                        <m:ctrlPr>
                          <a:rPr lang="en-US" i="1">
                            <a:latin typeface="Cambria Math"/>
                          </a:rPr>
                        </m:ctrlPr>
                      </m:sSupPr>
                      <m:e>
                        <m:r>
                          <a:rPr lang="en-US" i="1">
                            <a:latin typeface="Cambria Math"/>
                          </a:rPr>
                          <m:t>𝑆</m:t>
                        </m:r>
                      </m:e>
                      <m:sup>
                        <m:r>
                          <a:rPr lang="en-US" i="1">
                            <a:latin typeface="Cambria Math"/>
                          </a:rPr>
                          <m:t>2</m:t>
                        </m:r>
                      </m:sup>
                    </m:sSup>
                    <m:r>
                      <a:rPr lang="en-US" i="1">
                        <a:latin typeface="Cambria Math"/>
                      </a:rPr>
                      <m:t>𝐴</m:t>
                    </m:r>
                    <m:r>
                      <a:rPr lang="en-US" i="1">
                        <a:latin typeface="Cambria Math"/>
                      </a:rPr>
                      <m:t>= </m:t>
                    </m:r>
                    <m:f>
                      <m:fPr>
                        <m:ctrlPr>
                          <a:rPr lang="en-US" b="1" i="1">
                            <a:latin typeface="Cambria Math"/>
                          </a:rPr>
                        </m:ctrlPr>
                      </m:fPr>
                      <m:num>
                        <m:r>
                          <a:rPr lang="en-US" b="1" i="1">
                            <a:latin typeface="Cambria Math"/>
                          </a:rPr>
                          <m:t>𝟐𝟗𝟑</m:t>
                        </m:r>
                        <m:r>
                          <a:rPr lang="en-US" b="1" i="1">
                            <a:latin typeface="Cambria Math"/>
                          </a:rPr>
                          <m:t>−</m:t>
                        </m:r>
                        <m:r>
                          <a:rPr lang="en-US" b="1" i="1">
                            <a:latin typeface="Cambria Math"/>
                          </a:rPr>
                          <m:t>𝟐𝟖𝟎</m:t>
                        </m:r>
                        <m:r>
                          <a:rPr lang="en-US" b="1" i="1">
                            <a:latin typeface="Cambria Math"/>
                          </a:rPr>
                          <m:t>.</m:t>
                        </m:r>
                        <m:r>
                          <a:rPr lang="en-US" b="1" i="1">
                            <a:latin typeface="Cambria Math"/>
                          </a:rPr>
                          <m:t>𝟗</m:t>
                        </m:r>
                      </m:num>
                      <m:den>
                        <m:r>
                          <a:rPr lang="en-US" b="1" i="1">
                            <a:latin typeface="Cambria Math"/>
                          </a:rPr>
                          <m:t>𝟗</m:t>
                        </m:r>
                      </m:den>
                    </m:f>
                    <m:r>
                      <a:rPr lang="en-US">
                        <a:latin typeface="Cambria Math"/>
                      </a:rPr>
                      <m:t>=</m:t>
                    </m:r>
                    <m:r>
                      <a:rPr lang="en-US" i="1">
                        <a:latin typeface="Cambria Math"/>
                      </a:rPr>
                      <m:t> </m:t>
                    </m:r>
                    <m:f>
                      <m:fPr>
                        <m:ctrlPr>
                          <a:rPr lang="en-US" b="1" i="1">
                            <a:latin typeface="Cambria Math"/>
                          </a:rPr>
                        </m:ctrlPr>
                      </m:fPr>
                      <m:num>
                        <m:r>
                          <a:rPr lang="en-US" b="1" i="1">
                            <a:latin typeface="Cambria Math"/>
                          </a:rPr>
                          <m:t>𝟏𝟐</m:t>
                        </m:r>
                        <m:r>
                          <a:rPr lang="en-US" b="1" i="1">
                            <a:latin typeface="Cambria Math"/>
                          </a:rPr>
                          <m:t>.</m:t>
                        </m:r>
                        <m:r>
                          <a:rPr lang="en-US" b="1" i="1">
                            <a:latin typeface="Cambria Math"/>
                          </a:rPr>
                          <m:t>𝟏</m:t>
                        </m:r>
                      </m:num>
                      <m:den>
                        <m:r>
                          <a:rPr lang="en-US" b="1" i="1">
                            <a:latin typeface="Cambria Math"/>
                          </a:rPr>
                          <m:t>𝟗</m:t>
                        </m:r>
                      </m:den>
                    </m:f>
                    <m:r>
                      <a:rPr lang="en-US" b="1" i="1">
                        <a:latin typeface="Cambria Math"/>
                      </a:rPr>
                      <m:t>=</m:t>
                    </m:r>
                    <m:r>
                      <a:rPr lang="en-US" i="1">
                        <a:latin typeface="Cambria Math"/>
                      </a:rPr>
                      <m:t>1</m:t>
                    </m:r>
                    <m:r>
                      <a:rPr lang="en-US" i="1">
                        <a:latin typeface="Cambria Math"/>
                      </a:rPr>
                      <m:t>.</m:t>
                    </m:r>
                    <m:r>
                      <a:rPr lang="en-US" i="1">
                        <a:latin typeface="Cambria Math"/>
                      </a:rPr>
                      <m:t>34</m:t>
                    </m:r>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sSup>
                      <m:sSupPr>
                        <m:ctrlPr>
                          <a:rPr lang="en-US" i="1">
                            <a:latin typeface="Cambria Math"/>
                          </a:rPr>
                        </m:ctrlPr>
                      </m:sSupPr>
                      <m:e>
                        <m:r>
                          <a:rPr lang="en-US" i="1">
                            <a:latin typeface="Cambria Math"/>
                          </a:rPr>
                          <m:t>𝑆</m:t>
                        </m:r>
                      </m:e>
                      <m:sup>
                        <m:r>
                          <a:rPr lang="en-US" i="1">
                            <a:latin typeface="Cambria Math"/>
                          </a:rPr>
                          <m:t>2</m:t>
                        </m:r>
                      </m:sup>
                    </m:sSup>
                    <m:r>
                      <a:rPr lang="en-US" i="1">
                        <a:latin typeface="Cambria Math"/>
                      </a:rPr>
                      <m:t>𝐵</m:t>
                    </m:r>
                    <m:r>
                      <a:rPr lang="en-US" i="1">
                        <a:latin typeface="Cambria Math"/>
                      </a:rPr>
                      <m:t>= </m:t>
                    </m:r>
                    <m:f>
                      <m:fPr>
                        <m:ctrlPr>
                          <a:rPr lang="en-US" b="1" i="1">
                            <a:latin typeface="Cambria Math"/>
                          </a:rPr>
                        </m:ctrlPr>
                      </m:fPr>
                      <m:num>
                        <m:r>
                          <a:rPr lang="en-US" b="1" i="1">
                            <a:latin typeface="Cambria Math"/>
                          </a:rPr>
                          <m:t>𝟑𝟎𝟐𝟕</m:t>
                        </m:r>
                        <m:r>
                          <a:rPr lang="en-US" b="1" i="1">
                            <a:latin typeface="Cambria Math"/>
                          </a:rPr>
                          <m:t>−</m:t>
                        </m:r>
                        <m:r>
                          <a:rPr lang="en-US" b="1" i="1">
                            <a:latin typeface="Cambria Math"/>
                          </a:rPr>
                          <m:t>𝟐𝟐𝟐𝟎</m:t>
                        </m:r>
                        <m:r>
                          <a:rPr lang="en-US" b="1" i="1">
                            <a:latin typeface="Cambria Math"/>
                          </a:rPr>
                          <m:t>.</m:t>
                        </m:r>
                        <m:r>
                          <a:rPr lang="en-US" b="1" i="1">
                            <a:latin typeface="Cambria Math"/>
                          </a:rPr>
                          <m:t>𝟏</m:t>
                        </m:r>
                      </m:num>
                      <m:den>
                        <m:r>
                          <a:rPr lang="en-US" b="1" i="1">
                            <a:latin typeface="Cambria Math"/>
                          </a:rPr>
                          <m:t>𝟗</m:t>
                        </m:r>
                      </m:den>
                    </m:f>
                    <m:r>
                      <a:rPr lang="en-US" b="1" i="1">
                        <a:latin typeface="Cambria Math"/>
                      </a:rPr>
                      <m:t>=</m:t>
                    </m:r>
                    <m:r>
                      <a:rPr lang="en-US" i="1">
                        <a:latin typeface="Cambria Math"/>
                      </a:rPr>
                      <m:t>89</m:t>
                    </m:r>
                    <m:r>
                      <a:rPr lang="en-US" i="1">
                        <a:latin typeface="Cambria Math"/>
                      </a:rPr>
                      <m:t>.</m:t>
                    </m:r>
                    <m:r>
                      <a:rPr lang="en-US" i="1">
                        <a:latin typeface="Cambria Math"/>
                      </a:rPr>
                      <m:t>7</m:t>
                    </m:r>
                  </m:oMath>
                </a14:m>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 66.94	F = </a:t>
                </a:r>
                <a14:m>
                  <m:oMath xmlns:m="http://schemas.openxmlformats.org/officeDocument/2006/math">
                    <m:f>
                      <m:fPr>
                        <m:ctrlPr>
                          <a:rPr lang="en-US" b="1" i="1">
                            <a:latin typeface="Cambria Math"/>
                          </a:rPr>
                        </m:ctrlPr>
                      </m:fPr>
                      <m:num>
                        <m:r>
                          <a:rPr lang="en-US" b="1" i="1">
                            <a:latin typeface="Cambria Math"/>
                          </a:rPr>
                          <m:t>𝟖𝟗</m:t>
                        </m:r>
                        <m:r>
                          <a:rPr lang="en-US" b="1" i="1">
                            <a:latin typeface="Cambria Math"/>
                          </a:rPr>
                          <m:t>.</m:t>
                        </m:r>
                        <m:r>
                          <a:rPr lang="en-US" b="1" i="1">
                            <a:latin typeface="Cambria Math"/>
                          </a:rPr>
                          <m:t>𝟕</m:t>
                        </m:r>
                      </m:num>
                      <m:den>
                        <m:r>
                          <a:rPr lang="en-US" b="1" i="1">
                            <a:latin typeface="Cambria Math"/>
                          </a:rPr>
                          <m:t>𝟏</m:t>
                        </m:r>
                        <m:r>
                          <a:rPr lang="en-US" b="1" i="1">
                            <a:latin typeface="Cambria Math"/>
                          </a:rPr>
                          <m:t>.</m:t>
                        </m:r>
                        <m:r>
                          <a:rPr lang="en-US" b="1" i="1">
                            <a:latin typeface="Cambria Math"/>
                          </a:rPr>
                          <m:t>𝟑𝟒</m:t>
                        </m:r>
                      </m:den>
                    </m:f>
                  </m:oMath>
                </a14:m>
                <a:r>
                  <a:rPr lang="ar-IQ" b="1" dirty="0">
                    <a:latin typeface="Arial" panose="020B0604020202020204" pitchFamily="34" charset="0"/>
                    <a:cs typeface="Arial" panose="020B0604020202020204" pitchFamily="34" charset="0"/>
                  </a:rPr>
                  <a:t> المحسوبة</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3.35=</a:t>
                </a:r>
                <a:r>
                  <a:rPr lang="en-US" b="1" dirty="0">
                    <a:latin typeface="Arial" panose="020B0604020202020204" pitchFamily="34" charset="0"/>
                    <a:cs typeface="Arial" panose="020B0604020202020204" pitchFamily="34" charset="0"/>
                  </a:rPr>
                  <a:t> F</a:t>
                </a:r>
                <a:r>
                  <a:rPr lang="ar-IQ" b="1" dirty="0">
                    <a:latin typeface="Arial" panose="020B0604020202020204" pitchFamily="34" charset="0"/>
                    <a:cs typeface="Arial" panose="020B0604020202020204" pitchFamily="34" charset="0"/>
                  </a:rPr>
                  <a:t> الجدولية</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بما ان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المحسوبة اكبر من </a:t>
                </a:r>
                <a:r>
                  <a:rPr lang="en-US" b="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الجدولية : العينتين غير متجانستين</a:t>
                </a: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02276" y="180305"/>
                <a:ext cx="11000747" cy="6413678"/>
              </a:xfrm>
              <a:blipFill rotWithShape="0">
                <a:blip r:embed="rId2"/>
                <a:stretch>
                  <a:fillRect r="-1440"/>
                </a:stretch>
              </a:blipFill>
            </p:spPr>
            <p:txBody>
              <a:bodyPr/>
              <a:lstStyle/>
              <a:p>
                <a:r>
                  <a:rPr lang="en-US">
                    <a:noFill/>
                  </a:rPr>
                  <a:t> </a:t>
                </a:r>
              </a:p>
            </p:txBody>
          </p:sp>
        </mc:Fallback>
      </mc:AlternateContent>
    </p:spTree>
    <p:extLst>
      <p:ext uri="{BB962C8B-B14F-4D97-AF65-F5344CB8AC3E}">
        <p14:creationId xmlns:p14="http://schemas.microsoft.com/office/powerpoint/2010/main" val="510056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Content Placeholder 15"/>
          <p:cNvPicPr>
            <a:picLocks noGrp="1" noChangeAspect="1"/>
          </p:cNvPicPr>
          <p:nvPr>
            <p:ph idx="1"/>
          </p:nvPr>
        </p:nvPicPr>
        <p:blipFill>
          <a:blip r:embed="rId2"/>
          <a:stretch>
            <a:fillRect/>
          </a:stretch>
        </p:blipFill>
        <p:spPr>
          <a:xfrm>
            <a:off x="875763" y="206062"/>
            <a:ext cx="10612191" cy="5585138"/>
          </a:xfrm>
          <a:prstGeom prst="rect">
            <a:avLst/>
          </a:prstGeom>
        </p:spPr>
      </p:pic>
    </p:spTree>
    <p:extLst>
      <p:ext uri="{BB962C8B-B14F-4D97-AF65-F5344CB8AC3E}">
        <p14:creationId xmlns:p14="http://schemas.microsoft.com/office/powerpoint/2010/main" val="610648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2913" y="656822"/>
            <a:ext cx="6390110" cy="1120462"/>
          </a:xfrm>
        </p:spPr>
        <p:txBody>
          <a:bodyPr>
            <a:normAutofit/>
          </a:bodyPr>
          <a:lstStyle/>
          <a:p>
            <a:r>
              <a:rPr lang="ar-IQ" dirty="0" smtClean="0"/>
              <a:t>المحاظرة الخامسة </a:t>
            </a:r>
            <a:endParaRPr lang="en-US" dirty="0"/>
          </a:p>
        </p:txBody>
      </p:sp>
      <p:sp>
        <p:nvSpPr>
          <p:cNvPr id="3" name="Subtitle 2"/>
          <p:cNvSpPr>
            <a:spLocks noGrp="1"/>
          </p:cNvSpPr>
          <p:nvPr>
            <p:ph type="subTitle" idx="1"/>
          </p:nvPr>
        </p:nvSpPr>
        <p:spPr>
          <a:xfrm>
            <a:off x="579549" y="1931831"/>
            <a:ext cx="10923474" cy="4713668"/>
          </a:xfrm>
        </p:spPr>
        <p:txBody>
          <a:bodyPr>
            <a:normAutofit/>
          </a:bodyPr>
          <a:lstStyle/>
          <a:p>
            <a:pPr rtl="1"/>
            <a:r>
              <a:rPr lang="ar-IQ" b="1" dirty="0">
                <a:latin typeface="Arial" panose="020B0604020202020204" pitchFamily="34" charset="0"/>
                <a:cs typeface="Arial" panose="020B0604020202020204" pitchFamily="34" charset="0"/>
              </a:rPr>
              <a:t>- اختبار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للعينات المرتبطة</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يستخدم اختبار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في هذه الحالة لاختبار الفروقات بين معاملتين مطبقة على نفس العينة او الوحدة التجريبية وتشكل البيانات بشكل ازواج تسجل قبل وبعد تطبيق المعاملة  , غالباً ما تستخدم في الدراسات الطبية وفي هذه الحالة نستخرج الفروقات بين ازواج المشاهدات وتعامل كعينة واحدة .</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مثال // في تجربة لدراسة تأثير غذاء معين مع برنامج لاجراء بعض التمارين الرياضية لتقليلمستويات الكوليسترول بالدم ,طبق هذا البرنامج وكانت النتائج كالآتي ,اختبر ذلك تحت مستوى احتمال 0.01</a:t>
            </a:r>
            <a:endParaRPr lang="en-US" dirty="0">
              <a:latin typeface="Arial" panose="020B0604020202020204" pitchFamily="34" charset="0"/>
              <a:cs typeface="Arial" panose="020B0604020202020204" pitchFamily="34" charset="0"/>
            </a:endParaRPr>
          </a:p>
          <a:p>
            <a:endParaRPr lang="en-US" dirty="0">
              <a:latin typeface="Andalus" panose="02020603050405020304" pitchFamily="18" charset="-78"/>
              <a:cs typeface="Andalus" panose="02020603050405020304" pitchFamily="18" charset="-78"/>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59493470"/>
              </p:ext>
            </p:extLst>
          </p:nvPr>
        </p:nvGraphicFramePr>
        <p:xfrm>
          <a:off x="1694671" y="3903375"/>
          <a:ext cx="2617649" cy="3084576"/>
        </p:xfrm>
        <a:graphic>
          <a:graphicData uri="http://schemas.openxmlformats.org/drawingml/2006/table">
            <a:tbl>
              <a:tblPr rtl="1" firstRow="1" firstCol="1" bandRow="1"/>
              <a:tblGrid>
                <a:gridCol w="313057"/>
                <a:gridCol w="940497"/>
                <a:gridCol w="940054"/>
                <a:gridCol w="424041"/>
              </a:tblGrid>
              <a:tr h="543127">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ت</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نسبة الكوليسترول</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قبل البرنامج </a:t>
                      </a:r>
                      <a:r>
                        <a:rPr lang="en-US"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y1</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 </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نسبة الكوليسترول</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قبل البرنامج </a:t>
                      </a:r>
                      <a:r>
                        <a:rPr lang="en-US"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y2</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 </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en-US"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di</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1</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201</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200</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1</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236</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231</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5</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3</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221</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216</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5</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4</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260</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233</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27</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5</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228</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224</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4</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6</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237</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216</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21</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7</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326</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296</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30</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8</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235</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195</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40</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9</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240</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207</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33</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10</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267</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247</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20</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11</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284</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210</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74</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12</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218</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210</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8</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181042">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 </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a:solidFill>
                            <a:srgbClr val="FFFF00"/>
                          </a:solidFill>
                          <a:effectLst/>
                          <a:latin typeface="Calibri" panose="020F0502020204030204" pitchFamily="34" charset="0"/>
                          <a:ea typeface="Calibri" panose="020F0502020204030204" pitchFamily="34" charset="0"/>
                          <a:cs typeface="Arial" panose="020B0604020202020204" pitchFamily="34" charset="0"/>
                        </a:rPr>
                        <a:t>2953</a:t>
                      </a:r>
                      <a:endParaRPr lang="en-US" sz="80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2685</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rtl="1">
                        <a:lnSpc>
                          <a:spcPct val="115000"/>
                        </a:lnSpc>
                        <a:spcBef>
                          <a:spcPts val="0"/>
                        </a:spcBef>
                        <a:spcAft>
                          <a:spcPts val="0"/>
                        </a:spcAft>
                      </a:pPr>
                      <a:r>
                        <a:rPr lang="ar-IQ" sz="1100" b="1" dirty="0">
                          <a:solidFill>
                            <a:srgbClr val="FFFF00"/>
                          </a:solidFill>
                          <a:effectLst/>
                          <a:latin typeface="Calibri" panose="020F0502020204030204" pitchFamily="34" charset="0"/>
                          <a:ea typeface="Calibri" panose="020F0502020204030204" pitchFamily="34" charset="0"/>
                          <a:cs typeface="Arial" panose="020B0604020202020204" pitchFamily="34" charset="0"/>
                        </a:rPr>
                        <a:t>268</a:t>
                      </a:r>
                      <a:endParaRPr lang="en-US" sz="8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txBody>
                  <a:tcPr marL="47754" marR="477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bl>
          </a:graphicData>
        </a:graphic>
      </p:graphicFrame>
    </p:spTree>
    <p:extLst>
      <p:ext uri="{BB962C8B-B14F-4D97-AF65-F5344CB8AC3E}">
        <p14:creationId xmlns:p14="http://schemas.microsoft.com/office/powerpoint/2010/main" val="2968075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910" y="334851"/>
                <a:ext cx="11387113" cy="6349284"/>
              </a:xfrm>
            </p:spPr>
            <p:txBody>
              <a:bodyPr>
                <a:normAutofit fontScale="70000" lnSpcReduction="20000"/>
              </a:bodyPr>
              <a:lstStyle/>
              <a:p>
                <a:pPr algn="r" rtl="1"/>
                <a:r>
                  <a:rPr lang="ar-IQ" b="1" dirty="0">
                    <a:latin typeface="Arial" panose="020B0604020202020204" pitchFamily="34" charset="0"/>
                    <a:cs typeface="Arial" panose="020B0604020202020204" pitchFamily="34" charset="0"/>
                  </a:rPr>
                  <a:t>الحل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وضع الفرضيات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ان الفرق بين مستوى الكولسترول قبل وبعد تطبيق البرنامج اكبر او يساوي صفر </a:t>
                </a:r>
                <a:r>
                  <a:rPr lang="en-US" b="1" dirty="0">
                    <a:latin typeface="Arial" panose="020B0604020202020204" pitchFamily="34" charset="0"/>
                    <a:cs typeface="Arial" panose="020B0604020202020204" pitchFamily="34" charset="0"/>
                  </a:rPr>
                  <a:t>Ho: M </a:t>
                </a:r>
                <a14:m>
                  <m:oMath xmlns:m="http://schemas.openxmlformats.org/officeDocument/2006/math">
                    <m:r>
                      <a:rPr lang="ar-IQ">
                        <a:latin typeface="Cambria Math"/>
                      </a:rPr>
                      <m:t>≥</m:t>
                    </m:r>
                    <m:r>
                      <a:rPr lang="en-US" b="1" i="1">
                        <a:latin typeface="Cambria Math"/>
                      </a:rPr>
                      <m:t>𝟎</m:t>
                    </m:r>
                    <m:r>
                      <a:rPr lang="en-US" b="1" i="1">
                        <a:latin typeface="Cambria Math"/>
                      </a:rPr>
                      <m:t> </m:t>
                    </m:r>
                  </m:oMath>
                </a14:m>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ان الفرق بين مستوى الكولسترول قبل وبعد تطبيق البرنامج اصغر     </a:t>
                </a:r>
                <a:r>
                  <a:rPr lang="en-US" b="1" dirty="0">
                    <a:latin typeface="Arial" panose="020B0604020202020204" pitchFamily="34" charset="0"/>
                    <a:cs typeface="Arial" panose="020B0604020202020204" pitchFamily="34" charset="0"/>
                  </a:rPr>
                  <a:t>Ho: M </a:t>
                </a:r>
                <a14:m>
                  <m:oMath xmlns:m="http://schemas.openxmlformats.org/officeDocument/2006/math">
                    <m:r>
                      <a:rPr lang="ar-IQ">
                        <a:latin typeface="Cambria Math"/>
                      </a:rPr>
                      <m:t>&lt;</m:t>
                    </m:r>
                    <m:r>
                      <a:rPr lang="en-US" b="1" i="1">
                        <a:latin typeface="Cambria Math"/>
                      </a:rPr>
                      <m:t>𝟎</m:t>
                    </m:r>
                    <m:r>
                      <a:rPr lang="en-US" b="1" i="1">
                        <a:latin typeface="Cambria Math"/>
                      </a:rPr>
                      <m:t> </m:t>
                    </m:r>
                  </m:oMath>
                </a14:m>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اختبار الفرضيات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𝒅</m:t>
                            </m:r>
                          </m:e>
                        </m:acc>
                      </m:num>
                      <m:den>
                        <m:acc>
                          <m:accPr>
                            <m:chr m:val="́"/>
                            <m:ctrlPr>
                              <a:rPr lang="en-US" b="1" i="1">
                                <a:latin typeface="Cambria Math"/>
                              </a:rPr>
                            </m:ctrlPr>
                          </m:accPr>
                          <m:e>
                            <m:r>
                              <a:rPr lang="en-US" b="1" i="1">
                                <a:latin typeface="Cambria Math"/>
                              </a:rPr>
                              <m:t>𝑺</m:t>
                            </m:r>
                          </m:e>
                        </m:acc>
                        <m:r>
                          <a:rPr lang="en-US" b="1" i="1">
                            <a:latin typeface="Cambria Math"/>
                          </a:rPr>
                          <m:t> </m:t>
                        </m:r>
                        <m:r>
                          <a:rPr lang="en-US" b="1" i="1">
                            <a:latin typeface="Cambria Math"/>
                          </a:rPr>
                          <m:t>𝒅</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r>
                          <a:rPr lang="en-US" b="1" i="1">
                            <a:latin typeface="Cambria Math"/>
                          </a:rPr>
                          <m:t>∑</m:t>
                        </m:r>
                        <m:r>
                          <a:rPr lang="en-US" b="1" i="1">
                            <a:latin typeface="Cambria Math"/>
                          </a:rPr>
                          <m:t>𝒅𝒊</m:t>
                        </m:r>
                      </m:num>
                      <m:den>
                        <m:r>
                          <a:rPr lang="en-US" b="1" i="1">
                            <a:latin typeface="Cambria Math"/>
                          </a:rPr>
                          <m:t>𝒏</m:t>
                        </m:r>
                      </m:den>
                    </m:f>
                    <m:r>
                      <a:rPr lang="en-US" b="1" i="1">
                        <a:latin typeface="Cambria Math"/>
                      </a:rPr>
                      <m:t>=</m:t>
                    </m:r>
                    <m:f>
                      <m:fPr>
                        <m:ctrlPr>
                          <a:rPr lang="en-US" b="1" i="1">
                            <a:latin typeface="Cambria Math"/>
                          </a:rPr>
                        </m:ctrlPr>
                      </m:fPr>
                      <m:num>
                        <m:r>
                          <a:rPr lang="en-US" b="1" i="1">
                            <a:latin typeface="Cambria Math"/>
                          </a:rPr>
                          <m:t>𝟐𝟔𝟖</m:t>
                        </m:r>
                      </m:num>
                      <m:den>
                        <m:r>
                          <a:rPr lang="en-US" b="1" i="1">
                            <a:latin typeface="Cambria Math"/>
                          </a:rPr>
                          <m:t>𝟏𝟐</m:t>
                        </m:r>
                      </m:den>
                    </m:f>
                    <m:r>
                      <a:rPr lang="en-US" b="1" i="1">
                        <a:latin typeface="Cambria Math"/>
                      </a:rPr>
                      <m:t>=</m:t>
                    </m:r>
                    <m:r>
                      <a:rPr lang="en-US" b="1" i="1">
                        <a:latin typeface="Cambria Math"/>
                      </a:rPr>
                      <m:t>𝟐𝟐</m:t>
                    </m:r>
                    <m:r>
                      <a:rPr lang="en-US" b="1" i="1">
                        <a:latin typeface="Cambria Math"/>
                      </a:rPr>
                      <m:t>.</m:t>
                    </m:r>
                    <m:r>
                      <a:rPr lang="en-US" b="1" i="1">
                        <a:latin typeface="Cambria Math"/>
                      </a:rPr>
                      <m:t>𝟑𝟑</m:t>
                    </m:r>
                    <m:r>
                      <a:rPr lang="en-US" b="1" i="1">
                        <a:latin typeface="Cambria Math"/>
                      </a:rPr>
                      <m:t> </m:t>
                    </m:r>
                  </m:oMath>
                </a14:m>
                <a:r>
                  <a:rPr lang="ar-IQ" b="1" dirty="0">
                    <a:latin typeface="Arial" panose="020B0604020202020204" pitchFamily="34" charset="0"/>
                    <a:cs typeface="Arial" panose="020B0604020202020204" pitchFamily="34" charset="0"/>
                  </a:rPr>
                  <a:t> = </a:t>
                </a:r>
                <a14:m>
                  <m:oMath xmlns:m="http://schemas.openxmlformats.org/officeDocument/2006/math">
                    <m:acc>
                      <m:accPr>
                        <m:chr m:val="́"/>
                        <m:ctrlPr>
                          <a:rPr lang="en-US" b="1" i="1">
                            <a:latin typeface="Cambria Math"/>
                          </a:rPr>
                        </m:ctrlPr>
                      </m:accPr>
                      <m:e>
                        <m:r>
                          <a:rPr lang="en-US" b="1" i="1">
                            <a:latin typeface="Cambria Math"/>
                          </a:rPr>
                          <m:t>𝒅</m:t>
                        </m:r>
                      </m:e>
                    </m:acc>
                  </m:oMath>
                </a14:m>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𝟏</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𝟓</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𝟖</m:t>
                            </m:r>
                            <m:r>
                              <a:rPr lang="en-US" b="1" i="1">
                                <a:latin typeface="Cambria Math"/>
                              </a:rPr>
                              <m:t>)</m:t>
                            </m:r>
                          </m:e>
                          <m:sup>
                            <m:r>
                              <a:rPr lang="en-US" b="1" i="1">
                                <a:latin typeface="Cambria Math"/>
                              </a:rPr>
                              <m:t>𝟐</m:t>
                            </m:r>
                          </m:sup>
                        </m:sSup>
                        <m:r>
                          <a:rPr lang="en-US" b="1" i="1">
                            <a:latin typeface="Cambria Math"/>
                          </a:rPr>
                          <m:t> −</m:t>
                        </m:r>
                        <m:sSup>
                          <m:sSupPr>
                            <m:ctrlPr>
                              <a:rPr lang="en-US" b="1" i="1">
                                <a:latin typeface="Cambria Math"/>
                              </a:rPr>
                            </m:ctrlPr>
                          </m:sSupPr>
                          <m:e>
                            <m:f>
                              <m:fPr>
                                <m:ctrlPr>
                                  <a:rPr lang="en-US" b="1" i="1">
                                    <a:latin typeface="Cambria Math"/>
                                  </a:rPr>
                                </m:ctrlPr>
                              </m:fPr>
                              <m:num>
                                <m:r>
                                  <a:rPr lang="en-US" b="1" i="1">
                                    <a:latin typeface="Cambria Math"/>
                                  </a:rPr>
                                  <m:t>(</m:t>
                                </m:r>
                                <m:r>
                                  <a:rPr lang="en-US" b="1" i="1">
                                    <a:latin typeface="Cambria Math"/>
                                  </a:rPr>
                                  <m:t>𝟐𝟔𝟖</m:t>
                                </m:r>
                                <m:r>
                                  <a:rPr lang="en-US" b="1" i="1">
                                    <a:latin typeface="Cambria Math"/>
                                  </a:rPr>
                                  <m:t>)</m:t>
                                </m:r>
                              </m:num>
                              <m:den>
                                <m:r>
                                  <a:rPr lang="en-US" b="1" i="1">
                                    <a:latin typeface="Cambria Math"/>
                                  </a:rPr>
                                  <m:t>𝟏𝟐</m:t>
                                </m:r>
                              </m:den>
                            </m:f>
                          </m:e>
                          <m:sup>
                            <m:r>
                              <a:rPr lang="en-US" b="1" i="1">
                                <a:latin typeface="Cambria Math"/>
                              </a:rPr>
                              <m:t>𝟐</m:t>
                            </m:r>
                          </m:sup>
                        </m:sSup>
                        <m:r>
                          <a:rPr lang="en-US" b="1" i="1">
                            <a:latin typeface="Cambria Math"/>
                          </a:rPr>
                          <m:t> </m:t>
                        </m:r>
                      </m:num>
                      <m:den>
                        <m:r>
                          <a:rPr lang="en-US" b="1" i="1">
                            <a:latin typeface="Cambria Math"/>
                          </a:rPr>
                          <m:t>𝟏𝟏</m:t>
                        </m:r>
                      </m:den>
                    </m:f>
                  </m:oMath>
                </a14:m>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m:t>
                        </m:r>
                        <m:sSup>
                          <m:sSupPr>
                            <m:ctrlPr>
                              <a:rPr lang="en-US" b="1" i="1">
                                <a:latin typeface="Cambria Math"/>
                              </a:rPr>
                            </m:ctrlPr>
                          </m:sSupPr>
                          <m:e>
                            <m:r>
                              <a:rPr lang="en-US" b="1" i="1">
                                <a:latin typeface="Cambria Math"/>
                              </a:rPr>
                              <m:t>𝒅</m:t>
                            </m:r>
                          </m:e>
                          <m:sup>
                            <m:r>
                              <a:rPr lang="en-US" b="1" i="1">
                                <a:latin typeface="Cambria Math"/>
                              </a:rPr>
                              <m:t>𝟐</m:t>
                            </m:r>
                          </m:sup>
                        </m:sSup>
                        <m:r>
                          <a:rPr lang="en-US" b="1" i="1">
                            <a:latin typeface="Cambria Math"/>
                          </a:rPr>
                          <m:t>𝒊</m:t>
                        </m:r>
                        <m:r>
                          <a:rPr lang="en-US" b="1" i="1">
                            <a:latin typeface="Cambria Math"/>
                          </a:rPr>
                          <m:t>−</m:t>
                        </m:r>
                        <m:sSup>
                          <m:sSupPr>
                            <m:ctrlPr>
                              <a:rPr lang="en-US" b="1" i="1">
                                <a:latin typeface="Cambria Math"/>
                              </a:rPr>
                            </m:ctrlPr>
                          </m:sSupPr>
                          <m:e>
                            <m:f>
                              <m:fPr>
                                <m:ctrlPr>
                                  <a:rPr lang="en-US" b="1" i="1">
                                    <a:latin typeface="Cambria Math"/>
                                  </a:rPr>
                                </m:ctrlPr>
                              </m:fPr>
                              <m:num>
                                <m:r>
                                  <a:rPr lang="en-US" b="1" i="1">
                                    <a:latin typeface="Cambria Math"/>
                                  </a:rPr>
                                  <m:t>(∑</m:t>
                                </m:r>
                                <m:r>
                                  <a:rPr lang="en-US" b="1" i="1">
                                    <a:latin typeface="Cambria Math"/>
                                  </a:rPr>
                                  <m:t>𝒅𝒊</m:t>
                                </m:r>
                                <m:r>
                                  <a:rPr lang="en-US" b="1" i="1">
                                    <a:latin typeface="Cambria Math"/>
                                  </a:rPr>
                                  <m:t>)</m:t>
                                </m:r>
                              </m:num>
                              <m:den>
                                <m:r>
                                  <a:rPr lang="en-US" b="1" i="1">
                                    <a:latin typeface="Cambria Math"/>
                                  </a:rPr>
                                  <m:t>𝒏</m:t>
                                </m:r>
                              </m:den>
                            </m:f>
                          </m:e>
                          <m:sup>
                            <m:r>
                              <a:rPr lang="en-US" b="1" i="1">
                                <a:latin typeface="Cambria Math"/>
                              </a:rPr>
                              <m:t>𝟐</m:t>
                            </m:r>
                          </m:sup>
                        </m:sSup>
                        <m:r>
                          <a:rPr lang="en-US" b="1" i="1">
                            <a:latin typeface="Cambria Math"/>
                          </a:rPr>
                          <m:t> </m:t>
                        </m:r>
                      </m:num>
                      <m:den>
                        <m:r>
                          <a:rPr lang="en-US" b="1" i="1">
                            <a:latin typeface="Cambria Math"/>
                          </a:rPr>
                          <m:t>𝒏</m:t>
                        </m:r>
                        <m:r>
                          <a:rPr lang="en-US" b="1" i="1">
                            <a:latin typeface="Cambria Math"/>
                          </a:rPr>
                          <m:t>−</m:t>
                        </m:r>
                        <m:r>
                          <a:rPr lang="en-US" b="1" i="1">
                            <a:latin typeface="Cambria Math"/>
                          </a:rPr>
                          <m:t>𝟏</m:t>
                        </m:r>
                      </m:den>
                    </m:f>
                  </m:oMath>
                </a14:m>
                <a:r>
                  <a:rPr lang="ar-IQ"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d </a:t>
                </a:r>
                <a14:m>
                  <m:oMath xmlns:m="http://schemas.openxmlformats.org/officeDocument/2006/math">
                    <m:sSup>
                      <m:sSupPr>
                        <m:ctrlPr>
                          <a:rPr lang="en-US" b="1" i="1">
                            <a:latin typeface="Cambria Math"/>
                          </a:rPr>
                        </m:ctrlPr>
                      </m:sSupPr>
                      <m:e>
                        <m:r>
                          <a:rPr lang="en-US" b="1" i="1">
                            <a:latin typeface="Cambria Math"/>
                          </a:rPr>
                          <m:t>𝑺</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𝟒𝟑𝟒</m:t>
                    </m:r>
                    <m:r>
                      <a:rPr lang="en-US" b="1" i="1">
                        <a:latin typeface="Cambria Math"/>
                      </a:rPr>
                      <m:t>.</m:t>
                    </m:r>
                    <m:r>
                      <a:rPr lang="en-US" b="1" i="1">
                        <a:latin typeface="Cambria Math"/>
                      </a:rPr>
                      <m:t>𝟔𝟏</m:t>
                    </m:r>
                  </m:oMath>
                </a14:m>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𝟒𝟕𝟖𝟎</m:t>
                        </m:r>
                        <m:r>
                          <a:rPr lang="en-US" b="1" i="1">
                            <a:latin typeface="Cambria Math"/>
                          </a:rPr>
                          <m:t>.</m:t>
                        </m:r>
                        <m:r>
                          <a:rPr lang="en-US" b="1" i="1">
                            <a:latin typeface="Cambria Math"/>
                          </a:rPr>
                          <m:t>𝟔𝟕</m:t>
                        </m:r>
                        <m:r>
                          <a:rPr lang="en-US" b="1" i="1">
                            <a:latin typeface="Cambria Math"/>
                          </a:rPr>
                          <m:t> </m:t>
                        </m:r>
                      </m:num>
                      <m:den>
                        <m:r>
                          <a:rPr lang="en-US" b="1" i="1">
                            <a:latin typeface="Cambria Math"/>
                          </a:rPr>
                          <m:t>𝟏𝟏</m:t>
                        </m:r>
                      </m:den>
                    </m:f>
                  </m:oMath>
                </a14:m>
                <a:r>
                  <a:rPr lang="ar-IQ"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d </a:t>
                </a:r>
                <a14:m>
                  <m:oMath xmlns:m="http://schemas.openxmlformats.org/officeDocument/2006/math">
                    <m:sSup>
                      <m:sSupPr>
                        <m:ctrlPr>
                          <a:rPr lang="en-US" b="1" i="1">
                            <a:latin typeface="Cambria Math"/>
                          </a:rPr>
                        </m:ctrlPr>
                      </m:sSupPr>
                      <m:e>
                        <m:r>
                          <a:rPr lang="en-US" b="1" i="1">
                            <a:latin typeface="Cambria Math"/>
                          </a:rPr>
                          <m:t>𝑺</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20.85 =    </a:t>
                </a:r>
                <a14:m>
                  <m:oMath xmlns:m="http://schemas.openxmlformats.org/officeDocument/2006/math">
                    <m:rad>
                      <m:radPr>
                        <m:degHide m:val="on"/>
                        <m:ctrlPr>
                          <a:rPr lang="en-US" b="1" i="1">
                            <a:latin typeface="Cambria Math"/>
                          </a:rPr>
                        </m:ctrlPr>
                      </m:radPr>
                      <m:deg/>
                      <m:e>
                        <m:r>
                          <a:rPr lang="en-US" b="1" i="1">
                            <a:latin typeface="Cambria Math"/>
                          </a:rPr>
                          <m:t>𝟒𝟑𝟒</m:t>
                        </m:r>
                        <m:r>
                          <a:rPr lang="en-US" b="1">
                            <a:latin typeface="Cambria Math"/>
                          </a:rPr>
                          <m:t>.</m:t>
                        </m:r>
                        <m:r>
                          <a:rPr lang="en-US" b="1" i="1">
                            <a:latin typeface="Cambria Math"/>
                          </a:rPr>
                          <m:t>𝟔𝟏</m:t>
                        </m:r>
                        <m:r>
                          <a:rPr lang="en-US" b="1">
                            <a:latin typeface="Cambria Math"/>
                          </a:rPr>
                          <m:t> </m:t>
                        </m:r>
                      </m:e>
                    </m:rad>
                  </m:oMath>
                </a14:m>
                <a:r>
                  <a:rPr lang="ar-IQ"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Sd</a:t>
                </a:r>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6.03 = </a:t>
                </a:r>
                <a14:m>
                  <m:oMath xmlns:m="http://schemas.openxmlformats.org/officeDocument/2006/math">
                    <m:r>
                      <a:rPr lang="en-US" b="1">
                        <a:latin typeface="Cambria Math"/>
                      </a:rPr>
                      <m:t>=</m:t>
                    </m:r>
                    <m:f>
                      <m:fPr>
                        <m:ctrlPr>
                          <a:rPr lang="en-US" b="1" i="1">
                            <a:latin typeface="Cambria Math"/>
                          </a:rPr>
                        </m:ctrlPr>
                      </m:fPr>
                      <m:num>
                        <m:r>
                          <a:rPr lang="en-US" b="1" i="1">
                            <a:latin typeface="Cambria Math"/>
                          </a:rPr>
                          <m:t>𝟐𝟎</m:t>
                        </m:r>
                        <m:r>
                          <a:rPr lang="en-US" b="1" i="1">
                            <a:latin typeface="Cambria Math"/>
                          </a:rPr>
                          <m:t>.</m:t>
                        </m:r>
                        <m:r>
                          <a:rPr lang="en-US" b="1" i="1">
                            <a:latin typeface="Cambria Math"/>
                          </a:rPr>
                          <m:t>𝟖𝟓</m:t>
                        </m:r>
                      </m:num>
                      <m:den>
                        <m:r>
                          <a:rPr lang="en-US" b="1" i="1">
                            <a:latin typeface="Cambria Math"/>
                          </a:rPr>
                          <m:t>𝟏𝟐</m:t>
                        </m:r>
                      </m:den>
                    </m:f>
                  </m:oMath>
                </a14:m>
                <a:r>
                  <a:rPr lang="en-US"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r>
                          <a:rPr lang="en-US" b="1" i="1">
                            <a:latin typeface="Cambria Math"/>
                          </a:rPr>
                          <m:t>𝑺𝒅</m:t>
                        </m:r>
                      </m:num>
                      <m:den>
                        <m:rad>
                          <m:radPr>
                            <m:degHide m:val="on"/>
                            <m:ctrlPr>
                              <a:rPr lang="en-US" b="1" i="1">
                                <a:latin typeface="Cambria Math"/>
                              </a:rPr>
                            </m:ctrlPr>
                          </m:radPr>
                          <m:deg/>
                          <m:e>
                            <m:r>
                              <a:rPr lang="en-US" b="1" i="1">
                                <a:latin typeface="Cambria Math"/>
                              </a:rPr>
                              <m:t>𝐧</m:t>
                            </m:r>
                            <m:r>
                              <a:rPr lang="en-US" b="1">
                                <a:latin typeface="Cambria Math"/>
                              </a:rPr>
                              <m:t> </m:t>
                            </m:r>
                          </m:e>
                        </m:rad>
                      </m:den>
                    </m:f>
                    <m:r>
                      <a:rPr lang="en-US" b="1" i="1">
                        <a:latin typeface="Cambria Math"/>
                      </a:rPr>
                      <m:t>= </m:t>
                    </m:r>
                  </m:oMath>
                </a14:m>
                <a:r>
                  <a:rPr lang="ar-IQ" b="1" dirty="0">
                    <a:latin typeface="Arial" panose="020B0604020202020204" pitchFamily="34" charset="0"/>
                    <a:cs typeface="Arial" panose="020B0604020202020204" pitchFamily="34" charset="0"/>
                  </a:rPr>
                  <a:t>=</a:t>
                </a:r>
                <a14:m>
                  <m:oMath xmlns:m="http://schemas.openxmlformats.org/officeDocument/2006/math">
                    <m:acc>
                      <m:accPr>
                        <m:chr m:val="́"/>
                        <m:ctrlPr>
                          <a:rPr lang="en-US" b="1" i="1">
                            <a:latin typeface="Cambria Math"/>
                          </a:rPr>
                        </m:ctrlPr>
                      </m:accPr>
                      <m:e>
                        <m:r>
                          <a:rPr lang="en-US" b="1" i="1">
                            <a:latin typeface="Cambria Math"/>
                          </a:rPr>
                          <m:t>𝒅</m:t>
                        </m:r>
                      </m:e>
                    </m:acc>
                  </m:oMath>
                </a14:m>
                <a:r>
                  <a:rPr lang="en-US" b="1" dirty="0">
                    <a:latin typeface="Arial" panose="020B0604020202020204" pitchFamily="34" charset="0"/>
                    <a:cs typeface="Arial" panose="020B0604020202020204" pitchFamily="34" charset="0"/>
                  </a:rPr>
                  <a:t> S</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3.70= </a:t>
                </a:r>
                <a14:m>
                  <m:oMath xmlns:m="http://schemas.openxmlformats.org/officeDocument/2006/math">
                    <m:f>
                      <m:fPr>
                        <m:ctrlPr>
                          <a:rPr lang="en-US" b="1" i="1">
                            <a:latin typeface="Cambria Math"/>
                          </a:rPr>
                        </m:ctrlPr>
                      </m:fPr>
                      <m:num>
                        <m:r>
                          <a:rPr lang="en-US" b="1" i="1">
                            <a:latin typeface="Cambria Math"/>
                          </a:rPr>
                          <m:t>𝟐𝟐</m:t>
                        </m:r>
                        <m:r>
                          <a:rPr lang="en-US" b="1">
                            <a:latin typeface="Cambria Math"/>
                          </a:rPr>
                          <m:t>.</m:t>
                        </m:r>
                        <m:r>
                          <a:rPr lang="en-US" b="1" i="1">
                            <a:latin typeface="Cambria Math"/>
                          </a:rPr>
                          <m:t>𝟑𝟑</m:t>
                        </m:r>
                      </m:num>
                      <m:den>
                        <m:r>
                          <a:rPr lang="en-US" b="1" i="1">
                            <a:latin typeface="Cambria Math"/>
                          </a:rPr>
                          <m:t>𝟔</m:t>
                        </m:r>
                        <m:r>
                          <a:rPr lang="en-US" b="1" i="1">
                            <a:latin typeface="Cambria Math"/>
                          </a:rPr>
                          <m:t>.</m:t>
                        </m:r>
                        <m:r>
                          <a:rPr lang="en-US" b="1" i="1">
                            <a:latin typeface="Cambria Math"/>
                          </a:rPr>
                          <m:t>𝟎𝟑</m:t>
                        </m:r>
                      </m:den>
                    </m:f>
                  </m:oMath>
                </a14:m>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𝒅</m:t>
                            </m:r>
                          </m:e>
                        </m:acc>
                      </m:num>
                      <m:den>
                        <m:acc>
                          <m:accPr>
                            <m:chr m:val="́"/>
                            <m:ctrlPr>
                              <a:rPr lang="en-US" b="1" i="1">
                                <a:latin typeface="Cambria Math"/>
                              </a:rPr>
                            </m:ctrlPr>
                          </m:accPr>
                          <m:e>
                            <m:r>
                              <a:rPr lang="en-US" b="1" i="1">
                                <a:latin typeface="Cambria Math"/>
                              </a:rPr>
                              <m:t>𝑺</m:t>
                            </m:r>
                          </m:e>
                        </m:acc>
                        <m:r>
                          <a:rPr lang="en-US" b="1" i="1">
                            <a:latin typeface="Cambria Math"/>
                          </a:rPr>
                          <m:t> </m:t>
                        </m:r>
                        <m:r>
                          <a:rPr lang="en-US" b="1" i="1">
                            <a:latin typeface="Cambria Math"/>
                          </a:rPr>
                          <m:t>𝒅</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 استخراج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لمستوى 0.01</a:t>
                </a:r>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ودرجة حرية 11 والتي تساوي 3.11</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4- الاستنتاج : بما ان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3.70  اكبر من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3.11 لذا نقبل الفرضية البديلة ونرفض فرضية العدم اي ان الفرق بين مستوى الكولسترول قبل وبعد تطبيق البرنامج اصغر من صفر لذا كان البرنامج فعالآ في تقليل مستوى الكولسترول بالدم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910" y="334851"/>
                <a:ext cx="11387113" cy="6349284"/>
              </a:xfrm>
              <a:blipFill rotWithShape="0">
                <a:blip r:embed="rId2"/>
                <a:stretch>
                  <a:fillRect l="-857" t="-1345" r="-803"/>
                </a:stretch>
              </a:blipFill>
            </p:spPr>
            <p:txBody>
              <a:bodyPr/>
              <a:lstStyle/>
              <a:p>
                <a:r>
                  <a:rPr lang="en-US">
                    <a:noFill/>
                  </a:rPr>
                  <a:t> </a:t>
                </a:r>
              </a:p>
            </p:txBody>
          </p:sp>
        </mc:Fallback>
      </mc:AlternateContent>
    </p:spTree>
    <p:extLst>
      <p:ext uri="{BB962C8B-B14F-4D97-AF65-F5344CB8AC3E}">
        <p14:creationId xmlns:p14="http://schemas.microsoft.com/office/powerpoint/2010/main" val="1391459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44700" y="463639"/>
                <a:ext cx="11258324" cy="6130344"/>
              </a:xfrm>
            </p:spPr>
            <p:txBody>
              <a:bodyPr>
                <a:normAutofit fontScale="70000" lnSpcReduction="20000"/>
              </a:bodyPr>
              <a:lstStyle/>
              <a:p>
                <a:pPr algn="r" rtl="1"/>
                <a:r>
                  <a:rPr lang="ar-IQ" b="1" dirty="0">
                    <a:latin typeface="Arial" panose="020B0604020202020204" pitchFamily="34" charset="0"/>
                    <a:cs typeface="Arial" panose="020B0604020202020204" pitchFamily="34" charset="0"/>
                  </a:rPr>
                  <a:t>مثال// اراد احد الباحثين الاطباء ان يعرف فيما اذا كان متوسط ضغط الدم في الانسان يختلف في حالة قياسه والشخص معتدل القامة عنه في حالة استلقاء الشخص نفسه على ظهره  فأخذ عينة عشوائية مؤلفة من 12 شخص والنتائج التالية تبين الفرق بين ضغط الدم وهو في حالة وقوفه وضغطه وهو في حالة استلقاء على ظهره فماذا كان قراره تحت مستوى 0.05 ؟</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di= -4 , 1 , 1 , -5 , -6 , -3 , 2 , -9 , 1 , -4 , -7 , -7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الحل </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H0 : M1 – M2 = do = 0</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H1 : M1 – m2 </a:t>
                </a:r>
                <a14:m>
                  <m:oMath xmlns:m="http://schemas.openxmlformats.org/officeDocument/2006/math">
                    <m:r>
                      <a:rPr lang="ar-IQ">
                        <a:latin typeface="Cambria Math"/>
                      </a:rPr>
                      <m:t>≠</m:t>
                    </m:r>
                    <m:r>
                      <a:rPr lang="en-US" b="1" i="1">
                        <a:latin typeface="Cambria Math"/>
                      </a:rPr>
                      <m:t>𝒅</m:t>
                    </m:r>
                    <m:r>
                      <a:rPr lang="en-US" b="1" i="1">
                        <a:latin typeface="Cambria Math"/>
                      </a:rPr>
                      <m:t>𝟎</m:t>
                    </m:r>
                    <m:r>
                      <a:rPr lang="en-US" b="1" i="1">
                        <a:latin typeface="Cambria Math"/>
                      </a:rPr>
                      <m:t> </m:t>
                    </m:r>
                    <m:r>
                      <a:rPr lang="ar-IQ">
                        <a:latin typeface="Cambria Math"/>
                      </a:rPr>
                      <m:t>≠</m:t>
                    </m:r>
                    <m:r>
                      <a:rPr lang="en-US" b="1" i="1">
                        <a:latin typeface="Cambria Math"/>
                      </a:rPr>
                      <m:t>𝟎</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2- اختبار الفرضية                                                                                 </a:t>
                </a:r>
                <a14:m>
                  <m:oMath xmlns:m="http://schemas.openxmlformats.org/officeDocument/2006/math">
                    <m:f>
                      <m:fPr>
                        <m:ctrlPr>
                          <a:rPr lang="en-US" b="1" i="1">
                            <a:latin typeface="Cambria Math"/>
                          </a:rPr>
                        </m:ctrlPr>
                      </m:fPr>
                      <m:num>
                        <m:acc>
                          <m:accPr>
                            <m:chr m:val="́"/>
                            <m:ctrlPr>
                              <a:rPr lang="en-US" b="1" i="1">
                                <a:latin typeface="Cambria Math"/>
                              </a:rPr>
                            </m:ctrlPr>
                          </m:accPr>
                          <m:e>
                            <m:r>
                              <a:rPr lang="en-US" b="1" i="1">
                                <a:latin typeface="Cambria Math"/>
                              </a:rPr>
                              <m:t>𝒅</m:t>
                            </m:r>
                            <m:r>
                              <a:rPr lang="en-US" b="1" i="1">
                                <a:latin typeface="Cambria Math"/>
                              </a:rPr>
                              <m:t>−</m:t>
                            </m:r>
                            <m:r>
                              <a:rPr lang="en-US" b="1" i="1">
                                <a:latin typeface="Cambria Math"/>
                              </a:rPr>
                              <m:t>𝒅𝒐</m:t>
                            </m:r>
                          </m:e>
                        </m:acc>
                      </m:num>
                      <m:den>
                        <m:r>
                          <a:rPr lang="en-US" b="1" i="1">
                            <a:latin typeface="Cambria Math"/>
                          </a:rPr>
                          <m:t>𝑺</m:t>
                        </m:r>
                        <m:acc>
                          <m:accPr>
                            <m:chr m:val="́"/>
                            <m:ctrlPr>
                              <a:rPr lang="en-US" b="1" i="1">
                                <a:latin typeface="Cambria Math"/>
                              </a:rPr>
                            </m:ctrlPr>
                          </m:accPr>
                          <m:e>
                            <m:r>
                              <a:rPr lang="en-US" b="1" i="1">
                                <a:latin typeface="Cambria Math"/>
                              </a:rPr>
                              <m:t>𝒅</m:t>
                            </m:r>
                          </m:e>
                        </m:acc>
                        <m:r>
                          <a:rPr lang="en-US" b="1" i="1">
                            <a:latin typeface="Cambria Math"/>
                          </a:rPr>
                          <m:t> </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r>
                          <a:rPr lang="en-US" b="1" i="1">
                            <a:latin typeface="Cambria Math"/>
                          </a:rPr>
                          <m:t>∑</m:t>
                        </m:r>
                        <m:r>
                          <a:rPr lang="en-US" b="1" i="1">
                            <a:latin typeface="Cambria Math"/>
                          </a:rPr>
                          <m:t>𝒅𝒊</m:t>
                        </m:r>
                      </m:num>
                      <m:den>
                        <m:r>
                          <a:rPr lang="en-US" b="1" i="1">
                            <a:latin typeface="Cambria Math"/>
                          </a:rPr>
                          <m:t>𝒏</m:t>
                        </m:r>
                      </m:den>
                    </m:f>
                    <m:r>
                      <a:rPr lang="en-US" b="1">
                        <a:latin typeface="Cambria Math"/>
                      </a:rPr>
                      <m:t>=</m:t>
                    </m:r>
                    <m:r>
                      <a:rPr lang="en-US" b="1" i="1">
                        <a:latin typeface="Cambria Math"/>
                      </a:rPr>
                      <m:t> </m:t>
                    </m:r>
                    <m:f>
                      <m:fPr>
                        <m:ctrlPr>
                          <a:rPr lang="en-US" b="1" i="1">
                            <a:latin typeface="Cambria Math"/>
                          </a:rPr>
                        </m:ctrlPr>
                      </m:fPr>
                      <m:num>
                        <m:acc>
                          <m:accPr>
                            <m:chr m:val="́"/>
                            <m:ctrlPr>
                              <a:rPr lang="en-US" b="1" i="1">
                                <a:latin typeface="Cambria Math"/>
                              </a:rPr>
                            </m:ctrlPr>
                          </m:accPr>
                          <m:e>
                            <m:r>
                              <a:rPr lang="en-US" b="1" i="1">
                                <a:latin typeface="Cambria Math"/>
                              </a:rPr>
                              <m:t>−</m:t>
                            </m:r>
                            <m:r>
                              <a:rPr lang="en-US" b="1" i="1">
                                <a:latin typeface="Cambria Math"/>
                              </a:rPr>
                              <m:t>𝟒𝟎</m:t>
                            </m:r>
                          </m:e>
                        </m:acc>
                      </m:num>
                      <m:den>
                        <m:r>
                          <a:rPr lang="en-US" b="1" i="1">
                            <a:latin typeface="Cambria Math"/>
                          </a:rPr>
                          <m:t>𝟏𝟐</m:t>
                        </m:r>
                        <m:r>
                          <a:rPr lang="en-US" b="1" i="1">
                            <a:latin typeface="Cambria Math"/>
                          </a:rPr>
                          <m:t> </m:t>
                        </m:r>
                      </m:den>
                    </m:f>
                    <m:r>
                      <a:rPr lang="en-US" b="1" i="1">
                        <a:latin typeface="Cambria Math"/>
                      </a:rPr>
                      <m:t>= −</m:t>
                    </m:r>
                    <m:r>
                      <a:rPr lang="en-US" b="1" i="1">
                        <a:latin typeface="Cambria Math"/>
                      </a:rPr>
                      <m:t>𝟑</m:t>
                    </m:r>
                    <m:r>
                      <a:rPr lang="en-US" b="1" i="1">
                        <a:latin typeface="Cambria Math"/>
                      </a:rPr>
                      <m:t>.</m:t>
                    </m:r>
                    <m:r>
                      <a:rPr lang="en-US" b="1" i="1">
                        <a:latin typeface="Cambria Math"/>
                      </a:rPr>
                      <m:t>𝟑𝟑</m:t>
                    </m:r>
                  </m:oMath>
                </a14:m>
                <a:r>
                  <a:rPr lang="en-US" b="1" dirty="0">
                    <a:latin typeface="Arial" panose="020B0604020202020204" pitchFamily="34" charset="0"/>
                    <a:cs typeface="Arial" panose="020B0604020202020204" pitchFamily="34" charset="0"/>
                  </a:rPr>
                  <a:t> </a:t>
                </a:r>
                <a14:m>
                  <m:oMath xmlns:m="http://schemas.openxmlformats.org/officeDocument/2006/math">
                    <m:acc>
                      <m:accPr>
                        <m:chr m:val="́"/>
                        <m:ctrlPr>
                          <a:rPr lang="en-US" b="1" i="1">
                            <a:latin typeface="Cambria Math"/>
                          </a:rPr>
                        </m:ctrlPr>
                      </m:accPr>
                      <m:e>
                        <m:r>
                          <a:rPr lang="en-US" b="1" i="1">
                            <a:latin typeface="Cambria Math"/>
                          </a:rPr>
                          <m:t>𝒅</m:t>
                        </m:r>
                      </m:e>
                    </m:acc>
                    <m:r>
                      <a:rPr lang="en-US" b="1" i="1">
                        <a:latin typeface="Cambria Math"/>
                      </a:rPr>
                      <m:t>= </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𝟏𝟒</m:t>
                    </m:r>
                    <m:r>
                      <a:rPr lang="en-US" b="1" i="1">
                        <a:latin typeface="Cambria Math"/>
                      </a:rPr>
                      <m:t>.</m:t>
                    </m:r>
                    <m:r>
                      <a:rPr lang="en-US" b="1" i="1">
                        <a:latin typeface="Cambria Math"/>
                      </a:rPr>
                      <m:t>𝟎𝟔</m:t>
                    </m:r>
                  </m:oMath>
                </a14:m>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m:t>
                        </m:r>
                        <m:sSup>
                          <m:sSupPr>
                            <m:ctrlPr>
                              <a:rPr lang="en-US" b="1" i="1">
                                <a:latin typeface="Cambria Math"/>
                              </a:rPr>
                            </m:ctrlPr>
                          </m:sSupPr>
                          <m:e>
                            <m:r>
                              <a:rPr lang="en-US" b="1" i="1">
                                <a:latin typeface="Cambria Math"/>
                              </a:rPr>
                              <m:t>𝒅</m:t>
                            </m:r>
                          </m:e>
                          <m:sup>
                            <m:r>
                              <a:rPr lang="en-US" b="1" i="1">
                                <a:latin typeface="Cambria Math"/>
                              </a:rPr>
                              <m:t>𝟐</m:t>
                            </m:r>
                          </m:sup>
                        </m:sSup>
                        <m:r>
                          <a:rPr lang="en-US" b="1" i="1">
                            <a:latin typeface="Cambria Math"/>
                          </a:rPr>
                          <m:t>𝒊</m:t>
                        </m:r>
                        <m:r>
                          <a:rPr lang="en-US" b="1" i="1">
                            <a:latin typeface="Cambria Math"/>
                          </a:rPr>
                          <m:t>−</m:t>
                        </m:r>
                        <m:sSup>
                          <m:sSupPr>
                            <m:ctrlPr>
                              <a:rPr lang="en-US" b="1" i="1">
                                <a:latin typeface="Cambria Math"/>
                              </a:rPr>
                            </m:ctrlPr>
                          </m:sSupPr>
                          <m:e>
                            <m:f>
                              <m:fPr>
                                <m:ctrlPr>
                                  <a:rPr lang="en-US" b="1" i="1">
                                    <a:latin typeface="Cambria Math"/>
                                  </a:rPr>
                                </m:ctrlPr>
                              </m:fPr>
                              <m:num>
                                <m:r>
                                  <a:rPr lang="en-US" b="1" i="1">
                                    <a:latin typeface="Cambria Math"/>
                                  </a:rPr>
                                  <m:t>(∑</m:t>
                                </m:r>
                                <m:r>
                                  <a:rPr lang="en-US" b="1" i="1">
                                    <a:latin typeface="Cambria Math"/>
                                  </a:rPr>
                                  <m:t>𝒅𝒊</m:t>
                                </m:r>
                                <m:r>
                                  <a:rPr lang="en-US" b="1" i="1">
                                    <a:latin typeface="Cambria Math"/>
                                  </a:rPr>
                                  <m:t>)</m:t>
                                </m:r>
                              </m:num>
                              <m:den>
                                <m:r>
                                  <a:rPr lang="en-US" b="1" i="1">
                                    <a:latin typeface="Cambria Math"/>
                                  </a:rPr>
                                  <m:t>𝒏</m:t>
                                </m:r>
                              </m:den>
                            </m:f>
                          </m:e>
                          <m:sup>
                            <m:r>
                              <a:rPr lang="en-US" b="1" i="1">
                                <a:latin typeface="Cambria Math"/>
                              </a:rPr>
                              <m:t>𝟐</m:t>
                            </m:r>
                          </m:sup>
                        </m:sSup>
                        <m:r>
                          <a:rPr lang="en-US" b="1" i="1">
                            <a:latin typeface="Cambria Math"/>
                          </a:rPr>
                          <m:t> </m:t>
                        </m:r>
                      </m:num>
                      <m:den>
                        <m:r>
                          <a:rPr lang="en-US" b="1" i="1">
                            <a:latin typeface="Cambria Math"/>
                          </a:rPr>
                          <m:t>𝒏</m:t>
                        </m:r>
                        <m:r>
                          <a:rPr lang="en-US" b="1" i="1">
                            <a:latin typeface="Cambria Math"/>
                          </a:rPr>
                          <m:t>−</m:t>
                        </m:r>
                        <m:r>
                          <a:rPr lang="en-US" b="1" i="1">
                            <a:latin typeface="Cambria Math"/>
                          </a:rPr>
                          <m:t>𝟏</m:t>
                        </m:r>
                      </m:den>
                    </m:f>
                  </m:oMath>
                </a14:m>
                <a:r>
                  <a:rPr lang="ar-IQ"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d </a:t>
                </a:r>
                <a14:m>
                  <m:oMath xmlns:m="http://schemas.openxmlformats.org/officeDocument/2006/math">
                    <m:sSup>
                      <m:sSupPr>
                        <m:ctrlPr>
                          <a:rPr lang="en-US" b="1" i="1">
                            <a:latin typeface="Cambria Math"/>
                          </a:rPr>
                        </m:ctrlPr>
                      </m:sSupPr>
                      <m:e>
                        <m:r>
                          <a:rPr lang="en-US" b="1" i="1">
                            <a:latin typeface="Cambria Math"/>
                          </a:rPr>
                          <m:t>𝑺</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3.57 = </a:t>
                </a:r>
                <a14:m>
                  <m:oMath xmlns:m="http://schemas.openxmlformats.org/officeDocument/2006/math">
                    <m:rad>
                      <m:radPr>
                        <m:degHide m:val="on"/>
                        <m:ctrlPr>
                          <a:rPr lang="en-US" b="1" i="1">
                            <a:latin typeface="Cambria Math"/>
                          </a:rPr>
                        </m:ctrlPr>
                      </m:radPr>
                      <m:deg/>
                      <m:e>
                        <m:r>
                          <a:rPr lang="en-US" b="1" i="1">
                            <a:latin typeface="Cambria Math"/>
                          </a:rPr>
                          <m:t>𝟏𝟒</m:t>
                        </m:r>
                        <m:r>
                          <a:rPr lang="ar-IQ">
                            <a:latin typeface="Cambria Math"/>
                          </a:rPr>
                          <m:t>.</m:t>
                        </m:r>
                        <m:r>
                          <a:rPr lang="en-US" b="1" i="1">
                            <a:latin typeface="Cambria Math"/>
                          </a:rPr>
                          <m:t>𝟎𝟔</m:t>
                        </m:r>
                        <m:r>
                          <a:rPr lang="en-US" b="1">
                            <a:latin typeface="Cambria Math"/>
                          </a:rPr>
                          <m:t> </m:t>
                        </m:r>
                      </m:e>
                    </m:rad>
                  </m:oMath>
                </a14:m>
                <a:r>
                  <a:rPr lang="ar-IQ" b="1" dirty="0">
                    <a:latin typeface="Arial" panose="020B0604020202020204" pitchFamily="34" charset="0"/>
                    <a:cs typeface="Arial" panose="020B0604020202020204" pitchFamily="34" charset="0"/>
                  </a:rPr>
                  <a:t>=    </a:t>
                </a:r>
                <a14:m>
                  <m:oMath xmlns:m="http://schemas.openxmlformats.org/officeDocument/2006/math">
                    <m:rad>
                      <m:radPr>
                        <m:degHide m:val="on"/>
                        <m:ctrlPr>
                          <a:rPr lang="en-US" b="1" i="1">
                            <a:latin typeface="Cambria Math"/>
                          </a:rPr>
                        </m:ctrlPr>
                      </m:radPr>
                      <m:deg/>
                      <m:e>
                        <m:r>
                          <a:rPr lang="en-US" b="1" i="1">
                            <a:latin typeface="Cambria Math"/>
                          </a:rPr>
                          <m:t>𝐝</m:t>
                        </m:r>
                        <m:r>
                          <a:rPr lang="en-US">
                            <a:latin typeface="Cambria Math"/>
                          </a:rPr>
                          <m:t> </m:t>
                        </m:r>
                        <m:sSup>
                          <m:sSupPr>
                            <m:ctrlPr>
                              <a:rPr lang="en-US" b="1" i="1">
                                <a:latin typeface="Cambria Math"/>
                              </a:rPr>
                            </m:ctrlPr>
                          </m:sSupPr>
                          <m:e>
                            <m:r>
                              <a:rPr lang="en-US" b="1" i="1">
                                <a:latin typeface="Cambria Math"/>
                              </a:rPr>
                              <m:t>𝑺</m:t>
                            </m:r>
                          </m:e>
                          <m:sup>
                            <m:r>
                              <a:rPr lang="en-US" b="1" i="1">
                                <a:latin typeface="Cambria Math"/>
                              </a:rPr>
                              <m:t>𝟐</m:t>
                            </m:r>
                          </m:sup>
                        </m:sSup>
                        <m:r>
                          <a:rPr lang="en-US" b="1">
                            <a:latin typeface="Cambria Math"/>
                          </a:rPr>
                          <m:t> </m:t>
                        </m:r>
                      </m:e>
                    </m:rad>
                  </m:oMath>
                </a14:m>
                <a:r>
                  <a:rPr lang="ar-IQ"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Sd</a:t>
                </a:r>
                <a:r>
                  <a:rPr lang="en-US"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1.08</a:t>
                </a:r>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𝟑</m:t>
                        </m:r>
                        <m:r>
                          <a:rPr lang="en-US" b="1" i="1">
                            <a:latin typeface="Cambria Math"/>
                          </a:rPr>
                          <m:t>.</m:t>
                        </m:r>
                        <m:r>
                          <a:rPr lang="en-US" b="1" i="1">
                            <a:latin typeface="Cambria Math"/>
                          </a:rPr>
                          <m:t>𝟕𝟓</m:t>
                        </m:r>
                      </m:num>
                      <m:den>
                        <m:r>
                          <a:rPr lang="en-US" b="1" i="1">
                            <a:latin typeface="Cambria Math"/>
                          </a:rPr>
                          <m:t>𝟏𝟐</m:t>
                        </m:r>
                      </m:den>
                    </m:f>
                    <m:r>
                      <a:rPr lang="en-US" b="1" i="1">
                        <a:latin typeface="Cambria Math"/>
                      </a:rPr>
                      <m:t> </m:t>
                    </m:r>
                  </m:oMath>
                </a14:m>
                <a:r>
                  <a:rPr lang="ar-IQ" b="1" dirty="0">
                    <a:latin typeface="Arial" panose="020B0604020202020204" pitchFamily="34" charset="0"/>
                    <a:cs typeface="Arial" panose="020B0604020202020204" pitchFamily="34" charset="0"/>
                  </a:rPr>
                  <a:t>=</a:t>
                </a:r>
                <a14:m>
                  <m:oMath xmlns:m="http://schemas.openxmlformats.org/officeDocument/2006/math">
                    <m:acc>
                      <m:accPr>
                        <m:chr m:val="́"/>
                        <m:ctrlPr>
                          <a:rPr lang="en-US" b="1" i="1">
                            <a:latin typeface="Cambria Math"/>
                          </a:rPr>
                        </m:ctrlPr>
                      </m:accPr>
                      <m:e>
                        <m:r>
                          <a:rPr lang="en-US" b="1" i="1">
                            <a:latin typeface="Cambria Math"/>
                          </a:rPr>
                          <m:t>𝒅</m:t>
                        </m:r>
                      </m:e>
                    </m:acc>
                  </m:oMath>
                </a14:m>
                <a:r>
                  <a:rPr lang="en-US" b="1" dirty="0">
                    <a:latin typeface="Arial" panose="020B0604020202020204" pitchFamily="34" charset="0"/>
                    <a:cs typeface="Arial" panose="020B0604020202020204" pitchFamily="34" charset="0"/>
                  </a:rPr>
                  <a:t> S</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-3.08</a:t>
                </a:r>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r>
                          <a:rPr lang="en-US" b="1" i="1">
                            <a:latin typeface="Cambria Math"/>
                          </a:rPr>
                          <m:t>𝟑</m:t>
                        </m:r>
                        <m:r>
                          <a:rPr lang="en-US" b="1" i="1">
                            <a:latin typeface="Cambria Math"/>
                          </a:rPr>
                          <m:t>.</m:t>
                        </m:r>
                        <m:r>
                          <a:rPr lang="en-US" b="1" i="1">
                            <a:latin typeface="Cambria Math"/>
                          </a:rPr>
                          <m:t>𝟑𝟑</m:t>
                        </m:r>
                      </m:num>
                      <m:den>
                        <m:r>
                          <a:rPr lang="en-US" b="1" i="1">
                            <a:latin typeface="Cambria Math"/>
                          </a:rPr>
                          <m:t>𝟏</m:t>
                        </m:r>
                        <m:r>
                          <a:rPr lang="en-US" b="1" i="1">
                            <a:latin typeface="Cambria Math"/>
                          </a:rPr>
                          <m:t>.</m:t>
                        </m:r>
                        <m:r>
                          <a:rPr lang="en-US" b="1" i="1">
                            <a:latin typeface="Cambria Math"/>
                          </a:rPr>
                          <m:t>𝟎𝟖</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 استخراج قيمة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لمستوى 0.05</a:t>
                </a:r>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ودرجة حرية 11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2.201</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4- الاستنتاج : بما ان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المحسوبة   اكبر من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الجدولية 3.11 لذا نرفض فرضية العدم ونقبل الفرضية البديلة  اي ان معدل ضغط الفرد يكون اعلى والشخص المستلقي على ظهره من ضغطه وهو في حالة الاعتدال والوقوف  </a:t>
                </a:r>
                <a:endParaRPr lang="en-US" dirty="0">
                  <a:latin typeface="Arial" panose="020B0604020202020204" pitchFamily="34" charset="0"/>
                  <a:cs typeface="Arial" panose="020B0604020202020204" pitchFamily="34" charset="0"/>
                </a:endParaRPr>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44700" y="463639"/>
                <a:ext cx="11258324" cy="6130344"/>
              </a:xfrm>
              <a:blipFill rotWithShape="0">
                <a:blip r:embed="rId2"/>
                <a:stretch>
                  <a:fillRect l="-54" t="-2684" r="-812"/>
                </a:stretch>
              </a:blipFill>
            </p:spPr>
            <p:txBody>
              <a:bodyPr/>
              <a:lstStyle/>
              <a:p>
                <a:r>
                  <a:rPr lang="en-US">
                    <a:noFill/>
                  </a:rPr>
                  <a:t> </a:t>
                </a:r>
              </a:p>
            </p:txBody>
          </p:sp>
        </mc:Fallback>
      </mc:AlternateContent>
    </p:spTree>
    <p:extLst>
      <p:ext uri="{BB962C8B-B14F-4D97-AF65-F5344CB8AC3E}">
        <p14:creationId xmlns:p14="http://schemas.microsoft.com/office/powerpoint/2010/main" val="875423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04965" y="321972"/>
            <a:ext cx="5398058" cy="1120462"/>
          </a:xfrm>
        </p:spPr>
        <p:txBody>
          <a:bodyPr>
            <a:normAutofit/>
          </a:bodyPr>
          <a:lstStyle/>
          <a:p>
            <a:r>
              <a:rPr lang="ar-IQ" dirty="0" smtClean="0">
                <a:latin typeface="Arial" panose="020B0604020202020204" pitchFamily="34" charset="0"/>
                <a:cs typeface="Arial" panose="020B0604020202020204" pitchFamily="34" charset="0"/>
              </a:rPr>
              <a:t>المحاظرة السادسة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0"/>
                <a:ext cx="11181051" cy="5286021"/>
              </a:xfrm>
            </p:spPr>
            <p:txBody>
              <a:bodyPr>
                <a:normAutofit lnSpcReduction="10000"/>
              </a:bodyPr>
              <a:lstStyle/>
              <a:p>
                <a:pPr rtl="1"/>
                <a:r>
                  <a:rPr lang="ar-IQ" sz="3900" b="1" dirty="0" smtClean="0">
                    <a:latin typeface="Andalus" panose="02020603050405020304" pitchFamily="18" charset="-78"/>
                    <a:cs typeface="Andalus" panose="02020603050405020304" pitchFamily="18" charset="-78"/>
                  </a:rPr>
                  <a:t>   </a:t>
                </a:r>
                <a:r>
                  <a:rPr lang="ar-IQ" b="1" u="sng" dirty="0">
                    <a:latin typeface="Arial" panose="020B0604020202020204" pitchFamily="34" charset="0"/>
                    <a:cs typeface="Arial" panose="020B0604020202020204" pitchFamily="34" charset="0"/>
                  </a:rPr>
                  <a:t>تحليل التباين </a:t>
                </a:r>
                <a:r>
                  <a:rPr lang="en-US" b="1" u="sng" dirty="0">
                    <a:latin typeface="Arial" panose="020B0604020202020204" pitchFamily="34" charset="0"/>
                    <a:cs typeface="Arial" panose="020B0604020202020204" pitchFamily="34" charset="0"/>
                  </a:rPr>
                  <a:t>Analysis of variance</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ان مصطلح تحليل التباين يطلق على مدى واسع من الاساليب الاحصائية الفنية ويكاد اغلب الاحصائيين في المواضيع السابقة مثل اختبار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للتعرف على معنوية الاختلافات بين الوسطين الحسابيين لمجموعتين تجريبيتين  وبالتالي التباين هو اسلوب احصائي يتم بواسطته مقارنة الاختلافات بين اكثر من متوسطين حسابيين تعود لاكثر من مجموعتين وبالتالي فأن تحليل يتم بتجزئة التباين بين مجموعة من المشاهدات يتم بواسطته تجزئة الاختلافات الكلية الى مكوناتها المختلفة وحسب مصادرها المعروفة وغير المعروفة وبالتالي الكشف عن وجود او عدم وجود فروق معنوية احصائية بين عدد من المتوسطات الحسابية ذلك من خلال اختبار المعنوية والتي اطلق </a:t>
                </a:r>
                <a:r>
                  <a:rPr lang="en-US" b="1" dirty="0" err="1">
                    <a:latin typeface="Arial" panose="020B0604020202020204" pitchFamily="34" charset="0"/>
                    <a:cs typeface="Arial" panose="020B0604020202020204" pitchFamily="34" charset="0"/>
                  </a:rPr>
                  <a:t>Snedecor</a:t>
                </a:r>
                <a:r>
                  <a:rPr lang="ar-IQ" b="1" dirty="0">
                    <a:latin typeface="Arial" panose="020B0604020202020204" pitchFamily="34" charset="0"/>
                    <a:cs typeface="Arial" panose="020B0604020202020204" pitchFamily="34" charset="0"/>
                  </a:rPr>
                  <a:t> اسم اختبار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نسبة الى العالم </a:t>
                </a:r>
                <a:r>
                  <a:rPr lang="en-US" b="1" dirty="0">
                    <a:latin typeface="Arial" panose="020B0604020202020204" pitchFamily="34" charset="0"/>
                    <a:cs typeface="Arial" panose="020B0604020202020204" pitchFamily="34" charset="0"/>
                  </a:rPr>
                  <a:t>Fisher </a:t>
                </a:r>
                <a:r>
                  <a:rPr lang="ar-IQ" b="1" dirty="0">
                    <a:latin typeface="Arial" panose="020B0604020202020204" pitchFamily="34" charset="0"/>
                    <a:cs typeface="Arial" panose="020B0604020202020204" pitchFamily="34" charset="0"/>
                  </a:rPr>
                  <a:t>, وفي تحليل التباين يتم اختبار عدة متوسطات لعوامل او مجموعة عينات دفعة واحدة مما يسهل على الباحثين في ميادين البحوث التجريبية كالتجارب الزراعية والبايلوجية والصناعية مما يسهل العمل كثيراً .</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فعلى سبيل المثال لو اردنا اختبار 4 متوسطات عينات دفعة واحدة بأستخدام اختبار </a:t>
                </a:r>
                <a:r>
                  <a:rPr lang="en-US" b="1" dirty="0">
                    <a:latin typeface="Arial" panose="020B0604020202020204" pitchFamily="34" charset="0"/>
                    <a:cs typeface="Arial" panose="020B0604020202020204" pitchFamily="34" charset="0"/>
                  </a:rPr>
                  <a:t>t</a:t>
                </a:r>
                <a:r>
                  <a:rPr lang="ar-IQ" b="1" dirty="0">
                    <a:latin typeface="Arial" panose="020B0604020202020204" pitchFamily="34" charset="0"/>
                    <a:cs typeface="Arial" panose="020B0604020202020204" pitchFamily="34" charset="0"/>
                  </a:rPr>
                  <a:t> فأن ذلك يتطب كل زوج من متوسطات العينات على حدة بصورة عامة </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  </a:t>
                </a:r>
                <a14:m>
                  <m:oMath xmlns:m="http://schemas.openxmlformats.org/officeDocument/2006/math">
                    <m:sSubSup>
                      <m:sSubSupPr>
                        <m:ctrlPr>
                          <a:rPr lang="en-US" b="1" i="1">
                            <a:latin typeface="Cambria Math"/>
                          </a:rPr>
                        </m:ctrlPr>
                      </m:sSubSupPr>
                      <m:e>
                        <m:r>
                          <a:rPr lang="en-US" b="1" i="1">
                            <a:latin typeface="Cambria Math"/>
                          </a:rPr>
                          <m:t>𝑪</m:t>
                        </m:r>
                      </m:e>
                      <m:sub>
                        <m:r>
                          <a:rPr lang="en-US" b="1" i="1">
                            <a:latin typeface="Cambria Math"/>
                          </a:rPr>
                          <m:t>𝒓</m:t>
                        </m:r>
                      </m:sub>
                      <m:sup>
                        <m:r>
                          <a:rPr lang="en-US" b="1" i="1">
                            <a:latin typeface="Cambria Math"/>
                          </a:rPr>
                          <m:t>𝒏</m:t>
                        </m:r>
                      </m:sup>
                    </m:sSubSup>
                    <m:r>
                      <a:rPr lang="en-US" b="1" i="1">
                        <a:latin typeface="Cambria Math"/>
                      </a:rPr>
                      <m:t>= </m:t>
                    </m:r>
                    <m:f>
                      <m:fPr>
                        <m:ctrlPr>
                          <a:rPr lang="en-US" b="1" i="1">
                            <a:latin typeface="Cambria Math"/>
                          </a:rPr>
                        </m:ctrlPr>
                      </m:fPr>
                      <m:num>
                        <m:r>
                          <a:rPr lang="en-US" b="1" i="1">
                            <a:latin typeface="Cambria Math"/>
                          </a:rPr>
                          <m:t>𝒏</m:t>
                        </m:r>
                        <m:r>
                          <a:rPr lang="en-US" b="1" i="1">
                            <a:latin typeface="Cambria Math"/>
                          </a:rPr>
                          <m:t>!</m:t>
                        </m:r>
                      </m:num>
                      <m:den>
                        <m:r>
                          <a:rPr lang="en-US" b="1" i="1">
                            <a:latin typeface="Cambria Math"/>
                          </a:rPr>
                          <m:t>𝒓</m:t>
                        </m:r>
                        <m:r>
                          <a:rPr lang="en-US" b="1" i="1">
                            <a:latin typeface="Cambria Math"/>
                          </a:rPr>
                          <m:t>!</m:t>
                        </m:r>
                        <m:d>
                          <m:dPr>
                            <m:ctrlPr>
                              <a:rPr lang="en-US" b="1" i="1">
                                <a:latin typeface="Cambria Math"/>
                              </a:rPr>
                            </m:ctrlPr>
                          </m:dPr>
                          <m:e>
                            <m:r>
                              <a:rPr lang="en-US" b="1" i="1">
                                <a:latin typeface="Cambria Math"/>
                              </a:rPr>
                              <m:t>𝒏</m:t>
                            </m:r>
                            <m:r>
                              <a:rPr lang="en-US" b="1" i="1">
                                <a:latin typeface="Cambria Math"/>
                              </a:rPr>
                              <m:t>−</m:t>
                            </m:r>
                            <m:r>
                              <a:rPr lang="en-US" b="1" i="1">
                                <a:latin typeface="Cambria Math"/>
                              </a:rPr>
                              <m:t>𝒓</m:t>
                            </m:r>
                          </m:e>
                        </m:d>
                        <m:r>
                          <a:rPr lang="en-US" b="1" i="1">
                            <a:latin typeface="Cambria Math"/>
                          </a:rPr>
                          <m:t>!</m:t>
                        </m:r>
                      </m:den>
                    </m:f>
                  </m:oMath>
                </a14:m>
                <a:r>
                  <a:rPr lang="ar-IQ" b="1" dirty="0">
                    <a:latin typeface="Arial" panose="020B0604020202020204" pitchFamily="34" charset="0"/>
                    <a:cs typeface="Arial" panose="020B0604020202020204" pitchFamily="34" charset="0"/>
                  </a:rPr>
                  <a:t> توافيق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من </a:t>
                </a:r>
                <a:r>
                  <a:rPr lang="en-US" b="1" dirty="0">
                    <a:latin typeface="Arial" panose="020B0604020202020204" pitchFamily="34" charset="0"/>
                    <a:cs typeface="Arial" panose="020B0604020202020204" pitchFamily="34" charset="0"/>
                  </a:rPr>
                  <a:t>n</a:t>
                </a:r>
                <a:r>
                  <a:rPr lang="ar-IQ" b="1" dirty="0">
                    <a:latin typeface="Arial" panose="020B0604020202020204" pitchFamily="34" charset="0"/>
                    <a:cs typeface="Arial" panose="020B0604020202020204" pitchFamily="34" charset="0"/>
                  </a:rPr>
                  <a:t> (طرق الاختيار غير المرتب)</a:t>
                </a:r>
                <a:endParaRPr lang="en-US" dirty="0">
                  <a:latin typeface="Arial" panose="020B0604020202020204" pitchFamily="34" charset="0"/>
                  <a:cs typeface="Arial" panose="020B0604020202020204" pitchFamily="34" charset="0"/>
                </a:endParaRPr>
              </a:p>
              <a:p>
                <a:pPr rtl="1"/>
                <a14:m>
                  <m:oMathPara xmlns:m="http://schemas.openxmlformats.org/officeDocument/2006/math">
                    <m:oMathParaPr>
                      <m:jc m:val="centerGroup"/>
                    </m:oMathParaPr>
                    <m:oMath xmlns:m="http://schemas.openxmlformats.org/officeDocument/2006/math">
                      <m:sSubSup>
                        <m:sSubSupPr>
                          <m:ctrlPr>
                            <a:rPr lang="en-US" b="1" i="1">
                              <a:latin typeface="Cambria Math"/>
                            </a:rPr>
                          </m:ctrlPr>
                        </m:sSubSupPr>
                        <m:e>
                          <m:r>
                            <a:rPr lang="en-US" b="1" i="1">
                              <a:latin typeface="Cambria Math"/>
                            </a:rPr>
                            <m:t>𝑪</m:t>
                          </m:r>
                        </m:e>
                        <m:sub>
                          <m:r>
                            <a:rPr lang="en-US" b="1" i="1">
                              <a:latin typeface="Cambria Math"/>
                            </a:rPr>
                            <m:t>𝟐</m:t>
                          </m:r>
                        </m:sub>
                        <m:sup>
                          <m:r>
                            <a:rPr lang="en-US" b="1" i="1">
                              <a:latin typeface="Cambria Math"/>
                            </a:rPr>
                            <m:t>𝟒</m:t>
                          </m:r>
                        </m:sup>
                      </m:sSubSup>
                      <m:r>
                        <a:rPr lang="en-US" b="1" i="1">
                          <a:latin typeface="Cambria Math"/>
                        </a:rPr>
                        <m:t>= </m:t>
                      </m:r>
                      <m:f>
                        <m:fPr>
                          <m:ctrlPr>
                            <a:rPr lang="en-US" b="1" i="1">
                              <a:latin typeface="Cambria Math"/>
                            </a:rPr>
                          </m:ctrlPr>
                        </m:fPr>
                        <m:num>
                          <m:r>
                            <a:rPr lang="en-US" b="1" i="1">
                              <a:latin typeface="Cambria Math"/>
                            </a:rPr>
                            <m:t>𝟒</m:t>
                          </m:r>
                          <m:r>
                            <a:rPr lang="en-US" b="1" i="1">
                              <a:latin typeface="Cambria Math"/>
                            </a:rPr>
                            <m:t>!</m:t>
                          </m:r>
                        </m:num>
                        <m:den>
                          <m:r>
                            <a:rPr lang="en-US" b="1" i="1">
                              <a:latin typeface="Cambria Math"/>
                            </a:rPr>
                            <m:t>𝟐</m:t>
                          </m:r>
                          <m:r>
                            <a:rPr lang="en-US" b="1" i="1">
                              <a:latin typeface="Cambria Math"/>
                            </a:rPr>
                            <m:t>!</m:t>
                          </m:r>
                          <m:d>
                            <m:dPr>
                              <m:ctrlPr>
                                <a:rPr lang="en-US" b="1" i="1">
                                  <a:latin typeface="Cambria Math"/>
                                </a:rPr>
                              </m:ctrlPr>
                            </m:dPr>
                            <m:e>
                              <m:r>
                                <a:rPr lang="en-US" b="1" i="1">
                                  <a:latin typeface="Cambria Math"/>
                                </a:rPr>
                                <m:t>𝟒</m:t>
                              </m:r>
                              <m:r>
                                <a:rPr lang="en-US" b="1" i="1">
                                  <a:latin typeface="Cambria Math"/>
                                </a:rPr>
                                <m:t>−</m:t>
                              </m:r>
                              <m:r>
                                <a:rPr lang="en-US" b="1" i="1">
                                  <a:latin typeface="Cambria Math"/>
                                </a:rPr>
                                <m:t>𝟐</m:t>
                              </m:r>
                            </m:e>
                          </m:d>
                          <m:r>
                            <a:rPr lang="en-US" b="1" i="1">
                              <a:latin typeface="Cambria Math"/>
                            </a:rPr>
                            <m:t>!</m:t>
                          </m:r>
                        </m:den>
                      </m:f>
                      <m:r>
                        <a:rPr lang="en-US" b="1" u="sng">
                          <a:latin typeface="Cambria Math"/>
                        </a:rPr>
                        <m:t>=</m:t>
                      </m:r>
                      <m:r>
                        <a:rPr lang="en-US" b="1" i="1" u="sng">
                          <a:latin typeface="Cambria Math"/>
                        </a:rPr>
                        <m:t> </m:t>
                      </m:r>
                      <m:f>
                        <m:fPr>
                          <m:ctrlPr>
                            <a:rPr lang="en-US" b="1" i="1">
                              <a:latin typeface="Cambria Math"/>
                            </a:rPr>
                          </m:ctrlPr>
                        </m:fPr>
                        <m:num>
                          <m:r>
                            <a:rPr lang="en-US" b="1" i="1">
                              <a:latin typeface="Cambria Math"/>
                            </a:rPr>
                            <m:t>𝟒</m:t>
                          </m:r>
                          <m:r>
                            <a:rPr lang="en-US" b="1" i="1">
                              <a:latin typeface="Cambria Math"/>
                            </a:rPr>
                            <m:t>×</m:t>
                          </m:r>
                          <m:r>
                            <a:rPr lang="en-US" b="1" i="1">
                              <a:latin typeface="Cambria Math"/>
                            </a:rPr>
                            <m:t>𝟑</m:t>
                          </m:r>
                          <m:r>
                            <a:rPr lang="en-US" b="1" i="1">
                              <a:latin typeface="Cambria Math"/>
                            </a:rPr>
                            <m:t>×</m:t>
                          </m:r>
                          <m:r>
                            <a:rPr lang="en-US" b="1" i="1">
                              <a:latin typeface="Cambria Math"/>
                            </a:rPr>
                            <m:t>𝟐</m:t>
                          </m:r>
                          <m:r>
                            <a:rPr lang="en-US" b="1" i="1">
                              <a:latin typeface="Cambria Math"/>
                            </a:rPr>
                            <m:t>×</m:t>
                          </m:r>
                          <m:r>
                            <a:rPr lang="en-US" b="1" i="1">
                              <a:latin typeface="Cambria Math"/>
                            </a:rPr>
                            <m:t>𝟏</m:t>
                          </m:r>
                        </m:num>
                        <m:den>
                          <m:r>
                            <a:rPr lang="en-US" b="1" i="1">
                              <a:latin typeface="Cambria Math"/>
                            </a:rPr>
                            <m:t>𝟐</m:t>
                          </m:r>
                          <m:r>
                            <a:rPr lang="en-US" b="1" i="1">
                              <a:latin typeface="Cambria Math"/>
                            </a:rPr>
                            <m:t>×</m:t>
                          </m:r>
                          <m:r>
                            <a:rPr lang="en-US" b="1" i="1">
                              <a:latin typeface="Cambria Math"/>
                            </a:rPr>
                            <m:t>𝟏</m:t>
                          </m:r>
                          <m:r>
                            <a:rPr lang="en-US" b="1" i="1">
                              <a:latin typeface="Cambria Math"/>
                            </a:rPr>
                            <m:t>×</m:t>
                          </m:r>
                          <m:r>
                            <a:rPr lang="en-US" b="1" i="1">
                              <a:latin typeface="Cambria Math"/>
                            </a:rPr>
                            <m:t>𝟐</m:t>
                          </m:r>
                          <m:r>
                            <a:rPr lang="en-US" b="1" i="1">
                              <a:latin typeface="Cambria Math"/>
                            </a:rPr>
                            <m:t>×</m:t>
                          </m:r>
                          <m:r>
                            <a:rPr lang="en-US" b="1" i="1">
                              <a:latin typeface="Cambria Math"/>
                            </a:rPr>
                            <m:t>𝟏</m:t>
                          </m:r>
                        </m:den>
                      </m:f>
                      <m:r>
                        <a:rPr lang="en-US" b="1" i="1">
                          <a:latin typeface="Cambria Math"/>
                        </a:rPr>
                        <m:t>=</m:t>
                      </m:r>
                      <m:r>
                        <a:rPr lang="en-US" b="1" i="1">
                          <a:latin typeface="Cambria Math"/>
                        </a:rPr>
                        <m:t>𝟔</m:t>
                      </m:r>
                    </m:oMath>
                  </m:oMathPara>
                </a14:m>
                <a:endParaRPr lang="en-US" dirty="0">
                  <a:latin typeface="Arial" panose="020B0604020202020204" pitchFamily="34" charset="0"/>
                  <a:cs typeface="Arial" panose="020B0604020202020204" pitchFamily="34" charset="0"/>
                </a:endParaRPr>
              </a:p>
              <a:p>
                <a:pPr rtl="1"/>
                <a:endParaRPr lang="en-US"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0"/>
                <a:ext cx="11181051" cy="5286021"/>
              </a:xfrm>
              <a:blipFill rotWithShape="0">
                <a:blip r:embed="rId2"/>
                <a:stretch>
                  <a:fillRect l="-1090" t="-2768" r="-1798"/>
                </a:stretch>
              </a:blipFill>
            </p:spPr>
            <p:txBody>
              <a:bodyPr/>
              <a:lstStyle/>
              <a:p>
                <a:r>
                  <a:rPr lang="en-US">
                    <a:noFill/>
                  </a:rPr>
                  <a:t> </a:t>
                </a:r>
              </a:p>
            </p:txBody>
          </p:sp>
        </mc:Fallback>
      </mc:AlternateContent>
    </p:spTree>
    <p:extLst>
      <p:ext uri="{BB962C8B-B14F-4D97-AF65-F5344CB8AC3E}">
        <p14:creationId xmlns:p14="http://schemas.microsoft.com/office/powerpoint/2010/main" val="1554507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258" y="334851"/>
            <a:ext cx="10171765" cy="5891137"/>
          </a:xfrm>
        </p:spPr>
        <p:txBody>
          <a:bodyPr>
            <a:normAutofit fontScale="92500" lnSpcReduction="10000"/>
          </a:bodyPr>
          <a:lstStyle/>
          <a:p>
            <a:pPr rtl="1"/>
            <a:r>
              <a:rPr lang="en-US" b="1" i="1" dirty="0"/>
              <a:t> </a:t>
            </a:r>
            <a:endParaRPr lang="en-US" dirty="0"/>
          </a:p>
          <a:p>
            <a:pPr marL="0" indent="0" algn="r" rtl="1">
              <a:buNone/>
            </a:pPr>
            <a:r>
              <a:rPr lang="ar-IQ" b="1" dirty="0"/>
              <a:t>اي 6 اختبارات </a:t>
            </a:r>
            <a:r>
              <a:rPr lang="en-US" b="1" i="1" dirty="0"/>
              <a:t>t</a:t>
            </a:r>
            <a:r>
              <a:rPr lang="ar-IQ" b="1" dirty="0"/>
              <a:t> للتعرف على الاختلافات بين العينات ولكن بأستخدام تحليل التباين يعني استخدام اختبار واحد لجميع البيانات او المتوسطات في نفس الوقت للحصول على استنتاج عام بوجود او عدم وجود اختلاف معنوي بين العينات وهذا يعتبر ادق وافضل من الاسلوب السابق , اي ان التحليل يعني تجزئة الى مركباته وتحليل التباين عبارة عن عملية رياضية يقسم فيها التباين الكلي الى مكوناته المحتملة ويوضح ذك في جدول تحليل التباين </a:t>
            </a:r>
            <a:r>
              <a:rPr lang="en-US" b="1" i="1" dirty="0"/>
              <a:t>Analysis of variance</a:t>
            </a:r>
            <a:r>
              <a:rPr lang="ar-IQ" b="1" dirty="0"/>
              <a:t> ويسمى </a:t>
            </a:r>
            <a:r>
              <a:rPr lang="en-US" b="1" i="1" dirty="0"/>
              <a:t>A Nova table</a:t>
            </a:r>
            <a:r>
              <a:rPr lang="en-US" b="1" dirty="0"/>
              <a:t> </a:t>
            </a:r>
            <a:endParaRPr lang="en-US" dirty="0"/>
          </a:p>
          <a:p>
            <a:pPr algn="r" rtl="1"/>
            <a:r>
              <a:rPr lang="ar-IQ" b="1" dirty="0"/>
              <a:t>خطوات تحليل التباين </a:t>
            </a:r>
            <a:endParaRPr lang="en-US" dirty="0"/>
          </a:p>
          <a:p>
            <a:pPr algn="r" rtl="1"/>
            <a:r>
              <a:rPr lang="en-US" b="1" i="1" dirty="0" err="1" smtClean="0"/>
              <a:t>yij</a:t>
            </a:r>
            <a:r>
              <a:rPr lang="ar-IQ" b="1" dirty="0" smtClean="0"/>
              <a:t> </a:t>
            </a:r>
            <a:r>
              <a:rPr lang="ar-IQ" b="1" dirty="0"/>
              <a:t>= قيمة اي مشاهدة </a:t>
            </a:r>
            <a:r>
              <a:rPr lang="en-US" b="1" i="1" dirty="0"/>
              <a:t>y</a:t>
            </a:r>
            <a:r>
              <a:rPr lang="ar-IQ" b="1" dirty="0"/>
              <a:t> في المعاملة </a:t>
            </a:r>
            <a:r>
              <a:rPr lang="en-US" b="1" i="1" dirty="0" err="1"/>
              <a:t>i</a:t>
            </a:r>
            <a:r>
              <a:rPr lang="ar-IQ" b="1" dirty="0"/>
              <a:t> في التكرار </a:t>
            </a:r>
            <a:endParaRPr lang="en-US" dirty="0"/>
          </a:p>
          <a:p>
            <a:pPr algn="r" rtl="1"/>
            <a:r>
              <a:rPr lang="ar-IQ" b="1" dirty="0"/>
              <a:t>اي المشاهدة </a:t>
            </a:r>
            <a:r>
              <a:rPr lang="en-US" b="1" i="1" dirty="0"/>
              <a:t>y</a:t>
            </a:r>
            <a:r>
              <a:rPr lang="ar-IQ" b="1" dirty="0"/>
              <a:t> في المعاملة </a:t>
            </a:r>
            <a:r>
              <a:rPr lang="en-US" b="1" i="1" dirty="0" err="1"/>
              <a:t>i</a:t>
            </a:r>
            <a:r>
              <a:rPr lang="ar-IQ" b="1" dirty="0"/>
              <a:t> في التكرار </a:t>
            </a:r>
            <a:r>
              <a:rPr lang="en-US" b="1" i="1" dirty="0"/>
              <a:t>j</a:t>
            </a:r>
            <a:endParaRPr lang="en-US" dirty="0"/>
          </a:p>
          <a:p>
            <a:pPr algn="r" rtl="1"/>
            <a:r>
              <a:rPr lang="ar-IQ" b="1" dirty="0"/>
              <a:t>حيث     ( من العاملات) </a:t>
            </a:r>
            <a:r>
              <a:rPr lang="en-US" b="1" i="1" dirty="0" err="1"/>
              <a:t>i</a:t>
            </a:r>
            <a:r>
              <a:rPr lang="en-US" b="1" i="1" dirty="0"/>
              <a:t>= 1 ,2 , 3 , …. t</a:t>
            </a:r>
            <a:endParaRPr lang="en-US" dirty="0"/>
          </a:p>
          <a:p>
            <a:pPr algn="r" rtl="1"/>
            <a:r>
              <a:rPr lang="ar-IQ" b="1" dirty="0"/>
              <a:t>(من التكرارات)     </a:t>
            </a:r>
            <a:r>
              <a:rPr lang="en-US" b="1" i="1" dirty="0"/>
              <a:t>j= 1 ,2 , 3……. r </a:t>
            </a:r>
            <a:r>
              <a:rPr lang="en-US" b="1" dirty="0"/>
              <a:t> </a:t>
            </a:r>
            <a:endParaRPr lang="en-US" dirty="0"/>
          </a:p>
          <a:p>
            <a:pPr marL="0" indent="0" algn="r" rtl="1">
              <a:buNone/>
            </a:pPr>
            <a:endParaRPr lang="en-US" dirty="0">
              <a:latin typeface="Arial" panose="020B0604020202020204" pitchFamily="34" charset="0"/>
              <a:cs typeface="Arial" panose="020B0604020202020204" pitchFamily="34" charset="0"/>
            </a:endParaRPr>
          </a:p>
          <a:p>
            <a:pPr marL="0" indent="0" rtl="1">
              <a:buNone/>
            </a:pPr>
            <a:r>
              <a:rPr lang="ar-IQ" b="1" dirty="0"/>
              <a:t> </a:t>
            </a:r>
            <a:endParaRPr lang="en-US" dirty="0"/>
          </a:p>
          <a:p>
            <a:pPr marL="0" indent="0" algn="r" rtl="1">
              <a:buNone/>
            </a:pPr>
            <a:endParaRPr lang="en-US" dirty="0"/>
          </a:p>
        </p:txBody>
      </p:sp>
    </p:spTree>
    <p:extLst>
      <p:ext uri="{BB962C8B-B14F-4D97-AF65-F5344CB8AC3E}">
        <p14:creationId xmlns:p14="http://schemas.microsoft.com/office/powerpoint/2010/main" val="2708523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0304" y="231821"/>
                <a:ext cx="11322719" cy="6626180"/>
              </a:xfrm>
            </p:spPr>
            <p:txBody>
              <a:bodyPr>
                <a:normAutofit lnSpcReduction="10000"/>
              </a:bodyPr>
              <a:lstStyle/>
              <a:p>
                <a:pPr algn="r" rtl="1"/>
                <a:r>
                  <a:rPr lang="ar-IQ" b="1" u="sng" dirty="0">
                    <a:latin typeface="Arial" panose="020B0604020202020204" pitchFamily="34" charset="0"/>
                    <a:cs typeface="Arial" panose="020B0604020202020204" pitchFamily="34" charset="0"/>
                  </a:rPr>
                  <a:t>خطوات تحليل التباين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1- نستخرج قيمة معامل التصحيح </a:t>
                </a:r>
                <a:r>
                  <a:rPr lang="en-US" b="1" i="1" dirty="0">
                    <a:latin typeface="Arial" panose="020B0604020202020204" pitchFamily="34" charset="0"/>
                    <a:cs typeface="Arial" panose="020B0604020202020204" pitchFamily="34" charset="0"/>
                  </a:rPr>
                  <a:t>CF</a:t>
                </a:r>
                <a:r>
                  <a:rPr lang="en-US"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Correction Factor</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وذلك من خلال                                                                  </a:t>
                </a:r>
                <a:r>
                  <a:rPr lang="en-US" b="1" i="1" dirty="0">
                    <a:latin typeface="Arial" panose="020B0604020202020204" pitchFamily="34" charset="0"/>
                    <a:cs typeface="Arial" panose="020B0604020202020204" pitchFamily="34" charset="0"/>
                  </a:rPr>
                  <a:t>C.F = </a:t>
                </a:r>
                <a14:m>
                  <m:oMath xmlns:m="http://schemas.openxmlformats.org/officeDocument/2006/math">
                    <m:f>
                      <m:fPr>
                        <m:ctrlPr>
                          <a:rPr lang="en-US" b="1" i="1">
                            <a:latin typeface="Cambria Math"/>
                          </a:rPr>
                        </m:ctrlPr>
                      </m:fPr>
                      <m:num>
                        <m:r>
                          <a:rPr lang="ar-IQ">
                            <a:latin typeface="Cambria Math"/>
                          </a:rPr>
                          <m:t>الكلي</m:t>
                        </m:r>
                        <m:r>
                          <a:rPr lang="ar-IQ">
                            <a:latin typeface="Cambria Math"/>
                          </a:rPr>
                          <m:t> </m:t>
                        </m:r>
                        <m:r>
                          <a:rPr lang="ar-IQ">
                            <a:latin typeface="Cambria Math"/>
                          </a:rPr>
                          <m:t>المجموع</m:t>
                        </m:r>
                        <m:r>
                          <a:rPr lang="ar-IQ">
                            <a:latin typeface="Cambria Math"/>
                          </a:rPr>
                          <m:t> </m:t>
                        </m:r>
                        <m:r>
                          <a:rPr lang="ar-IQ">
                            <a:latin typeface="Cambria Math"/>
                          </a:rPr>
                          <m:t>مربع</m:t>
                        </m:r>
                      </m:num>
                      <m:den>
                        <m:r>
                          <a:rPr lang="ar-IQ">
                            <a:latin typeface="Cambria Math"/>
                          </a:rPr>
                          <m:t>الكلية</m:t>
                        </m:r>
                        <m:r>
                          <a:rPr lang="ar-IQ">
                            <a:latin typeface="Cambria Math"/>
                          </a:rPr>
                          <m:t> </m:t>
                        </m:r>
                        <m:r>
                          <a:rPr lang="ar-IQ">
                            <a:latin typeface="Cambria Math"/>
                          </a:rPr>
                          <m:t>المشاهدات</m:t>
                        </m:r>
                        <m:r>
                          <a:rPr lang="ar-IQ">
                            <a:latin typeface="Cambria Math"/>
                          </a:rPr>
                          <m:t> </m:t>
                        </m:r>
                        <m:r>
                          <a:rPr lang="ar-IQ">
                            <a:latin typeface="Cambria Math"/>
                          </a:rPr>
                          <m:t>عدد</m:t>
                        </m:r>
                      </m:den>
                    </m:f>
                    <m:r>
                      <a:rPr lang="en-US" b="1" i="1">
                        <a:latin typeface="Cambria Math"/>
                      </a:rPr>
                      <m:t>= </m:t>
                    </m:r>
                    <m:f>
                      <m:fPr>
                        <m:ctrlPr>
                          <a:rPr lang="en-US" b="1" i="1">
                            <a:latin typeface="Cambria Math"/>
                          </a:rPr>
                        </m:ctrlPr>
                      </m:fPr>
                      <m:num>
                        <m:r>
                          <a:rPr lang="en-US" b="1" i="1">
                            <a:latin typeface="Cambria Math"/>
                          </a:rPr>
                          <m:t>𝒚</m:t>
                        </m:r>
                        <m:r>
                          <a:rPr lang="en-US" b="1" i="1">
                            <a:latin typeface="Cambria Math"/>
                          </a:rPr>
                          <m:t>..</m:t>
                        </m:r>
                      </m:num>
                      <m:den>
                        <m:r>
                          <a:rPr lang="en-US" b="1" i="1">
                            <a:latin typeface="Cambria Math"/>
                          </a:rPr>
                          <m:t>𝒕𝒓</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2- استخراج </a:t>
                </a:r>
                <a:r>
                  <a:rPr lang="en-US" b="1" i="1" dirty="0">
                    <a:latin typeface="Arial" panose="020B0604020202020204" pitchFamily="34" charset="0"/>
                    <a:cs typeface="Arial" panose="020B0604020202020204" pitchFamily="34" charset="0"/>
                  </a:rPr>
                  <a:t>SST</a:t>
                </a:r>
                <a:r>
                  <a:rPr lang="ar-IQ"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SST= ∑</a:t>
                </a:r>
                <a14:m>
                  <m:oMath xmlns:m="http://schemas.openxmlformats.org/officeDocument/2006/math">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𝒊𝒋</m:t>
                    </m:r>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𝒚</m:t>
                            </m:r>
                            <m:r>
                              <a:rPr lang="en-US" b="1" i="1">
                                <a:latin typeface="Cambria Math"/>
                              </a:rPr>
                              <m:t>..)</m:t>
                            </m:r>
                          </m:e>
                          <m:sup>
                            <m:r>
                              <a:rPr lang="en-US" b="1" i="1">
                                <a:latin typeface="Cambria Math"/>
                              </a:rPr>
                              <m:t>𝟐</m:t>
                            </m:r>
                          </m:sup>
                        </m:sSup>
                      </m:num>
                      <m:den>
                        <m:r>
                          <a:rPr lang="en-US" b="1" i="1">
                            <a:latin typeface="Cambria Math"/>
                          </a:rPr>
                          <m:t>𝒕𝒓</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 استخراج </a:t>
                </a:r>
                <a:r>
                  <a:rPr lang="en-US" b="1" i="1" dirty="0">
                    <a:latin typeface="Arial" panose="020B0604020202020204" pitchFamily="34" charset="0"/>
                    <a:cs typeface="Arial" panose="020B0604020202020204" pitchFamily="34" charset="0"/>
                  </a:rPr>
                  <a:t>SS treatment</a:t>
                </a:r>
                <a:r>
                  <a:rPr lang="ar-IQ" b="1"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SSt</a:t>
                </a:r>
                <a:r>
                  <a:rPr lang="en-US" b="1" i="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m:t>
                        </m:r>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m:t>
                        </m:r>
                      </m:num>
                      <m:den>
                        <m:r>
                          <a:rPr lang="en-US" b="1" i="1">
                            <a:latin typeface="Cambria Math"/>
                          </a:rPr>
                          <m:t>𝒓</m:t>
                        </m:r>
                      </m:den>
                    </m:f>
                    <m:r>
                      <a:rPr lang="en-US" b="1" i="1">
                        <a:latin typeface="Cambria Math"/>
                      </a:rPr>
                      <m:t>−</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𝒚</m:t>
                            </m:r>
                            <m:r>
                              <a:rPr lang="en-US" b="1" i="1">
                                <a:latin typeface="Cambria Math"/>
                              </a:rPr>
                              <m:t>..)</m:t>
                            </m:r>
                          </m:e>
                          <m:sup>
                            <m:r>
                              <a:rPr lang="en-US" b="1" i="1">
                                <a:latin typeface="Cambria Math"/>
                              </a:rPr>
                              <m:t>𝟐</m:t>
                            </m:r>
                          </m:sup>
                        </m:sSup>
                      </m:num>
                      <m:den>
                        <m:r>
                          <a:rPr lang="en-US" b="1" i="1">
                            <a:latin typeface="Cambria Math"/>
                          </a:rPr>
                          <m:t>𝒕𝒓</m:t>
                        </m:r>
                      </m:den>
                    </m:f>
                    <m:r>
                      <a:rPr lang="en-US" b="1" i="1">
                        <a:latin typeface="Cambria Math"/>
                      </a:rPr>
                      <m:t> </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4- استخراج مجموع المربعات للخطأ التجريبي                                       </a:t>
                </a:r>
                <a:r>
                  <a:rPr lang="en-US" b="1" i="1" dirty="0" err="1">
                    <a:latin typeface="Arial" panose="020B0604020202020204" pitchFamily="34" charset="0"/>
                    <a:cs typeface="Arial" panose="020B0604020202020204" pitchFamily="34" charset="0"/>
                  </a:rPr>
                  <a:t>SSe</a:t>
                </a:r>
                <a:r>
                  <a:rPr lang="en-US" b="1" i="1" dirty="0">
                    <a:latin typeface="Arial" panose="020B0604020202020204" pitchFamily="34" charset="0"/>
                    <a:cs typeface="Arial" panose="020B0604020202020204" pitchFamily="34" charset="0"/>
                  </a:rPr>
                  <a:t> = SST – </a:t>
                </a:r>
                <a:r>
                  <a:rPr lang="en-US" b="1" i="1" dirty="0" err="1">
                    <a:latin typeface="Arial" panose="020B0604020202020204" pitchFamily="34" charset="0"/>
                    <a:cs typeface="Arial" panose="020B0604020202020204" pitchFamily="34" charset="0"/>
                  </a:rPr>
                  <a:t>SSt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5- عمل جدول تحليل التباين</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6- استخراج قيمة </a:t>
                </a:r>
                <a:r>
                  <a:rPr lang="en-US" b="1" i="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المحسوبة </a:t>
                </a:r>
                <a:r>
                  <a:rPr lang="en-US" b="1" i="1" dirty="0">
                    <a:latin typeface="Arial" panose="020B0604020202020204" pitchFamily="34" charset="0"/>
                    <a:cs typeface="Arial" panose="020B0604020202020204" pitchFamily="34" charset="0"/>
                  </a:rPr>
                  <a:t>F-calculated</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7- استخراج قيمة </a:t>
                </a:r>
                <a:r>
                  <a:rPr lang="en-US" b="1" i="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الجدولية من جدول </a:t>
                </a:r>
                <a:r>
                  <a:rPr lang="en-US" b="1" i="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اعتماداً على درجات الحرية للمعاملات بالاتجاه الافقي ودرجات حرية الخطأ التجريبي بالاتجاه العمودي ومستوى المعنوية 0.01 او اكثر 0.05</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8- اذا ساوت </a:t>
                </a:r>
                <a:r>
                  <a:rPr lang="en-US" b="1" i="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المحسوبة او اكبر من </a:t>
                </a:r>
                <a:r>
                  <a:rPr lang="en-US" b="1" i="1" dirty="0">
                    <a:latin typeface="Arial" panose="020B0604020202020204" pitchFamily="34" charset="0"/>
                    <a:cs typeface="Arial" panose="020B0604020202020204" pitchFamily="34" charset="0"/>
                  </a:rPr>
                  <a:t>F</a:t>
                </a:r>
                <a:r>
                  <a:rPr lang="ar-IQ" b="1" dirty="0">
                    <a:latin typeface="Arial" panose="020B0604020202020204" pitchFamily="34" charset="0"/>
                    <a:cs typeface="Arial" panose="020B0604020202020204" pitchFamily="34" charset="0"/>
                  </a:rPr>
                  <a:t> الجدولية نستخدم احد طرق اختبار المعنوية للمتوسطات للتعرف على المعاملة ذات التأثير الاكبر لان هناك تأثير معنوي للمعاملة في الصفة المدروسة </a:t>
                </a:r>
                <a:r>
                  <a:rPr lang="ar-IQ" b="1"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0304" y="231821"/>
                <a:ext cx="11322719" cy="6626180"/>
              </a:xfrm>
              <a:blipFill rotWithShape="0">
                <a:blip r:embed="rId2"/>
                <a:stretch>
                  <a:fillRect t="-2852" r="-1239"/>
                </a:stretch>
              </a:blipFill>
            </p:spPr>
            <p:txBody>
              <a:bodyPr/>
              <a:lstStyle/>
              <a:p>
                <a:r>
                  <a:rPr lang="en-US">
                    <a:noFill/>
                  </a:rPr>
                  <a:t> </a:t>
                </a:r>
              </a:p>
            </p:txBody>
          </p:sp>
        </mc:Fallback>
      </mc:AlternateContent>
    </p:spTree>
    <p:extLst>
      <p:ext uri="{BB962C8B-B14F-4D97-AF65-F5344CB8AC3E}">
        <p14:creationId xmlns:p14="http://schemas.microsoft.com/office/powerpoint/2010/main" val="36675859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769695882"/>
              </p:ext>
            </p:extLst>
          </p:nvPr>
        </p:nvGraphicFramePr>
        <p:xfrm>
          <a:off x="0" y="1339127"/>
          <a:ext cx="7485678" cy="4171188"/>
        </p:xfrm>
        <a:graphic>
          <a:graphicData uri="http://schemas.openxmlformats.org/drawingml/2006/table">
            <a:tbl>
              <a:tblPr rtl="1" firstRow="1" firstCol="1" bandRow="1">
                <a:tableStyleId>{5C22544A-7EE6-4342-B048-85BDC9FD1C3A}</a:tableStyleId>
              </a:tblPr>
              <a:tblGrid>
                <a:gridCol w="1247141"/>
                <a:gridCol w="1247141"/>
                <a:gridCol w="1247849"/>
                <a:gridCol w="1247849"/>
                <a:gridCol w="1247849"/>
                <a:gridCol w="1247849"/>
              </a:tblGrid>
              <a:tr h="0">
                <a:tc>
                  <a:txBody>
                    <a:bodyPr/>
                    <a:lstStyle/>
                    <a:p>
                      <a:pPr marL="0" marR="0" algn="ctr" rtl="1">
                        <a:lnSpc>
                          <a:spcPct val="115000"/>
                        </a:lnSpc>
                        <a:spcBef>
                          <a:spcPts val="0"/>
                        </a:spcBef>
                        <a:spcAft>
                          <a:spcPts val="0"/>
                        </a:spcAft>
                      </a:pPr>
                      <a:r>
                        <a:rPr lang="en-US" sz="1400" dirty="0">
                          <a:effectLst/>
                        </a:rPr>
                        <a:t>F</a:t>
                      </a:r>
                      <a:endParaRPr lang="en-US" sz="1100" dirty="0">
                        <a:effectLst/>
                      </a:endParaRPr>
                    </a:p>
                    <a:p>
                      <a:pPr marL="0" marR="0" algn="ctr" rtl="1">
                        <a:lnSpc>
                          <a:spcPct val="115000"/>
                        </a:lnSpc>
                        <a:spcBef>
                          <a:spcPts val="0"/>
                        </a:spcBef>
                        <a:spcAft>
                          <a:spcPts val="0"/>
                        </a:spcAft>
                      </a:pPr>
                      <a:r>
                        <a:rPr lang="en-US" sz="1400" dirty="0">
                          <a:effectLst/>
                        </a:rPr>
                        <a:t>Table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قيمة </a:t>
                      </a:r>
                      <a:r>
                        <a:rPr lang="en-US" sz="1400">
                          <a:effectLst/>
                        </a:rPr>
                        <a:t>F</a:t>
                      </a:r>
                      <a:r>
                        <a:rPr lang="ar-IQ" sz="1400">
                          <a:effectLst/>
                        </a:rPr>
                        <a:t>المحسوبة </a:t>
                      </a:r>
                      <a:r>
                        <a:rPr lang="en-US" sz="1400">
                          <a:effectLst/>
                        </a:rPr>
                        <a:t>Calculator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متوسطات المربعات التباين </a:t>
                      </a:r>
                      <a:r>
                        <a:rPr lang="en-US" sz="1400">
                          <a:effectLst/>
                        </a:rPr>
                        <a:t>Mean Squares 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dirty="0">
                          <a:effectLst/>
                        </a:rPr>
                        <a:t>مجموع المربعات </a:t>
                      </a:r>
                      <a:r>
                        <a:rPr lang="en-US" sz="1400" dirty="0">
                          <a:effectLst/>
                        </a:rPr>
                        <a:t>Sum of Squares SS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درجات الحرية </a:t>
                      </a:r>
                      <a:r>
                        <a:rPr lang="en-US" sz="1400">
                          <a:effectLst/>
                        </a:rPr>
                        <a:t>Degree of freedom df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dirty="0">
                          <a:effectLst/>
                        </a:rPr>
                        <a:t>مصادر الاختلاف </a:t>
                      </a:r>
                      <a:r>
                        <a:rPr lang="en-US" sz="1400" dirty="0">
                          <a:effectLst/>
                        </a:rPr>
                        <a:t>Source of variation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400">
                          <a:effectLst/>
                        </a:rPr>
                        <a:t>تستخرج من جدول </a:t>
                      </a:r>
                      <a:r>
                        <a:rPr lang="en-US" sz="1400">
                          <a:effectLst/>
                        </a:rPr>
                        <a:t>F</a:t>
                      </a:r>
                      <a:r>
                        <a:rPr lang="ar-IQ" sz="1400">
                          <a:effectLst/>
                        </a:rPr>
                        <a:t> لكل مصدر اختلاف اعتماداً على مستوى المعنوية ودرجة حرية البسط بالاتجاه الافقي ودرجات حرية الخطأ بالاتجاه العمودي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تحسب بقسمة تباين كل مصدر على تباين الخطأ التجريبي اي انها نسبة التباين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هو التباين لكل مصدر من مصادر الاختلاف ويحسب بقسمة مجموع المربعات على درجات الحرية لكل مصدر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dirty="0">
                          <a:effectLst/>
                        </a:rPr>
                        <a:t>مجموع مربعات الانحرافات المسؤول عنها كل مصدر في مصادر الاختلاف</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وهي عدد المقارنات المستقلة يمكن اجراءها في كل مصدر من مصادر الاختلاف</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dirty="0">
                          <a:effectLst/>
                        </a:rPr>
                        <a:t>يشمل جميع مسببات الاختلافات بين مواد التجربة للتصميم المستعمل في التجربة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5" name="Rectangle 4"/>
          <p:cNvSpPr/>
          <p:nvPr/>
        </p:nvSpPr>
        <p:spPr>
          <a:xfrm>
            <a:off x="7485678" y="690783"/>
            <a:ext cx="4237749" cy="4400692"/>
          </a:xfrm>
          <a:prstGeom prst="rect">
            <a:avLst/>
          </a:prstGeom>
        </p:spPr>
        <p:txBody>
          <a:bodyPr wrap="square">
            <a:spAutoFit/>
          </a:bodyPr>
          <a:lstStyle/>
          <a:p>
            <a:pPr algn="just" rtl="1">
              <a:lnSpc>
                <a:spcPct val="115000"/>
              </a:lnSpc>
              <a:spcAft>
                <a:spcPts val="1000"/>
              </a:spcAft>
            </a:pPr>
            <a:r>
              <a:rPr lang="ar-IQ" sz="2400" b="1" u="sng" dirty="0">
                <a:latin typeface="Calibri" panose="020F0502020204030204" pitchFamily="34" charset="0"/>
                <a:ea typeface="Calibri" panose="020F0502020204030204" pitchFamily="34" charset="0"/>
                <a:cs typeface="Arial" panose="020B0604020202020204" pitchFamily="34" charset="0"/>
              </a:rPr>
              <a:t>الصيغة العامة لجدول تحليل </a:t>
            </a:r>
            <a:r>
              <a:rPr lang="ar-IQ" sz="2400" b="1" u="sng" dirty="0" smtClean="0">
                <a:latin typeface="Calibri" panose="020F0502020204030204" pitchFamily="34" charset="0"/>
                <a:ea typeface="Calibri" panose="020F0502020204030204" pitchFamily="34" charset="0"/>
                <a:cs typeface="Arial" panose="020B0604020202020204" pitchFamily="34" charset="0"/>
              </a:rPr>
              <a:t>التباين</a:t>
            </a:r>
          </a:p>
          <a:p>
            <a:pPr algn="r" rtl="1"/>
            <a:r>
              <a:rPr lang="ar-IQ" sz="2400" b="1" dirty="0">
                <a:latin typeface="Arial" panose="020B0604020202020204" pitchFamily="34" charset="0"/>
                <a:cs typeface="Arial" panose="020B0604020202020204" pitchFamily="34" charset="0"/>
              </a:rPr>
              <a:t>اختيار التصميم التجريبي المناسب يعتمد على عدة امور هي</a:t>
            </a:r>
            <a:r>
              <a:rPr lang="ar-IQ" sz="2400" b="1" dirty="0" smtClean="0">
                <a:latin typeface="Arial" panose="020B0604020202020204" pitchFamily="34" charset="0"/>
                <a:cs typeface="Arial" panose="020B0604020202020204" pitchFamily="34" charset="0"/>
              </a:rPr>
              <a:t>:</a:t>
            </a:r>
          </a:p>
          <a:p>
            <a:pPr algn="r" rtl="1"/>
            <a:endParaRPr lang="en-US" sz="2400" dirty="0">
              <a:latin typeface="Arial" panose="020B0604020202020204" pitchFamily="34" charset="0"/>
              <a:cs typeface="Arial" panose="020B0604020202020204" pitchFamily="34" charset="0"/>
            </a:endParaRPr>
          </a:p>
          <a:p>
            <a:pPr lvl="0" algn="r" rtl="1"/>
            <a:r>
              <a:rPr lang="ar-IQ" sz="2400" b="1" dirty="0" smtClean="0">
                <a:latin typeface="Arial" panose="020B0604020202020204" pitchFamily="34" charset="0"/>
                <a:cs typeface="Arial" panose="020B0604020202020204" pitchFamily="34" charset="0"/>
              </a:rPr>
              <a:t>أ.طبيعة </a:t>
            </a:r>
            <a:r>
              <a:rPr lang="ar-IQ" sz="2400" b="1" dirty="0">
                <a:latin typeface="Arial" panose="020B0604020202020204" pitchFamily="34" charset="0"/>
                <a:cs typeface="Arial" panose="020B0604020202020204" pitchFamily="34" charset="0"/>
              </a:rPr>
              <a:t>تجانس الوحدات التجريبية في المجال المخصص لتنفيذ التجربة </a:t>
            </a:r>
            <a:endParaRPr lang="en-US" sz="2400" dirty="0">
              <a:latin typeface="Arial" panose="020B0604020202020204" pitchFamily="34" charset="0"/>
              <a:cs typeface="Arial" panose="020B0604020202020204" pitchFamily="34" charset="0"/>
            </a:endParaRPr>
          </a:p>
          <a:p>
            <a:pPr lvl="0" algn="r" rtl="1"/>
            <a:r>
              <a:rPr lang="ar-IQ" sz="2400" b="1" dirty="0" smtClean="0">
                <a:latin typeface="Arial" panose="020B0604020202020204" pitchFamily="34" charset="0"/>
                <a:cs typeface="Arial" panose="020B0604020202020204" pitchFamily="34" charset="0"/>
              </a:rPr>
              <a:t>ب.عدد </a:t>
            </a:r>
            <a:r>
              <a:rPr lang="ar-IQ" sz="2400" b="1" dirty="0">
                <a:latin typeface="Arial" panose="020B0604020202020204" pitchFamily="34" charset="0"/>
                <a:cs typeface="Arial" panose="020B0604020202020204" pitchFamily="34" charset="0"/>
              </a:rPr>
              <a:t>المعاملات المشمولة بالتجربة </a:t>
            </a:r>
            <a:endParaRPr lang="en-US" sz="2400" dirty="0">
              <a:latin typeface="Arial" panose="020B0604020202020204" pitchFamily="34" charset="0"/>
              <a:cs typeface="Arial" panose="020B0604020202020204" pitchFamily="34" charset="0"/>
            </a:endParaRPr>
          </a:p>
          <a:p>
            <a:pPr algn="r"/>
            <a:r>
              <a:rPr lang="ar-IQ" sz="2400" b="1" dirty="0">
                <a:latin typeface="Arial" panose="020B0604020202020204" pitchFamily="34" charset="0"/>
                <a:cs typeface="Arial" panose="020B0604020202020204" pitchFamily="34" charset="0"/>
              </a:rPr>
              <a:t>جـ- عدد العوامل المراد دراستها والاهمية النسبية لكل تصميم </a:t>
            </a:r>
            <a:endParaRPr lang="ar-IQ" sz="2400" b="1" dirty="0">
              <a:effectLst/>
              <a:latin typeface="Arial" panose="020B0604020202020204" pitchFamily="34" charset="0"/>
              <a:ea typeface="Calibri" panose="020F0502020204030204" pitchFamily="34" charset="0"/>
              <a:cs typeface="Arial" panose="020B0604020202020204" pitchFamily="34" charset="0"/>
            </a:endParaRPr>
          </a:p>
          <a:p>
            <a:pPr algn="r" rtl="1">
              <a:lnSpc>
                <a:spcPct val="115000"/>
              </a:lnSpc>
              <a:spcAft>
                <a:spcPts val="1000"/>
              </a:spcAft>
            </a:pPr>
            <a:endParaRPr lang="ar-IQ" sz="2400" b="1" dirty="0" smtClean="0">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81707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70456"/>
            <a:ext cx="10018713" cy="1596981"/>
          </a:xfrm>
        </p:spPr>
        <p:txBody>
          <a:bodyPr>
            <a:normAutofit fontScale="90000"/>
          </a:bodyPr>
          <a:lstStyle/>
          <a:p>
            <a:pPr algn="r" rtl="1"/>
            <a:r>
              <a:rPr lang="ar-IQ" sz="2700" b="1" u="sng" dirty="0">
                <a:latin typeface="Andalus" panose="02020603050405020304" pitchFamily="18" charset="-78"/>
                <a:cs typeface="Andalus" panose="02020603050405020304" pitchFamily="18" charset="-78"/>
              </a:rPr>
              <a:t>تعريف الاحصاء الحياتي (</a:t>
            </a:r>
            <a:r>
              <a:rPr lang="en-US" sz="2700" b="1" u="sng" dirty="0">
                <a:latin typeface="Andalus" panose="02020603050405020304" pitchFamily="18" charset="-78"/>
                <a:cs typeface="Andalus" panose="02020603050405020304" pitchFamily="18" charset="-78"/>
              </a:rPr>
              <a:t>Biostatistics</a:t>
            </a:r>
            <a:r>
              <a:rPr lang="ar-IQ" sz="2700" b="1" u="sng" dirty="0">
                <a:latin typeface="Andalus" panose="02020603050405020304" pitchFamily="18" charset="-78"/>
                <a:cs typeface="Andalus" panose="02020603050405020304" pitchFamily="18" charset="-78"/>
              </a:rPr>
              <a:t>) :-</a:t>
            </a:r>
            <a:r>
              <a:rPr lang="en-US" sz="2200" dirty="0">
                <a:latin typeface="Andalus" panose="02020603050405020304" pitchFamily="18" charset="-78"/>
                <a:cs typeface="Andalus" panose="02020603050405020304" pitchFamily="18" charset="-78"/>
              </a:rPr>
              <a:t/>
            </a:r>
            <a:br>
              <a:rPr lang="en-US" sz="2200" dirty="0">
                <a:latin typeface="Andalus" panose="02020603050405020304" pitchFamily="18" charset="-78"/>
                <a:cs typeface="Andalus" panose="02020603050405020304" pitchFamily="18" charset="-78"/>
              </a:rPr>
            </a:br>
            <a:r>
              <a:rPr lang="ar-IQ" sz="2200" dirty="0" smtClean="0">
                <a:latin typeface="Andalus" panose="02020603050405020304" pitchFamily="18" charset="-78"/>
                <a:cs typeface="Andalus" panose="02020603050405020304" pitchFamily="18" charset="-78"/>
              </a:rPr>
              <a:t>       </a:t>
            </a:r>
            <a:br>
              <a:rPr lang="ar-IQ" sz="2200" dirty="0" smtClean="0">
                <a:latin typeface="Andalus" panose="02020603050405020304" pitchFamily="18" charset="-78"/>
                <a:cs typeface="Andalus" panose="02020603050405020304" pitchFamily="18" charset="-78"/>
              </a:rPr>
            </a:br>
            <a:r>
              <a:rPr lang="ar-IQ" sz="2200" dirty="0">
                <a:latin typeface="Andalus" panose="02020603050405020304" pitchFamily="18" charset="-78"/>
                <a:cs typeface="Andalus" panose="02020603050405020304" pitchFamily="18" charset="-78"/>
              </a:rPr>
              <a:t> </a:t>
            </a:r>
            <a:r>
              <a:rPr lang="ar-IQ" sz="2200" dirty="0" smtClean="0">
                <a:latin typeface="Andalus" panose="02020603050405020304" pitchFamily="18" charset="-78"/>
                <a:cs typeface="Andalus" panose="02020603050405020304" pitchFamily="18" charset="-78"/>
              </a:rPr>
              <a:t>     </a:t>
            </a:r>
            <a:r>
              <a:rPr lang="ar-IQ" sz="2200" b="1" dirty="0" smtClean="0">
                <a:latin typeface="Arial" panose="020B0604020202020204" pitchFamily="34" charset="0"/>
                <a:cs typeface="Arial" panose="020B0604020202020204" pitchFamily="34" charset="0"/>
              </a:rPr>
              <a:t>يعني </a:t>
            </a:r>
            <a:r>
              <a:rPr lang="ar-IQ" sz="2200" b="1" dirty="0">
                <a:latin typeface="Arial" panose="020B0604020202020204" pitchFamily="34" charset="0"/>
                <a:cs typeface="Arial" panose="020B0604020202020204" pitchFamily="34" charset="0"/>
              </a:rPr>
              <a:t>الاحصاء الحياتي اشياء مختلفة للاشخاص المختلفين فهو للعامة جداول واعداد عن البيانات الحياتية اما المعنى الاصطلاحي للاحصاء فهو رياضيات جمع البيانات للظواهر البايلوجية وتنظيمها وتحليلها وتفسيرها والتعميم من الخاص الى العام عن طريق استدلال </a:t>
            </a:r>
            <a:r>
              <a:rPr lang="ar-IQ" sz="2200" b="1" dirty="0" smtClean="0">
                <a:latin typeface="Arial" panose="020B0604020202020204" pitchFamily="34" charset="0"/>
                <a:cs typeface="Arial" panose="020B0604020202020204" pitchFamily="34" charset="0"/>
              </a:rPr>
              <a:t>خوا ص المجتمع </a:t>
            </a:r>
            <a:r>
              <a:rPr lang="ar-IQ" sz="2200" b="1" dirty="0">
                <a:latin typeface="Arial" panose="020B0604020202020204" pitchFamily="34" charset="0"/>
                <a:cs typeface="Arial" panose="020B0604020202020204" pitchFamily="34" charset="0"/>
              </a:rPr>
              <a:t>من خواص العينة </a:t>
            </a:r>
            <a:r>
              <a:rPr lang="ar-IQ" b="1" dirty="0"/>
              <a:t>.</a:t>
            </a:r>
            <a:r>
              <a:rPr lang="en-US" dirty="0"/>
              <a:t/>
            </a:r>
            <a:br>
              <a:rPr lang="en-US" dirty="0"/>
            </a:br>
            <a:endParaRPr lang="en-US" dirty="0"/>
          </a:p>
        </p:txBody>
      </p:sp>
      <p:sp>
        <p:nvSpPr>
          <p:cNvPr id="3" name="Content Placeholder 2"/>
          <p:cNvSpPr>
            <a:spLocks noGrp="1"/>
          </p:cNvSpPr>
          <p:nvPr>
            <p:ph idx="1"/>
          </p:nvPr>
        </p:nvSpPr>
        <p:spPr>
          <a:xfrm>
            <a:off x="1484310" y="1867437"/>
            <a:ext cx="10018713" cy="4990563"/>
          </a:xfrm>
        </p:spPr>
        <p:txBody>
          <a:bodyPr>
            <a:normAutofit fontScale="77500" lnSpcReduction="20000"/>
          </a:bodyPr>
          <a:lstStyle/>
          <a:p>
            <a:pPr marL="0" indent="0" algn="justLow" rtl="1">
              <a:buNone/>
            </a:pPr>
            <a:r>
              <a:rPr lang="ar-IQ" sz="3600" b="1" u="sng" dirty="0"/>
              <a:t>اهمية علم الاحصاء :-</a:t>
            </a:r>
            <a:endParaRPr lang="en-US" sz="3600" dirty="0"/>
          </a:p>
          <a:p>
            <a:pPr marL="0" indent="0" algn="justLow" rtl="1">
              <a:buNone/>
            </a:pPr>
            <a:r>
              <a:rPr lang="ar-IQ" b="1" dirty="0">
                <a:latin typeface="Arial" panose="020B0604020202020204" pitchFamily="34" charset="0"/>
                <a:cs typeface="Arial" panose="020B0604020202020204" pitchFamily="34" charset="0"/>
              </a:rPr>
              <a:t>يحتل الاحصاء مكاناً بين العلوم لما له من استعمالات واسعة للوصول الى قرارات صائبة لوصف او تفسير الظواهر المختلفة في جميع العلوم وهو المستعمل من قبل للافراد والجماعات المختلفة والدول على حد السواء وفي الحقيقة ان الانتصار العظيم في نزول الانسان على القمر ماكان يحدث لولا مساعدة علم الاحصاء  ، واستخدم الاحصاء في مجالات كثيرة ونركز على اهمية علم الاحصاء في العلوم البايلوجية والطبية والصحة العامة والكيمياء .</a:t>
            </a:r>
            <a:endParaRPr lang="en-US" dirty="0">
              <a:latin typeface="Arial" panose="020B0604020202020204" pitchFamily="34" charset="0"/>
              <a:cs typeface="Arial" panose="020B0604020202020204" pitchFamily="34" charset="0"/>
            </a:endParaRPr>
          </a:p>
          <a:p>
            <a:pPr marL="0" indent="0" algn="justLow" rtl="1">
              <a:buNone/>
            </a:pPr>
            <a:r>
              <a:rPr lang="ar-IQ" b="1" dirty="0">
                <a:latin typeface="Arial" panose="020B0604020202020204" pitchFamily="34" charset="0"/>
                <a:cs typeface="Arial" panose="020B0604020202020204" pitchFamily="34" charset="0"/>
              </a:rPr>
              <a:t>1</a:t>
            </a: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في علم الاحياء (البايلوجي) :-تستخدم الطرق الاحصائية في دراسة الاجناس والفصائل المختلفة للحيوان والنبات ومعرفة خواص كل جنس بما يتميز عن غيره واختلاف مفردات الجنس الواحد في اية خاصية معينة من الناحية الاحصائية  ، فمثلاً نرى الذكور في الجنس البشري اطول قامة من الاناث مع ان الذكور فيما بينهم يختلفون في الطول الى درجة ما وكذلك الاناث  ، كل ذلك يتم عن طريق جمع البيانات وتبويبها ودراستها دراسة احصائية والخروج بنتائج من هذه الصفات </a:t>
            </a:r>
            <a:r>
              <a:rPr lang="ar-IQ" b="1" dirty="0" smtClean="0">
                <a:latin typeface="Arial" panose="020B0604020202020204" pitchFamily="34" charset="0"/>
                <a:cs typeface="Arial" panose="020B0604020202020204" pitchFamily="34" charset="0"/>
              </a:rPr>
              <a:t>.</a:t>
            </a:r>
            <a:endParaRPr lang="ar-IQ" dirty="0">
              <a:latin typeface="Arial" panose="020B0604020202020204" pitchFamily="34" charset="0"/>
              <a:cs typeface="Arial" panose="020B0604020202020204" pitchFamily="34" charset="0"/>
            </a:endParaRPr>
          </a:p>
          <a:p>
            <a:pPr marL="0" indent="0" algn="justLow" rtl="1">
              <a:buNone/>
            </a:pPr>
            <a:r>
              <a:rPr lang="ar-IQ" b="1" dirty="0">
                <a:latin typeface="Arial" panose="020B0604020202020204" pitchFamily="34" charset="0"/>
                <a:cs typeface="Arial" panose="020B0604020202020204" pitchFamily="34" charset="0"/>
              </a:rPr>
              <a:t>2</a:t>
            </a: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في الطب يستخدم الاحصاء لدراسة العلاقة بين متغيرات كثيررة منها على سبيل المثال العلاقة بين العمر وضغط الدم وكذلك العلاقة بين الوراثة والبيئة وتأثيراتهما على تكوين الفرد .</a:t>
            </a:r>
            <a:endParaRPr lang="en-US" dirty="0">
              <a:latin typeface="Arial" panose="020B0604020202020204" pitchFamily="34" charset="0"/>
              <a:cs typeface="Arial" panose="020B0604020202020204" pitchFamily="34" charset="0"/>
            </a:endParaRPr>
          </a:p>
          <a:p>
            <a:pPr marL="0" indent="0" algn="justLow" rtl="1">
              <a:buNone/>
            </a:pPr>
            <a:r>
              <a:rPr lang="ar-IQ" b="1" dirty="0">
                <a:latin typeface="Arial" panose="020B0604020202020204" pitchFamily="34" charset="0"/>
                <a:cs typeface="Arial" panose="020B0604020202020204" pitchFamily="34" charset="0"/>
              </a:rPr>
              <a:t>3</a:t>
            </a: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في الصحة العامة :- يستخدم الاحصاء لدراسة الامراض السارية ونسبة زيادتها ونقصها في المجتمع وكذلك دراسة حالة المعوقين والوفيات ونسبة الزيادة في السكان .</a:t>
            </a:r>
            <a:endParaRPr lang="en-US" dirty="0">
              <a:latin typeface="Arial" panose="020B0604020202020204" pitchFamily="34" charset="0"/>
              <a:cs typeface="Arial" panose="020B0604020202020204" pitchFamily="34" charset="0"/>
            </a:endParaRPr>
          </a:p>
          <a:p>
            <a:pPr marL="0" indent="0" algn="justLow" rtl="1">
              <a:buNone/>
            </a:pPr>
            <a:r>
              <a:rPr lang="ar-IQ" b="1" dirty="0">
                <a:latin typeface="Arial" panose="020B0604020202020204" pitchFamily="34" charset="0"/>
                <a:cs typeface="Arial" panose="020B0604020202020204" pitchFamily="34" charset="0"/>
              </a:rPr>
              <a:t>4</a:t>
            </a: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في الكيمياء :- يستخدم الاحصاء لتحليل البيانات المتعلقة بتكرير النفط ومعرفة نسبة مكوناته وكذلك دراسة العلاقة بين الغازات او الفلزات او العمليات الكيمياوية من ناحية تحليل البيانات المتعلقة بها وكذلك التجارب الكيمياوية في اعداد بحوث الماجستير والدكتوراه والبحوث العلمية الاخرى وغيرها من التجارب في مجال النفط والمعادن وجمع البيانات المتعلقة بها ودراستها دراسة احصائية لغرض الاستفادة منها في اعداد خطط التنمية الصناعية والبتروكيمياوية .</a:t>
            </a:r>
            <a:endParaRPr lang="en-US" dirty="0">
              <a:latin typeface="Arial" panose="020B0604020202020204" pitchFamily="34" charset="0"/>
              <a:cs typeface="Arial" panose="020B0604020202020204" pitchFamily="34" charset="0"/>
            </a:endParaRPr>
          </a:p>
          <a:p>
            <a:pPr algn="justLow"/>
            <a:endParaRPr lang="en-US" dirty="0"/>
          </a:p>
        </p:txBody>
      </p:sp>
    </p:spTree>
    <p:extLst>
      <p:ext uri="{BB962C8B-B14F-4D97-AF65-F5344CB8AC3E}">
        <p14:creationId xmlns:p14="http://schemas.microsoft.com/office/powerpoint/2010/main" val="585805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9882" y="502276"/>
            <a:ext cx="6390110" cy="1120462"/>
          </a:xfrm>
        </p:spPr>
        <p:txBody>
          <a:bodyPr>
            <a:normAutofit/>
          </a:bodyPr>
          <a:lstStyle/>
          <a:p>
            <a:r>
              <a:rPr lang="ar-IQ" dirty="0" smtClean="0">
                <a:latin typeface="Arial" panose="020B0604020202020204" pitchFamily="34" charset="0"/>
                <a:cs typeface="Arial" panose="020B0604020202020204" pitchFamily="34" charset="0"/>
              </a:rPr>
              <a:t>الممحاظرة السابعة </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15155" y="1622739"/>
            <a:ext cx="10987868" cy="5112912"/>
          </a:xfrm>
        </p:spPr>
        <p:txBody>
          <a:bodyPr>
            <a:normAutofit fontScale="92500" lnSpcReduction="20000"/>
          </a:bodyPr>
          <a:lstStyle/>
          <a:p>
            <a:pPr rtl="1"/>
            <a:r>
              <a:rPr lang="ar-IQ" sz="8000" b="1" dirty="0" smtClean="0">
                <a:latin typeface="Andalus" panose="02020603050405020304" pitchFamily="18" charset="-78"/>
                <a:cs typeface="Andalus" panose="02020603050405020304" pitchFamily="18" charset="-78"/>
              </a:rPr>
              <a:t>  </a:t>
            </a:r>
            <a:r>
              <a:rPr lang="ar-IQ" sz="2800" b="1" u="sng" dirty="0">
                <a:latin typeface="Arial" panose="020B0604020202020204" pitchFamily="34" charset="0"/>
                <a:cs typeface="Arial" panose="020B0604020202020204" pitchFamily="34" charset="0"/>
              </a:rPr>
              <a:t>التصميم العشوائي الكامل مع تسجيل اكثر من مشاهدة</a:t>
            </a:r>
            <a:endParaRPr lang="en-US" sz="2800" dirty="0">
              <a:latin typeface="Arial" panose="020B0604020202020204" pitchFamily="34" charset="0"/>
              <a:cs typeface="Arial" panose="020B0604020202020204" pitchFamily="34" charset="0"/>
            </a:endParaRPr>
          </a:p>
          <a:p>
            <a:pPr rtl="1"/>
            <a:r>
              <a:rPr lang="en-US" sz="2800" b="1" u="sng" dirty="0">
                <a:latin typeface="Arial" panose="020B0604020202020204" pitchFamily="34" charset="0"/>
                <a:cs typeface="Arial" panose="020B0604020202020204" pitchFamily="34" charset="0"/>
              </a:rPr>
              <a:t>Analysis of Variance with sub sample</a:t>
            </a:r>
            <a:endParaRPr lang="en-US" sz="2800" dirty="0">
              <a:latin typeface="Arial" panose="020B0604020202020204" pitchFamily="34" charset="0"/>
              <a:cs typeface="Arial" panose="020B0604020202020204" pitchFamily="34" charset="0"/>
            </a:endParaRPr>
          </a:p>
          <a:p>
            <a:pPr rtl="1"/>
            <a:r>
              <a:rPr lang="ar-IQ" sz="2800" b="1" dirty="0">
                <a:latin typeface="Arial" panose="020B0604020202020204" pitchFamily="34" charset="0"/>
                <a:cs typeface="Arial" panose="020B0604020202020204" pitchFamily="34" charset="0"/>
              </a:rPr>
              <a:t>في بعض تجارب التصميم العشوائي الكامل قد نسجل عدة مشاهدات في كل وحدة تجريبية طبقت عليها المعاملة وعلى ذلك فان المعاملة تحتوي على عدد من الوحدات التجريبية وقد ياخذ من كل وحدة تجريبية عدد من العينات العشوائية ونتيجة لذلك نلاحظ اضافة الى تباين المعاملات وتباين الخطأ التجريبي </a:t>
            </a:r>
            <a:r>
              <a:rPr lang="en-US" sz="2800" b="1" dirty="0">
                <a:latin typeface="Arial" panose="020B0604020202020204" pitchFamily="34" charset="0"/>
                <a:cs typeface="Arial" panose="020B0604020202020204" pitchFamily="34" charset="0"/>
              </a:rPr>
              <a:t>error</a:t>
            </a:r>
            <a:r>
              <a:rPr lang="ar-IQ" sz="2800" b="1" dirty="0">
                <a:latin typeface="Arial" panose="020B0604020202020204" pitchFamily="34" charset="0"/>
                <a:cs typeface="Arial" panose="020B0604020202020204" pitchFamily="34" charset="0"/>
              </a:rPr>
              <a:t> سوف يظهر تباين العينات حيث ان عدم حساب تباين العينات سوف يؤدي الى خطا في التحليل الاحصائي حيث ان تباين المعاملات سوف يزداد وتباين الخطأ كذلك وان هذا النوع من التجارب يسمى المتعشية ومن امثلة هذه التجارب الحقلية فقد لا يتوفر الوقت الكافي للباحث مثلا كي يحصد كلا من القطع التجريبية بأكمالها وعلى ذلك فقد يلجأ الباحث الى اختيار قطعة عشوائية من كل قطعة تجريبية ثم يحصر بيانات كل من الاجزاء المختارة وكذلك في تجارب تغذية الحيوانات قد تكون الوحدات التجريبية عدد من حظائر الحيوانات ويوجد في كل حظيرة عدد من الحيوانات التي نطلق عليها العينات يوزع على كل منها احاذا افترضنا </a:t>
            </a:r>
            <a:r>
              <a:rPr lang="en-US" sz="2800" b="1" dirty="0">
                <a:latin typeface="Arial" panose="020B0604020202020204" pitchFamily="34" charset="0"/>
                <a:cs typeface="Arial" panose="020B0604020202020204" pitchFamily="34" charset="0"/>
              </a:rPr>
              <a:t>t</a:t>
            </a:r>
            <a:r>
              <a:rPr lang="ar-IQ" sz="2800" b="1" dirty="0">
                <a:latin typeface="Arial" panose="020B0604020202020204" pitchFamily="34" charset="0"/>
                <a:cs typeface="Arial" panose="020B0604020202020204" pitchFamily="34" charset="0"/>
              </a:rPr>
              <a:t> من المعاملات وكررت على عدد </a:t>
            </a:r>
            <a:r>
              <a:rPr lang="en-US" sz="2800" b="1" dirty="0">
                <a:latin typeface="Arial" panose="020B0604020202020204" pitchFamily="34" charset="0"/>
                <a:cs typeface="Arial" panose="020B0604020202020204" pitchFamily="34" charset="0"/>
              </a:rPr>
              <a:t>r</a:t>
            </a:r>
            <a:r>
              <a:rPr lang="ar-IQ" sz="2800" b="1" dirty="0">
                <a:latin typeface="Arial" panose="020B0604020202020204" pitchFamily="34" charset="0"/>
                <a:cs typeface="Arial" panose="020B0604020202020204" pitchFamily="34" charset="0"/>
              </a:rPr>
              <a:t> من الوحدات التجريبية ثم سجلت المشاهدات على عدد </a:t>
            </a:r>
            <a:r>
              <a:rPr lang="en-US" sz="2800" b="1" dirty="0">
                <a:latin typeface="Arial" panose="020B0604020202020204" pitchFamily="34" charset="0"/>
                <a:cs typeface="Arial" panose="020B0604020202020204" pitchFamily="34" charset="0"/>
              </a:rPr>
              <a:t>S</a:t>
            </a:r>
            <a:r>
              <a:rPr lang="ar-IQ" sz="2800" b="1" dirty="0">
                <a:latin typeface="Arial" panose="020B0604020202020204" pitchFamily="34" charset="0"/>
                <a:cs typeface="Arial" panose="020B0604020202020204" pitchFamily="34" charset="0"/>
              </a:rPr>
              <a:t> من العينات داخل كل وحدة تجريبية </a:t>
            </a:r>
            <a:r>
              <a:rPr lang="ar-IQ" sz="800" b="1" dirty="0" smtClean="0"/>
              <a:t>. </a:t>
            </a:r>
            <a:endParaRPr lang="en-US" sz="800" dirty="0"/>
          </a:p>
        </p:txBody>
      </p:sp>
    </p:spTree>
    <p:extLst>
      <p:ext uri="{BB962C8B-B14F-4D97-AF65-F5344CB8AC3E}">
        <p14:creationId xmlns:p14="http://schemas.microsoft.com/office/powerpoint/2010/main" val="14497991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96214" y="334851"/>
                <a:ext cx="11206809" cy="6246253"/>
              </a:xfrm>
            </p:spPr>
            <p:txBody>
              <a:bodyPr>
                <a:normAutofit lnSpcReduction="10000"/>
              </a:bodyPr>
              <a:lstStyle/>
              <a:p>
                <a:pPr algn="r" rtl="1"/>
                <a:r>
                  <a:rPr lang="en-US" b="1" dirty="0"/>
                  <a:t>= 1 , 2 , ………….t</a:t>
                </a:r>
                <a:endParaRPr lang="en-US" dirty="0"/>
              </a:p>
              <a:p>
                <a:pPr algn="r" rtl="1"/>
                <a:r>
                  <a:rPr lang="en-US" b="1" dirty="0"/>
                  <a:t>j = 1, 2 , ………….r</a:t>
                </a:r>
                <a:endParaRPr lang="en-US" dirty="0"/>
              </a:p>
              <a:p>
                <a:pPr algn="r" rtl="1"/>
                <a:r>
                  <a:rPr lang="en-US" b="1" dirty="0"/>
                  <a:t>k= 1 , 2 , …………S</a:t>
                </a:r>
                <a:endParaRPr lang="en-US" dirty="0"/>
              </a:p>
              <a:p>
                <a:pPr algn="r" rtl="1"/>
                <a:r>
                  <a:rPr lang="ar-IQ" b="1" dirty="0"/>
                  <a:t>معادلة النموذج الرياضي </a:t>
                </a:r>
                <a:r>
                  <a:rPr lang="en-US" b="1" dirty="0" err="1"/>
                  <a:t>yijk</a:t>
                </a:r>
                <a:r>
                  <a:rPr lang="en-US" b="1" dirty="0"/>
                  <a:t>=M + </a:t>
                </a:r>
                <a:r>
                  <a:rPr lang="en-US" b="1" dirty="0" err="1"/>
                  <a:t>ti</a:t>
                </a:r>
                <a:r>
                  <a:rPr lang="en-US" b="1" dirty="0"/>
                  <a:t> + </a:t>
                </a:r>
                <a:r>
                  <a:rPr lang="en-US" b="1" dirty="0" err="1"/>
                  <a:t>eij</a:t>
                </a:r>
                <a:r>
                  <a:rPr lang="en-US" b="1" dirty="0"/>
                  <a:t> +</a:t>
                </a:r>
                <a:r>
                  <a:rPr lang="en-US" b="1" dirty="0" err="1"/>
                  <a:t>Sijk</a:t>
                </a:r>
                <a:endParaRPr lang="en-US" dirty="0"/>
              </a:p>
              <a:p>
                <a:pPr algn="r" rtl="1"/>
                <a:r>
                  <a:rPr lang="ar-IQ" b="1" dirty="0"/>
                  <a:t>حيث </a:t>
                </a:r>
                <a:r>
                  <a:rPr lang="en-US" b="1" dirty="0" err="1"/>
                  <a:t>yijk</a:t>
                </a:r>
                <a:r>
                  <a:rPr lang="ar-IQ" b="1" dirty="0"/>
                  <a:t> قيمة المشاهدة </a:t>
                </a:r>
                <a:r>
                  <a:rPr lang="en-US" b="1" dirty="0"/>
                  <a:t>y</a:t>
                </a:r>
                <a:r>
                  <a:rPr lang="ar-IQ" b="1" dirty="0"/>
                  <a:t> في المعاملة </a:t>
                </a:r>
                <a:r>
                  <a:rPr lang="en-US" b="1" dirty="0" err="1"/>
                  <a:t>i</a:t>
                </a:r>
                <a:r>
                  <a:rPr lang="ar-IQ" b="1" dirty="0"/>
                  <a:t> في الوحدة التجريبية </a:t>
                </a:r>
                <a:r>
                  <a:rPr lang="en-US" b="1" dirty="0"/>
                  <a:t>t</a:t>
                </a:r>
                <a:r>
                  <a:rPr lang="ar-IQ" b="1" dirty="0"/>
                  <a:t> في العينة </a:t>
                </a:r>
                <a:r>
                  <a:rPr lang="en-US" b="1" dirty="0"/>
                  <a:t>k</a:t>
                </a:r>
                <a:endParaRPr lang="en-US" dirty="0"/>
              </a:p>
              <a:p>
                <a:pPr algn="r" rtl="1"/>
                <a:r>
                  <a:rPr lang="en-US" b="1" dirty="0"/>
                  <a:t>M</a:t>
                </a:r>
                <a:r>
                  <a:rPr lang="ar-IQ" b="1" dirty="0"/>
                  <a:t> المتوسط العام للتجربة </a:t>
                </a:r>
                <a:endParaRPr lang="en-US" dirty="0"/>
              </a:p>
              <a:p>
                <a:pPr algn="r" rtl="1"/>
                <a:r>
                  <a:rPr lang="en-US" b="1" dirty="0" err="1"/>
                  <a:t>ti</a:t>
                </a:r>
                <a:r>
                  <a:rPr lang="ar-IQ" b="1" dirty="0"/>
                  <a:t> تأثير المعاملة </a:t>
                </a:r>
                <a:r>
                  <a:rPr lang="en-US" b="1" dirty="0" err="1"/>
                  <a:t>ti</a:t>
                </a:r>
                <a:r>
                  <a:rPr lang="en-US" b="1" dirty="0"/>
                  <a:t> = </a:t>
                </a:r>
                <a14:m>
                  <m:oMath xmlns:m="http://schemas.openxmlformats.org/officeDocument/2006/math">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 .. − </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m:t>
                    </m:r>
                  </m:oMath>
                </a14:m>
                <a:endParaRPr lang="en-US" dirty="0"/>
              </a:p>
              <a:p>
                <a:pPr algn="r" rtl="1"/>
                <a:r>
                  <a:rPr lang="en-US" b="1" dirty="0" err="1"/>
                  <a:t>eij</a:t>
                </a:r>
                <a:r>
                  <a:rPr lang="ar-IQ" b="1" dirty="0"/>
                  <a:t> تأثير الخطأ العشوائي للوحدة التجريبية </a:t>
                </a:r>
                <a:r>
                  <a:rPr lang="en-US" b="1" dirty="0"/>
                  <a:t>j</a:t>
                </a:r>
                <a:r>
                  <a:rPr lang="ar-IQ" b="1" dirty="0"/>
                  <a:t> في المعاملة </a:t>
                </a:r>
                <a:r>
                  <a:rPr lang="en-US" b="1" dirty="0" err="1"/>
                  <a:t>i</a:t>
                </a:r>
                <a:endParaRPr lang="en-US" dirty="0"/>
              </a:p>
              <a:p>
                <a:pPr algn="r" rtl="1"/>
                <a:r>
                  <a:rPr lang="en-US" b="1" dirty="0" err="1"/>
                  <a:t>eij</a:t>
                </a:r>
                <a:r>
                  <a:rPr lang="en-US" b="1" dirty="0"/>
                  <a:t> =</a:t>
                </a:r>
                <a14:m>
                  <m:oMath xmlns:m="http://schemas.openxmlformats.org/officeDocument/2006/math">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𝒊𝒋</m:t>
                    </m:r>
                    <m:r>
                      <a:rPr lang="en-US" b="1" i="1">
                        <a:latin typeface="Cambria Math" panose="02040503050406030204" pitchFamily="18" charset="0"/>
                      </a:rPr>
                      <m:t>−</m:t>
                    </m:r>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m:t>
                    </m:r>
                    <m:r>
                      <a:rPr lang="en-US" b="1" i="1">
                        <a:latin typeface="Cambria Math" panose="02040503050406030204" pitchFamily="18" charset="0"/>
                      </a:rPr>
                      <m:t>…</m:t>
                    </m:r>
                  </m:oMath>
                </a14:m>
                <a:endParaRPr lang="en-US" dirty="0"/>
              </a:p>
              <a:p>
                <a:pPr algn="r" rtl="1"/>
                <a:r>
                  <a:rPr lang="en-US" b="1" dirty="0" err="1"/>
                  <a:t>Sijk</a:t>
                </a:r>
                <a:r>
                  <a:rPr lang="ar-IQ" b="1" dirty="0"/>
                  <a:t> تأثير الخطأ العشوائي للعينة </a:t>
                </a:r>
                <a:r>
                  <a:rPr lang="en-US" b="1" dirty="0"/>
                  <a:t>S</a:t>
                </a:r>
                <a:r>
                  <a:rPr lang="ar-IQ" b="1" dirty="0"/>
                  <a:t> في الوحدة التجريبية </a:t>
                </a:r>
                <a:r>
                  <a:rPr lang="en-US" b="1" dirty="0"/>
                  <a:t>j</a:t>
                </a:r>
                <a:r>
                  <a:rPr lang="ar-IQ" b="1" dirty="0"/>
                  <a:t> في المعاملة </a:t>
                </a:r>
                <a:r>
                  <a:rPr lang="en-US" b="1" dirty="0" err="1"/>
                  <a:t>i</a:t>
                </a:r>
                <a:r>
                  <a:rPr lang="en-US" b="1" dirty="0"/>
                  <a:t> </a:t>
                </a:r>
                <a:endParaRPr lang="en-US" dirty="0"/>
              </a:p>
              <a:p>
                <a:pPr algn="r" rtl="1"/>
                <a:r>
                  <a:rPr lang="en-US" b="1" dirty="0" err="1"/>
                  <a:t>Sijk</a:t>
                </a:r>
                <a:r>
                  <a:rPr lang="en-US" b="1" dirty="0"/>
                  <a:t> =</a:t>
                </a:r>
                <a14:m>
                  <m:oMath xmlns:m="http://schemas.openxmlformats.org/officeDocument/2006/math">
                    <m:acc>
                      <m:accPr>
                        <m:chr m:val="̅"/>
                        <m:ctrlPr>
                          <a:rPr lang="en-US" b="1" i="1">
                            <a:latin typeface="Cambria Math"/>
                          </a:rPr>
                        </m:ctrlPr>
                      </m:accPr>
                      <m:e>
                        <m:r>
                          <a:rPr lang="en-US" b="1" i="1">
                            <a:latin typeface="Cambria Math" panose="02040503050406030204" pitchFamily="18" charset="0"/>
                          </a:rPr>
                          <m:t>𝒚</m:t>
                        </m:r>
                      </m:e>
                    </m:acc>
                    <m:r>
                      <a:rPr lang="en-US" b="1" i="1">
                        <a:latin typeface="Cambria Math" panose="02040503050406030204" pitchFamily="18" charset="0"/>
                      </a:rPr>
                      <m:t>𝒊𝒋𝒌</m:t>
                    </m:r>
                    <m:r>
                      <a:rPr lang="en-US" b="1" i="1">
                        <a:latin typeface="Cambria Math" panose="02040503050406030204" pitchFamily="18" charset="0"/>
                      </a:rPr>
                      <m:t>− </m:t>
                    </m:r>
                    <m:acc>
                      <m:accPr>
                        <m:chr m:val="̅"/>
                        <m:ctrlPr>
                          <a:rPr lang="en-US" b="1" i="1">
                            <a:latin typeface="Cambria Math"/>
                          </a:rPr>
                        </m:ctrlPr>
                      </m:accPr>
                      <m:e>
                        <m:r>
                          <a:rPr lang="en-US" b="1" i="1">
                            <a:latin typeface="Cambria Math" panose="02040503050406030204" pitchFamily="18" charset="0"/>
                          </a:rPr>
                          <m:t>𝒚</m:t>
                        </m:r>
                      </m:e>
                    </m:acc>
                    <m:acc>
                      <m:accPr>
                        <m:chr m:val="̅"/>
                        <m:ctrlPr>
                          <a:rPr lang="en-US" b="1" i="1">
                            <a:latin typeface="Cambria Math"/>
                          </a:rPr>
                        </m:ctrlPr>
                      </m:accPr>
                      <m:e>
                        <m:r>
                          <a:rPr lang="en-US" b="1" i="1">
                            <a:latin typeface="Cambria Math" panose="02040503050406030204" pitchFamily="18" charset="0"/>
                          </a:rPr>
                          <m:t>𝒊</m:t>
                        </m:r>
                      </m:e>
                    </m:acc>
                    <m:r>
                      <a:rPr lang="en-US" b="1" i="1">
                        <a:latin typeface="Cambria Math" panose="02040503050406030204" pitchFamily="18" charset="0"/>
                      </a:rPr>
                      <m:t>𝒋</m:t>
                    </m:r>
                    <m:r>
                      <a:rPr lang="en-US" b="1" i="1">
                        <a:latin typeface="Cambria Math" panose="02040503050406030204" pitchFamily="18" charset="0"/>
                      </a:rPr>
                      <m:t>.</m:t>
                    </m:r>
                  </m:oMath>
                </a14:m>
                <a:endParaRPr lang="en-US" dirty="0"/>
              </a:p>
              <a:p>
                <a:pPr algn="r" rtl="1"/>
                <a:r>
                  <a:rPr lang="ar-IQ" b="1" dirty="0"/>
                  <a:t>د العلائق (المعاملات) حيث ان الحيوانات تمثل مشاهدات داخل الوحدة التجريبية التي تمثل الحظيرة</a:t>
                </a: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96214" y="334851"/>
                <a:ext cx="11206809" cy="6246253"/>
              </a:xfrm>
              <a:blipFill rotWithShape="0">
                <a:blip r:embed="rId2"/>
                <a:stretch>
                  <a:fillRect l="-653" t="-1756" r="-1415" b="-195"/>
                </a:stretch>
              </a:blipFill>
            </p:spPr>
            <p:txBody>
              <a:bodyPr/>
              <a:lstStyle/>
              <a:p>
                <a:r>
                  <a:rPr lang="en-US">
                    <a:noFill/>
                  </a:rPr>
                  <a:t> </a:t>
                </a:r>
              </a:p>
            </p:txBody>
          </p:sp>
        </mc:Fallback>
      </mc:AlternateContent>
    </p:spTree>
    <p:extLst>
      <p:ext uri="{BB962C8B-B14F-4D97-AF65-F5344CB8AC3E}">
        <p14:creationId xmlns:p14="http://schemas.microsoft.com/office/powerpoint/2010/main" val="42692843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Content Placeholder 1"/>
              <p:cNvGraphicFramePr>
                <a:graphicFrameLocks noGrp="1"/>
              </p:cNvGraphicFramePr>
              <p:nvPr>
                <p:ph idx="1"/>
                <p:extLst>
                  <p:ext uri="{D42A27DB-BD31-4B8C-83A1-F6EECF244321}">
                    <p14:modId xmlns:p14="http://schemas.microsoft.com/office/powerpoint/2010/main" val="1952977438"/>
                  </p:ext>
                </p:extLst>
              </p:nvPr>
            </p:nvGraphicFramePr>
            <p:xfrm>
              <a:off x="1790163" y="2628932"/>
              <a:ext cx="7675809" cy="3089287"/>
            </p:xfrm>
            <a:graphic>
              <a:graphicData uri="http://schemas.openxmlformats.org/drawingml/2006/table">
                <a:tbl>
                  <a:tblPr rtl="1" firstRow="1" firstCol="1" bandRow="1">
                    <a:tableStyleId>{5C22544A-7EE6-4342-B048-85BDC9FD1C3A}</a:tableStyleId>
                  </a:tblPr>
                  <a:tblGrid>
                    <a:gridCol w="932406"/>
                    <a:gridCol w="781993"/>
                    <a:gridCol w="715054"/>
                    <a:gridCol w="3013780"/>
                    <a:gridCol w="893030"/>
                    <a:gridCol w="1339546"/>
                  </a:tblGrid>
                  <a:tr h="318330">
                    <a:tc>
                      <a:txBody>
                        <a:bodyPr/>
                        <a:lstStyle/>
                        <a:p>
                          <a:pPr marL="0" marR="0" algn="ctr" rtl="1">
                            <a:lnSpc>
                              <a:spcPct val="115000"/>
                            </a:lnSpc>
                            <a:spcBef>
                              <a:spcPts val="0"/>
                            </a:spcBef>
                            <a:spcAft>
                              <a:spcPts val="0"/>
                            </a:spcAft>
                          </a:pPr>
                          <a:r>
                            <a:rPr lang="en-US" sz="1400" dirty="0">
                              <a:effectLst/>
                            </a:rPr>
                            <a:t>F table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Fcal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d.f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S.o.v</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94599">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𝑴𝑺𝒕</m:t>
                                    </m:r>
                                  </m:num>
                                  <m:den>
                                    <m:r>
                                      <a:rPr lang="en-US" sz="1400">
                                        <a:effectLst/>
                                        <a:latin typeface="Cambria Math"/>
                                      </a:rPr>
                                      <m:t>𝑴𝑺𝒆</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𝑺𝑺𝒕</m:t>
                                    </m:r>
                                  </m:num>
                                  <m:den>
                                    <m:r>
                                      <a:rPr lang="en-US" sz="1400">
                                        <a:effectLst/>
                                        <a:latin typeface="Cambria Math"/>
                                      </a:rPr>
                                      <m:t>𝒅</m:t>
                                    </m:r>
                                    <m:r>
                                      <a:rPr lang="en-US" sz="1400">
                                        <a:effectLst/>
                                        <a:latin typeface="Cambria Math"/>
                                      </a:rPr>
                                      <m:t>.</m:t>
                                    </m:r>
                                    <m:r>
                                      <a:rPr lang="en-US" sz="1400">
                                        <a:effectLst/>
                                        <a:latin typeface="Cambria Math"/>
                                      </a:rPr>
                                      <m:t>𝒇</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m:t>
                                    </m:r>
                                    <m:sSup>
                                      <m:sSupPr>
                                        <m:ctrlPr>
                                          <a:rPr lang="en-US" sz="1400" i="1">
                                            <a:effectLst/>
                                            <a:latin typeface="Cambria Math"/>
                                          </a:rPr>
                                        </m:ctrlPr>
                                      </m:sSupPr>
                                      <m:e>
                                        <m:r>
                                          <a:rPr lang="en-US" sz="1400">
                                            <a:effectLst/>
                                            <a:latin typeface="Cambria Math"/>
                                          </a:rPr>
                                          <m:t>𝒚</m:t>
                                        </m:r>
                                      </m:e>
                                      <m:sup>
                                        <m:r>
                                          <a:rPr lang="en-US" sz="1400">
                                            <a:effectLst/>
                                            <a:latin typeface="Cambria Math"/>
                                          </a:rPr>
                                          <m:t>𝟐</m:t>
                                        </m:r>
                                      </m:sup>
                                    </m:sSup>
                                    <m:r>
                                      <a:rPr lang="en-US" sz="1400">
                                        <a:effectLst/>
                                        <a:latin typeface="Cambria Math"/>
                                      </a:rPr>
                                      <m:t>𝒊</m:t>
                                    </m:r>
                                    <m:r>
                                      <a:rPr lang="en-US" sz="1400">
                                        <a:effectLst/>
                                        <a:latin typeface="Cambria Math"/>
                                      </a:rPr>
                                      <m:t>..</m:t>
                                    </m:r>
                                  </m:num>
                                  <m:den>
                                    <m:r>
                                      <a:rPr lang="en-US" sz="1400">
                                        <a:effectLst/>
                                        <a:latin typeface="Cambria Math"/>
                                      </a:rPr>
                                      <m:t>𝒓𝒔</m:t>
                                    </m:r>
                                  </m:den>
                                </m:f>
                                <m:r>
                                  <a:rPr lang="en-US" sz="1400">
                                    <a:effectLst/>
                                    <a:latin typeface="Cambria Math"/>
                                  </a:rPr>
                                  <m:t> − </m:t>
                                </m:r>
                                <m:f>
                                  <m:fPr>
                                    <m:ctrlPr>
                                      <a:rPr lang="en-US" sz="1400" i="1">
                                        <a:effectLst/>
                                        <a:latin typeface="Cambria Math"/>
                                      </a:rPr>
                                    </m:ctrlPr>
                                  </m:fPr>
                                  <m:num>
                                    <m:sSup>
                                      <m:sSupPr>
                                        <m:ctrlPr>
                                          <a:rPr lang="en-US" sz="1400" i="1">
                                            <a:effectLst/>
                                            <a:latin typeface="Cambria Math"/>
                                          </a:rPr>
                                        </m:ctrlPr>
                                      </m:sSupPr>
                                      <m:e>
                                        <m:r>
                                          <a:rPr lang="en-US" sz="1400">
                                            <a:effectLst/>
                                            <a:latin typeface="Cambria Math"/>
                                          </a:rPr>
                                          <m:t>(</m:t>
                                        </m:r>
                                        <m:r>
                                          <a:rPr lang="en-US" sz="1400">
                                            <a:effectLst/>
                                            <a:latin typeface="Cambria Math"/>
                                          </a:rPr>
                                          <m:t>𝒚</m:t>
                                        </m:r>
                                        <m:r>
                                          <a:rPr lang="en-US" sz="1400">
                                            <a:effectLst/>
                                            <a:latin typeface="Cambria Math"/>
                                          </a:rPr>
                                          <m:t>..)</m:t>
                                        </m:r>
                                      </m:e>
                                      <m:sup>
                                        <m:r>
                                          <a:rPr lang="en-US" sz="1400">
                                            <a:effectLst/>
                                            <a:latin typeface="Cambria Math"/>
                                          </a:rPr>
                                          <m:t>𝟐</m:t>
                                        </m:r>
                                      </m:sup>
                                    </m:sSup>
                                  </m:num>
                                  <m:den>
                                    <m:r>
                                      <a:rPr lang="en-US" sz="1400">
                                        <a:effectLst/>
                                        <a:latin typeface="Cambria Math"/>
                                      </a:rPr>
                                      <m:t>𝒕𝒓𝒔</m:t>
                                    </m:r>
                                  </m:den>
                                </m:f>
                              </m:oMath>
                            </m:oMathPara>
                          </a14:m>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t - 1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Treat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94599">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𝑴𝑺𝒆</m:t>
                                    </m:r>
                                  </m:num>
                                  <m:den>
                                    <m:r>
                                      <a:rPr lang="en-US" sz="1400">
                                        <a:effectLst/>
                                        <a:latin typeface="Cambria Math"/>
                                      </a:rPr>
                                      <m:t>𝑴𝑺𝑺</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𝑺𝑺𝒆</m:t>
                                    </m:r>
                                  </m:num>
                                  <m:den>
                                    <m:r>
                                      <a:rPr lang="en-US" sz="1400">
                                        <a:effectLst/>
                                        <a:latin typeface="Cambria Math"/>
                                      </a:rPr>
                                      <m:t>𝒅</m:t>
                                    </m:r>
                                    <m:r>
                                      <a:rPr lang="en-US" sz="1400">
                                        <a:effectLst/>
                                        <a:latin typeface="Cambria Math"/>
                                      </a:rPr>
                                      <m:t>.</m:t>
                                    </m:r>
                                    <m:r>
                                      <a:rPr lang="en-US" sz="1400">
                                        <a:effectLst/>
                                        <a:latin typeface="Cambria Math"/>
                                      </a:rPr>
                                      <m:t>𝒇</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m:t>
                                    </m:r>
                                    <m:sSup>
                                      <m:sSupPr>
                                        <m:ctrlPr>
                                          <a:rPr lang="en-US" sz="1400" i="1">
                                            <a:effectLst/>
                                            <a:latin typeface="Cambria Math"/>
                                          </a:rPr>
                                        </m:ctrlPr>
                                      </m:sSupPr>
                                      <m:e>
                                        <m:r>
                                          <a:rPr lang="en-US" sz="1400">
                                            <a:effectLst/>
                                            <a:latin typeface="Cambria Math"/>
                                          </a:rPr>
                                          <m:t>𝒚</m:t>
                                        </m:r>
                                      </m:e>
                                      <m:sup>
                                        <m:r>
                                          <a:rPr lang="en-US" sz="1400">
                                            <a:effectLst/>
                                            <a:latin typeface="Cambria Math"/>
                                          </a:rPr>
                                          <m:t>𝟐</m:t>
                                        </m:r>
                                      </m:sup>
                                    </m:sSup>
                                    <m:r>
                                      <a:rPr lang="en-US" sz="1400">
                                        <a:effectLst/>
                                        <a:latin typeface="Cambria Math"/>
                                      </a:rPr>
                                      <m:t>𝒊𝒋</m:t>
                                    </m:r>
                                    <m:r>
                                      <a:rPr lang="en-US" sz="1400">
                                        <a:effectLst/>
                                        <a:latin typeface="Cambria Math"/>
                                      </a:rPr>
                                      <m:t>.</m:t>
                                    </m:r>
                                  </m:num>
                                  <m:den>
                                    <m:r>
                                      <a:rPr lang="en-US" sz="1400">
                                        <a:effectLst/>
                                        <a:latin typeface="Cambria Math"/>
                                      </a:rPr>
                                      <m:t>𝒔</m:t>
                                    </m:r>
                                  </m:den>
                                </m:f>
                                <m:r>
                                  <a:rPr lang="en-US" sz="1400">
                                    <a:effectLst/>
                                    <a:latin typeface="Cambria Math"/>
                                  </a:rPr>
                                  <m:t> − </m:t>
                                </m:r>
                                <m:f>
                                  <m:fPr>
                                    <m:ctrlPr>
                                      <a:rPr lang="en-US" sz="1400" i="1">
                                        <a:effectLst/>
                                        <a:latin typeface="Cambria Math"/>
                                      </a:rPr>
                                    </m:ctrlPr>
                                  </m:fPr>
                                  <m:num>
                                    <m:r>
                                      <a:rPr lang="en-US" sz="1400">
                                        <a:effectLst/>
                                        <a:latin typeface="Cambria Math"/>
                                      </a:rPr>
                                      <m:t>∑</m:t>
                                    </m:r>
                                    <m:sSup>
                                      <m:sSupPr>
                                        <m:ctrlPr>
                                          <a:rPr lang="en-US" sz="1400" i="1">
                                            <a:effectLst/>
                                            <a:latin typeface="Cambria Math"/>
                                          </a:rPr>
                                        </m:ctrlPr>
                                      </m:sSupPr>
                                      <m:e>
                                        <m:r>
                                          <a:rPr lang="en-US" sz="1400">
                                            <a:effectLst/>
                                            <a:latin typeface="Cambria Math"/>
                                          </a:rPr>
                                          <m:t>𝒚</m:t>
                                        </m:r>
                                      </m:e>
                                      <m:sup>
                                        <m:r>
                                          <a:rPr lang="en-US" sz="1400">
                                            <a:effectLst/>
                                            <a:latin typeface="Cambria Math"/>
                                          </a:rPr>
                                          <m:t>𝟐</m:t>
                                        </m:r>
                                      </m:sup>
                                    </m:sSup>
                                    <m:r>
                                      <a:rPr lang="en-US" sz="1400">
                                        <a:effectLst/>
                                        <a:latin typeface="Cambria Math"/>
                                      </a:rPr>
                                      <m:t>𝒊</m:t>
                                    </m:r>
                                    <m:r>
                                      <a:rPr lang="en-US" sz="1400">
                                        <a:effectLst/>
                                        <a:latin typeface="Cambria Math"/>
                                      </a:rPr>
                                      <m:t>..</m:t>
                                    </m:r>
                                  </m:num>
                                  <m:den>
                                    <m:r>
                                      <a:rPr lang="en-US" sz="1400">
                                        <a:effectLst/>
                                        <a:latin typeface="Cambria Math"/>
                                      </a:rPr>
                                      <m:t>𝒓𝒔</m:t>
                                    </m:r>
                                  </m:den>
                                </m:f>
                              </m:oMath>
                            </m:oMathPara>
                          </a14:m>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T(r-1)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Ex:p.uni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94599">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1400" i="1">
                                        <a:effectLst/>
                                        <a:latin typeface="Cambria Math"/>
                                      </a:rPr>
                                    </m:ctrlPr>
                                  </m:fPr>
                                  <m:num>
                                    <m:r>
                                      <a:rPr lang="en-US" sz="1400">
                                        <a:effectLst/>
                                        <a:latin typeface="Cambria Math"/>
                                      </a:rPr>
                                      <m:t>𝑺𝑺𝒔</m:t>
                                    </m:r>
                                  </m:num>
                                  <m:den>
                                    <m:r>
                                      <a:rPr lang="en-US" sz="1400">
                                        <a:effectLst/>
                                        <a:latin typeface="Cambria Math"/>
                                      </a:rPr>
                                      <m:t>𝒅</m:t>
                                    </m:r>
                                    <m:r>
                                      <a:rPr lang="en-US" sz="1400">
                                        <a:effectLst/>
                                        <a:latin typeface="Cambria Math"/>
                                      </a:rPr>
                                      <m:t>.</m:t>
                                    </m:r>
                                    <m:r>
                                      <a:rPr lang="en-US" sz="1400">
                                        <a:effectLst/>
                                        <a:latin typeface="Cambria Math"/>
                                      </a:rPr>
                                      <m:t>𝒇</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SSs = SST- SSt - SSe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tr(s-1)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Sampling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87160">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a:effectLst/>
                                    <a:latin typeface="Cambria Math"/>
                                  </a:rPr>
                                  <m:t>𝑺𝑺𝑻</m:t>
                                </m:r>
                                <m:r>
                                  <a:rPr lang="en-US" sz="1400">
                                    <a:effectLst/>
                                    <a:latin typeface="Cambria Math"/>
                                  </a:rPr>
                                  <m:t>= ∑</m:t>
                                </m:r>
                                <m:sSup>
                                  <m:sSupPr>
                                    <m:ctrlPr>
                                      <a:rPr lang="en-US" sz="1400" i="1">
                                        <a:effectLst/>
                                        <a:latin typeface="Cambria Math"/>
                                      </a:rPr>
                                    </m:ctrlPr>
                                  </m:sSupPr>
                                  <m:e>
                                    <m:r>
                                      <a:rPr lang="en-US" sz="1400">
                                        <a:effectLst/>
                                        <a:latin typeface="Cambria Math"/>
                                      </a:rPr>
                                      <m:t>𝒚</m:t>
                                    </m:r>
                                  </m:e>
                                  <m:sup>
                                    <m:r>
                                      <a:rPr lang="en-US" sz="1400">
                                        <a:effectLst/>
                                        <a:latin typeface="Cambria Math"/>
                                      </a:rPr>
                                      <m:t>𝟐</m:t>
                                    </m:r>
                                  </m:sup>
                                </m:sSup>
                                <m:r>
                                  <a:rPr lang="en-US" sz="1400">
                                    <a:effectLst/>
                                    <a:latin typeface="Cambria Math"/>
                                  </a:rPr>
                                  <m:t>𝒊𝒋𝒌</m:t>
                                </m:r>
                                <m:r>
                                  <a:rPr lang="en-US" sz="1400">
                                    <a:effectLst/>
                                    <a:latin typeface="Cambria Math"/>
                                  </a:rPr>
                                  <m:t>− </m:t>
                                </m:r>
                                <m:f>
                                  <m:fPr>
                                    <m:ctrlPr>
                                      <a:rPr lang="en-US" sz="1400" i="1">
                                        <a:effectLst/>
                                        <a:latin typeface="Cambria Math"/>
                                      </a:rPr>
                                    </m:ctrlPr>
                                  </m:fPr>
                                  <m:num>
                                    <m:sSup>
                                      <m:sSupPr>
                                        <m:ctrlPr>
                                          <a:rPr lang="en-US" sz="1400" i="1">
                                            <a:effectLst/>
                                            <a:latin typeface="Cambria Math"/>
                                          </a:rPr>
                                        </m:ctrlPr>
                                      </m:sSupPr>
                                      <m:e>
                                        <m:r>
                                          <a:rPr lang="en-US" sz="1400">
                                            <a:effectLst/>
                                            <a:latin typeface="Cambria Math"/>
                                          </a:rPr>
                                          <m:t>(</m:t>
                                        </m:r>
                                        <m:r>
                                          <a:rPr lang="en-US" sz="1400">
                                            <a:effectLst/>
                                            <a:latin typeface="Cambria Math"/>
                                          </a:rPr>
                                          <m:t>𝒚</m:t>
                                        </m:r>
                                        <m:r>
                                          <a:rPr lang="en-US" sz="1400">
                                            <a:effectLst/>
                                            <a:latin typeface="Cambria Math"/>
                                          </a:rPr>
                                          <m:t>..)</m:t>
                                        </m:r>
                                      </m:e>
                                      <m:sup>
                                        <m:r>
                                          <a:rPr lang="en-US" sz="1400">
                                            <a:effectLst/>
                                            <a:latin typeface="Cambria Math"/>
                                          </a:rPr>
                                          <m:t>𝟐</m:t>
                                        </m:r>
                                      </m:sup>
                                    </m:sSup>
                                  </m:num>
                                  <m:den>
                                    <m:r>
                                      <a:rPr lang="en-US" sz="1400">
                                        <a:effectLst/>
                                        <a:latin typeface="Cambria Math"/>
                                      </a:rPr>
                                      <m:t>𝒕𝒓𝒔</m:t>
                                    </m:r>
                                  </m:den>
                                </m:f>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Choice>
        <mc:Fallback xmlns="">
          <p:graphicFrame>
            <p:nvGraphicFramePr>
              <p:cNvPr id="2" name="Content Placeholder 1"/>
              <p:cNvGraphicFramePr>
                <a:graphicFrameLocks noGrp="1"/>
              </p:cNvGraphicFramePr>
              <p:nvPr>
                <p:ph idx="1"/>
                <p:extLst>
                  <p:ext uri="{D42A27DB-BD31-4B8C-83A1-F6EECF244321}">
                    <p14:modId xmlns:p14="http://schemas.microsoft.com/office/powerpoint/2010/main" val="143264490"/>
                  </p:ext>
                </p:extLst>
              </p:nvPr>
            </p:nvGraphicFramePr>
            <p:xfrm>
              <a:off x="1790163" y="2628932"/>
              <a:ext cx="7675809" cy="3089287"/>
            </p:xfrm>
            <a:graphic>
              <a:graphicData uri="http://schemas.openxmlformats.org/drawingml/2006/table">
                <a:tbl>
                  <a:tblPr rtl="1" firstRow="1" firstCol="1" bandRow="1">
                    <a:tableStyleId>{5C22544A-7EE6-4342-B048-85BDC9FD1C3A}</a:tableStyleId>
                  </a:tblPr>
                  <a:tblGrid>
                    <a:gridCol w="932406"/>
                    <a:gridCol w="781993"/>
                    <a:gridCol w="715054"/>
                    <a:gridCol w="3013780"/>
                    <a:gridCol w="893030"/>
                    <a:gridCol w="1339546"/>
                  </a:tblGrid>
                  <a:tr h="318330">
                    <a:tc>
                      <a:txBody>
                        <a:bodyPr/>
                        <a:lstStyle/>
                        <a:p>
                          <a:pPr marL="0" marR="0" algn="ctr" rtl="1">
                            <a:lnSpc>
                              <a:spcPct val="115000"/>
                            </a:lnSpc>
                            <a:spcBef>
                              <a:spcPts val="0"/>
                            </a:spcBef>
                            <a:spcAft>
                              <a:spcPts val="0"/>
                            </a:spcAft>
                          </a:pPr>
                          <a:r>
                            <a:rPr lang="en-US" sz="1400" dirty="0">
                              <a:effectLst/>
                            </a:rPr>
                            <a:t>F table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Fcal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d.f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S.o.v</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94599">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a:p>
                      </a:txBody>
                      <a:tcPr marL="68580" marR="68580" marT="0" marB="0">
                        <a:blipFill rotWithShape="0">
                          <a:blip r:embed="rId2"/>
                          <a:stretch>
                            <a:fillRect l="-120313" t="-50435" r="-767969" b="-298261"/>
                          </a:stretch>
                        </a:blipFill>
                      </a:tcPr>
                    </a:tc>
                    <a:tc>
                      <a:txBody>
                        <a:bodyPr/>
                        <a:lstStyle/>
                        <a:p>
                          <a:endParaRPr lang="en-US"/>
                        </a:p>
                      </a:txBody>
                      <a:tcPr marL="68580" marR="68580" marT="0" marB="0">
                        <a:blipFill rotWithShape="0">
                          <a:blip r:embed="rId2"/>
                          <a:stretch>
                            <a:fillRect l="-238983" t="-50435" r="-733051" b="-298261"/>
                          </a:stretch>
                        </a:blipFill>
                      </a:tcPr>
                    </a:tc>
                    <a:tc>
                      <a:txBody>
                        <a:bodyPr/>
                        <a:lstStyle/>
                        <a:p>
                          <a:endParaRPr lang="en-US"/>
                        </a:p>
                      </a:txBody>
                      <a:tcPr marL="68580" marR="68580" marT="0" marB="0">
                        <a:blipFill rotWithShape="0">
                          <a:blip r:embed="rId2"/>
                          <a:stretch>
                            <a:fillRect l="-80808" t="-50435" r="-74747" b="-298261"/>
                          </a:stretch>
                        </a:blipFill>
                      </a:tcPr>
                    </a:tc>
                    <a:tc>
                      <a:txBody>
                        <a:bodyPr/>
                        <a:lstStyle/>
                        <a:p>
                          <a:pPr marL="0" marR="0" algn="ctr" rtl="1">
                            <a:lnSpc>
                              <a:spcPct val="115000"/>
                            </a:lnSpc>
                            <a:spcBef>
                              <a:spcPts val="0"/>
                            </a:spcBef>
                            <a:spcAft>
                              <a:spcPts val="0"/>
                            </a:spcAft>
                          </a:pPr>
                          <a:r>
                            <a:rPr lang="en-US" sz="1400">
                              <a:effectLst/>
                            </a:rPr>
                            <a:t>t - 1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Treat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94599">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a:p>
                      </a:txBody>
                      <a:tcPr marL="68580" marR="68580" marT="0" marB="0">
                        <a:blipFill rotWithShape="0">
                          <a:blip r:embed="rId2"/>
                          <a:stretch>
                            <a:fillRect l="-120313" t="-151754" r="-767969" b="-200877"/>
                          </a:stretch>
                        </a:blipFill>
                      </a:tcPr>
                    </a:tc>
                    <a:tc>
                      <a:txBody>
                        <a:bodyPr/>
                        <a:lstStyle/>
                        <a:p>
                          <a:endParaRPr lang="en-US"/>
                        </a:p>
                      </a:txBody>
                      <a:tcPr marL="68580" marR="68580" marT="0" marB="0">
                        <a:blipFill rotWithShape="0">
                          <a:blip r:embed="rId2"/>
                          <a:stretch>
                            <a:fillRect l="-238983" t="-151754" r="-733051" b="-200877"/>
                          </a:stretch>
                        </a:blipFill>
                      </a:tcPr>
                    </a:tc>
                    <a:tc>
                      <a:txBody>
                        <a:bodyPr/>
                        <a:lstStyle/>
                        <a:p>
                          <a:endParaRPr lang="en-US"/>
                        </a:p>
                      </a:txBody>
                      <a:tcPr marL="68580" marR="68580" marT="0" marB="0">
                        <a:blipFill rotWithShape="0">
                          <a:blip r:embed="rId2"/>
                          <a:stretch>
                            <a:fillRect l="-80808" t="-151754" r="-74747" b="-200877"/>
                          </a:stretch>
                        </a:blipFill>
                      </a:tcPr>
                    </a:tc>
                    <a:tc>
                      <a:txBody>
                        <a:bodyPr/>
                        <a:lstStyle/>
                        <a:p>
                          <a:pPr marL="0" marR="0" algn="ctr" rtl="1">
                            <a:lnSpc>
                              <a:spcPct val="115000"/>
                            </a:lnSpc>
                            <a:spcBef>
                              <a:spcPts val="0"/>
                            </a:spcBef>
                            <a:spcAft>
                              <a:spcPts val="0"/>
                            </a:spcAft>
                          </a:pPr>
                          <a:r>
                            <a:rPr lang="en-US" sz="1400">
                              <a:effectLst/>
                            </a:rPr>
                            <a:t>T(r-1)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Ex:p.uni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94599">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a:p>
                      </a:txBody>
                      <a:tcPr marL="68580" marR="68580" marT="0" marB="0">
                        <a:blipFill rotWithShape="0">
                          <a:blip r:embed="rId2"/>
                          <a:stretch>
                            <a:fillRect l="-238983" t="-251754" r="-733051" b="-100877"/>
                          </a:stretch>
                        </a:blipFill>
                      </a:tcPr>
                    </a:tc>
                    <a:tc>
                      <a:txBody>
                        <a:bodyPr/>
                        <a:lstStyle/>
                        <a:p>
                          <a:pPr marL="0" marR="0" algn="ctr" rtl="1">
                            <a:lnSpc>
                              <a:spcPct val="115000"/>
                            </a:lnSpc>
                            <a:spcBef>
                              <a:spcPts val="0"/>
                            </a:spcBef>
                            <a:spcAft>
                              <a:spcPts val="0"/>
                            </a:spcAft>
                          </a:pPr>
                          <a:r>
                            <a:rPr lang="en-US" sz="1400">
                              <a:effectLst/>
                            </a:rPr>
                            <a:t>SSs = SST- SSt - SSe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tr(s-1)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400">
                              <a:effectLst/>
                            </a:rPr>
                            <a:t>Sampling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87160">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a:p>
                      </a:txBody>
                      <a:tcPr marL="68580" marR="68580" marT="0" marB="0">
                        <a:blipFill rotWithShape="0">
                          <a:blip r:embed="rId2"/>
                          <a:stretch>
                            <a:fillRect l="-80808" t="-354867" r="-74747" b="-1770"/>
                          </a:stretch>
                        </a:blipFill>
                      </a:tcPr>
                    </a:tc>
                    <a:tc>
                      <a:txBody>
                        <a:bodyPr/>
                        <a:lstStyle/>
                        <a:p>
                          <a:pPr marL="0" marR="0" algn="ctr" rtl="1">
                            <a:lnSpc>
                              <a:spcPct val="115000"/>
                            </a:lnSpc>
                            <a:spcBef>
                              <a:spcPts val="0"/>
                            </a:spcBef>
                            <a:spcAft>
                              <a:spcPts val="0"/>
                            </a:spcAft>
                          </a:pPr>
                          <a:r>
                            <a:rPr lang="ar-IQ"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Fallback>
      </mc:AlternateContent>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3747752" y="1742488"/>
            <a:ext cx="3773510" cy="558743"/>
          </a:xfrm>
          <a:prstGeom prst="rect">
            <a:avLst/>
          </a:prstGeom>
        </p:spPr>
        <p:txBody>
          <a:bodyPr wrap="square">
            <a:spAutoFit/>
          </a:bodyPr>
          <a:lstStyle/>
          <a:p>
            <a:pPr algn="ctr" rtl="1">
              <a:lnSpc>
                <a:spcPct val="115000"/>
              </a:lnSpc>
              <a:spcAft>
                <a:spcPts val="1000"/>
              </a:spcAft>
            </a:pPr>
            <a:r>
              <a:rPr lang="en-US" sz="2800" b="1" dirty="0">
                <a:latin typeface="Calibri" panose="020F0502020204030204" pitchFamily="34" charset="0"/>
                <a:ea typeface="Times New Roman" panose="02020603050405020304" pitchFamily="18" charset="0"/>
                <a:cs typeface="Arial" panose="020B0604020202020204" pitchFamily="34" charset="0"/>
              </a:rPr>
              <a:t>A Nova table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21648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190119271"/>
              </p:ext>
            </p:extLst>
          </p:nvPr>
        </p:nvGraphicFramePr>
        <p:xfrm>
          <a:off x="911648" y="1527062"/>
          <a:ext cx="6729730" cy="5524615"/>
        </p:xfrm>
        <a:graphic>
          <a:graphicData uri="http://schemas.openxmlformats.org/drawingml/2006/table">
            <a:tbl>
              <a:tblPr rtl="1" firstRow="1" firstCol="1" bandRow="1">
                <a:tableStyleId>{5C22544A-7EE6-4342-B048-85BDC9FD1C3A}</a:tableStyleId>
              </a:tblPr>
              <a:tblGrid>
                <a:gridCol w="1165225"/>
                <a:gridCol w="1693545"/>
                <a:gridCol w="1980565"/>
                <a:gridCol w="899795"/>
                <a:gridCol w="990600"/>
              </a:tblGrid>
              <a:tr h="862699">
                <a:tc>
                  <a:txBody>
                    <a:bodyPr/>
                    <a:lstStyle/>
                    <a:p>
                      <a:pPr marL="0" marR="0" algn="just" rtl="1">
                        <a:lnSpc>
                          <a:spcPct val="115000"/>
                        </a:lnSpc>
                        <a:spcBef>
                          <a:spcPts val="0"/>
                        </a:spcBef>
                        <a:spcAft>
                          <a:spcPts val="0"/>
                        </a:spcAft>
                      </a:pPr>
                      <a:r>
                        <a:rPr lang="ar-IQ" sz="1400" dirty="0">
                          <a:effectLst/>
                        </a:rPr>
                        <a:t>مجموع المعاملات </a:t>
                      </a:r>
                      <a:endParaRPr lang="en-US" sz="1100" dirty="0">
                        <a:effectLst/>
                      </a:endParaRPr>
                    </a:p>
                    <a:p>
                      <a:pPr marL="0" marR="0" algn="just" rtl="1">
                        <a:lnSpc>
                          <a:spcPct val="115000"/>
                        </a:lnSpc>
                        <a:spcBef>
                          <a:spcPts val="0"/>
                        </a:spcBef>
                        <a:spcAft>
                          <a:spcPts val="0"/>
                        </a:spcAft>
                      </a:pPr>
                      <a:r>
                        <a:rPr lang="en-US" sz="1400" dirty="0" err="1">
                          <a:effectLst/>
                        </a:rPr>
                        <a:t>yi</a:t>
                      </a:r>
                      <a:r>
                        <a:rPr lang="en-US" sz="14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400">
                          <a:effectLst/>
                        </a:rPr>
                        <a:t>مجموع الوحدات التجريبية </a:t>
                      </a:r>
                      <a:r>
                        <a:rPr lang="en-US" sz="1400">
                          <a:effectLst/>
                        </a:rPr>
                        <a:t>yij</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ar-IQ" sz="1400">
                          <a:effectLst/>
                        </a:rPr>
                        <a:t>الوحدات التجريبية الاقفاص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400">
                          <a:effectLst/>
                        </a:rPr>
                        <a:t>Treat</a:t>
                      </a:r>
                      <a:endParaRPr lang="en-US" sz="1100">
                        <a:effectLst/>
                      </a:endParaRPr>
                    </a:p>
                    <a:p>
                      <a:pPr marL="0" marR="0" algn="just" rtl="1">
                        <a:lnSpc>
                          <a:spcPct val="115000"/>
                        </a:lnSpc>
                        <a:spcBef>
                          <a:spcPts val="0"/>
                        </a:spcBef>
                        <a:spcAft>
                          <a:spcPts val="0"/>
                        </a:spcAft>
                      </a:pPr>
                      <a:r>
                        <a:rPr lang="ar-IQ" sz="1400">
                          <a:effectLst/>
                        </a:rPr>
                        <a:t>المعاملات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00200">
                <a:tc>
                  <a:txBody>
                    <a:bodyPr/>
                    <a:lstStyle/>
                    <a:p>
                      <a:pPr marL="0" marR="0" algn="ctr" rtl="1">
                        <a:lnSpc>
                          <a:spcPct val="115000"/>
                        </a:lnSpc>
                        <a:spcBef>
                          <a:spcPts val="0"/>
                        </a:spcBef>
                        <a:spcAft>
                          <a:spcPts val="0"/>
                        </a:spcAft>
                      </a:pPr>
                      <a:r>
                        <a:rPr lang="ar-IQ" sz="1400">
                          <a:effectLst/>
                        </a:rPr>
                        <a:t>77.5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dirty="0">
                          <a:effectLst/>
                        </a:rPr>
                        <a:t>12</a:t>
                      </a:r>
                      <a:endParaRPr lang="en-US" sz="1100" dirty="0">
                        <a:effectLst/>
                      </a:endParaRPr>
                    </a:p>
                    <a:p>
                      <a:pPr marL="0" marR="0" algn="ctr" rtl="1">
                        <a:lnSpc>
                          <a:spcPct val="115000"/>
                        </a:lnSpc>
                        <a:spcBef>
                          <a:spcPts val="0"/>
                        </a:spcBef>
                        <a:spcAft>
                          <a:spcPts val="0"/>
                        </a:spcAft>
                      </a:pPr>
                      <a:r>
                        <a:rPr lang="ar-IQ" sz="1400" dirty="0">
                          <a:effectLst/>
                        </a:rPr>
                        <a:t>12.8</a:t>
                      </a:r>
                      <a:endParaRPr lang="en-US" sz="1100" dirty="0">
                        <a:effectLst/>
                      </a:endParaRPr>
                    </a:p>
                    <a:p>
                      <a:pPr marL="0" marR="0" algn="ctr" rtl="1">
                        <a:lnSpc>
                          <a:spcPct val="115000"/>
                        </a:lnSpc>
                        <a:spcBef>
                          <a:spcPts val="0"/>
                        </a:spcBef>
                        <a:spcAft>
                          <a:spcPts val="0"/>
                        </a:spcAft>
                      </a:pPr>
                      <a:r>
                        <a:rPr lang="ar-IQ" sz="1400" dirty="0">
                          <a:effectLst/>
                        </a:rPr>
                        <a:t>13.2</a:t>
                      </a:r>
                      <a:endParaRPr lang="en-US" sz="1100" dirty="0">
                        <a:effectLst/>
                      </a:endParaRPr>
                    </a:p>
                    <a:p>
                      <a:pPr marL="0" marR="0" algn="ctr" rtl="1">
                        <a:lnSpc>
                          <a:spcPct val="115000"/>
                        </a:lnSpc>
                        <a:spcBef>
                          <a:spcPts val="0"/>
                        </a:spcBef>
                        <a:spcAft>
                          <a:spcPts val="0"/>
                        </a:spcAft>
                      </a:pPr>
                      <a:r>
                        <a:rPr lang="ar-IQ" sz="1400" dirty="0">
                          <a:effectLst/>
                        </a:rPr>
                        <a:t>11.9</a:t>
                      </a:r>
                      <a:endParaRPr lang="en-US" sz="1100" dirty="0">
                        <a:effectLst/>
                      </a:endParaRPr>
                    </a:p>
                    <a:p>
                      <a:pPr marL="0" marR="0" algn="ctr" rtl="1">
                        <a:lnSpc>
                          <a:spcPct val="115000"/>
                        </a:lnSpc>
                        <a:spcBef>
                          <a:spcPts val="0"/>
                        </a:spcBef>
                        <a:spcAft>
                          <a:spcPts val="0"/>
                        </a:spcAft>
                      </a:pPr>
                      <a:r>
                        <a:rPr lang="ar-IQ" sz="1400" dirty="0">
                          <a:effectLst/>
                        </a:rPr>
                        <a:t>13.6</a:t>
                      </a:r>
                      <a:endParaRPr lang="en-US" sz="1100" dirty="0">
                        <a:effectLst/>
                      </a:endParaRPr>
                    </a:p>
                    <a:p>
                      <a:pPr marL="0" marR="0" algn="ctr" rtl="1">
                        <a:lnSpc>
                          <a:spcPct val="115000"/>
                        </a:lnSpc>
                        <a:spcBef>
                          <a:spcPts val="0"/>
                        </a:spcBef>
                        <a:spcAft>
                          <a:spcPts val="0"/>
                        </a:spcAft>
                      </a:pPr>
                      <a:r>
                        <a:rPr lang="ar-IQ" sz="1400" dirty="0">
                          <a:effectLst/>
                        </a:rPr>
                        <a:t>14.0</a:t>
                      </a:r>
                      <a:endParaRPr lang="en-US" sz="1100" dirty="0">
                        <a:effectLst/>
                      </a:endParaRPr>
                    </a:p>
                    <a:p>
                      <a:pPr marL="0" marR="0" algn="ctr" rtl="1">
                        <a:lnSpc>
                          <a:spcPct val="115000"/>
                        </a:lnSpc>
                        <a:spcBef>
                          <a:spcPts val="0"/>
                        </a:spcBef>
                        <a:spcAft>
                          <a:spcPts val="0"/>
                        </a:spcAft>
                      </a:pPr>
                      <a:r>
                        <a:rPr lang="ar-IQ"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3.0   </a:t>
                      </a:r>
                      <a:r>
                        <a:rPr lang="en-US" sz="1400">
                          <a:effectLst/>
                        </a:rPr>
                        <a:t>3.0</a:t>
                      </a:r>
                      <a:r>
                        <a:rPr lang="ar-IQ" sz="1400">
                          <a:effectLst/>
                        </a:rPr>
                        <a:t>   3.1   2.9</a:t>
                      </a:r>
                      <a:endParaRPr lang="en-US" sz="1100">
                        <a:effectLst/>
                      </a:endParaRPr>
                    </a:p>
                    <a:p>
                      <a:pPr marL="0" marR="0" algn="ctr" rtl="1">
                        <a:lnSpc>
                          <a:spcPct val="115000"/>
                        </a:lnSpc>
                        <a:spcBef>
                          <a:spcPts val="0"/>
                        </a:spcBef>
                        <a:spcAft>
                          <a:spcPts val="0"/>
                        </a:spcAft>
                      </a:pPr>
                      <a:r>
                        <a:rPr lang="ar-IQ" sz="1400">
                          <a:effectLst/>
                        </a:rPr>
                        <a:t>3.1   3.2   3.3   3.2</a:t>
                      </a:r>
                      <a:endParaRPr lang="en-US" sz="1100">
                        <a:effectLst/>
                      </a:endParaRPr>
                    </a:p>
                    <a:p>
                      <a:pPr marL="0" marR="0" algn="ctr" rtl="1">
                        <a:lnSpc>
                          <a:spcPct val="115000"/>
                        </a:lnSpc>
                        <a:spcBef>
                          <a:spcPts val="0"/>
                        </a:spcBef>
                        <a:spcAft>
                          <a:spcPts val="0"/>
                        </a:spcAft>
                      </a:pPr>
                      <a:r>
                        <a:rPr lang="en-US" sz="1400">
                          <a:effectLst/>
                        </a:rPr>
                        <a:t>3.3</a:t>
                      </a:r>
                      <a:r>
                        <a:rPr lang="ar-IQ" sz="1400">
                          <a:effectLst/>
                        </a:rPr>
                        <a:t>   3.4   3.3   3.2</a:t>
                      </a:r>
                      <a:endParaRPr lang="en-US" sz="1100">
                        <a:effectLst/>
                      </a:endParaRPr>
                    </a:p>
                    <a:p>
                      <a:pPr marL="0" marR="0" algn="ctr" rtl="1">
                        <a:lnSpc>
                          <a:spcPct val="115000"/>
                        </a:lnSpc>
                        <a:spcBef>
                          <a:spcPts val="0"/>
                        </a:spcBef>
                        <a:spcAft>
                          <a:spcPts val="0"/>
                        </a:spcAft>
                      </a:pPr>
                      <a:r>
                        <a:rPr lang="en-US" sz="1400">
                          <a:effectLst/>
                        </a:rPr>
                        <a:t>3.0</a:t>
                      </a:r>
                      <a:r>
                        <a:rPr lang="ar-IQ" sz="1400">
                          <a:effectLst/>
                        </a:rPr>
                        <a:t>   2.9   2.8   3.2</a:t>
                      </a:r>
                      <a:endParaRPr lang="en-US" sz="1100">
                        <a:effectLst/>
                      </a:endParaRPr>
                    </a:p>
                    <a:p>
                      <a:pPr marL="0" marR="0" algn="ctr" rtl="1">
                        <a:lnSpc>
                          <a:spcPct val="115000"/>
                        </a:lnSpc>
                        <a:spcBef>
                          <a:spcPts val="0"/>
                        </a:spcBef>
                        <a:spcAft>
                          <a:spcPts val="0"/>
                        </a:spcAft>
                      </a:pPr>
                      <a:r>
                        <a:rPr lang="en-US" sz="1400">
                          <a:effectLst/>
                        </a:rPr>
                        <a:t>3.4</a:t>
                      </a:r>
                      <a:r>
                        <a:rPr lang="ar-IQ" sz="1400">
                          <a:effectLst/>
                        </a:rPr>
                        <a:t>   3.4   3.5   3.3</a:t>
                      </a:r>
                      <a:endParaRPr lang="en-US" sz="1100">
                        <a:effectLst/>
                      </a:endParaRPr>
                    </a:p>
                    <a:p>
                      <a:pPr marL="0" marR="0" algn="ctr" rtl="1">
                        <a:lnSpc>
                          <a:spcPct val="115000"/>
                        </a:lnSpc>
                        <a:spcBef>
                          <a:spcPts val="0"/>
                        </a:spcBef>
                        <a:spcAft>
                          <a:spcPts val="0"/>
                        </a:spcAft>
                      </a:pPr>
                      <a:r>
                        <a:rPr lang="en-US" sz="1400">
                          <a:effectLst/>
                        </a:rPr>
                        <a:t>3.6</a:t>
                      </a:r>
                      <a:r>
                        <a:rPr lang="ar-IQ" sz="1400">
                          <a:effectLst/>
                        </a:rPr>
                        <a:t>   3.5   3.5   3.4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1</a:t>
                      </a:r>
                      <a:endParaRPr lang="en-US" sz="1100">
                        <a:effectLst/>
                      </a:endParaRPr>
                    </a:p>
                    <a:p>
                      <a:pPr marL="0" marR="0" algn="ctr" rtl="1">
                        <a:lnSpc>
                          <a:spcPct val="115000"/>
                        </a:lnSpc>
                        <a:spcBef>
                          <a:spcPts val="0"/>
                        </a:spcBef>
                        <a:spcAft>
                          <a:spcPts val="0"/>
                        </a:spcAft>
                      </a:pPr>
                      <a:r>
                        <a:rPr lang="ar-IQ" sz="1400">
                          <a:effectLst/>
                        </a:rPr>
                        <a:t>2</a:t>
                      </a:r>
                      <a:endParaRPr lang="en-US" sz="1100">
                        <a:effectLst/>
                      </a:endParaRPr>
                    </a:p>
                    <a:p>
                      <a:pPr marL="0" marR="0" algn="ctr" rtl="1">
                        <a:lnSpc>
                          <a:spcPct val="115000"/>
                        </a:lnSpc>
                        <a:spcBef>
                          <a:spcPts val="0"/>
                        </a:spcBef>
                        <a:spcAft>
                          <a:spcPts val="0"/>
                        </a:spcAft>
                      </a:pPr>
                      <a:r>
                        <a:rPr lang="ar-IQ" sz="1400">
                          <a:effectLst/>
                        </a:rPr>
                        <a:t>3</a:t>
                      </a:r>
                      <a:endParaRPr lang="en-US" sz="1100">
                        <a:effectLst/>
                      </a:endParaRPr>
                    </a:p>
                    <a:p>
                      <a:pPr marL="0" marR="0" algn="ctr" rtl="1">
                        <a:lnSpc>
                          <a:spcPct val="115000"/>
                        </a:lnSpc>
                        <a:spcBef>
                          <a:spcPts val="0"/>
                        </a:spcBef>
                        <a:spcAft>
                          <a:spcPts val="0"/>
                        </a:spcAft>
                      </a:pPr>
                      <a:r>
                        <a:rPr lang="ar-IQ" sz="1400">
                          <a:effectLst/>
                        </a:rPr>
                        <a:t>4</a:t>
                      </a:r>
                      <a:endParaRPr lang="en-US" sz="1100">
                        <a:effectLst/>
                      </a:endParaRPr>
                    </a:p>
                    <a:p>
                      <a:pPr marL="0" marR="0" algn="ctr" rtl="1">
                        <a:lnSpc>
                          <a:spcPct val="115000"/>
                        </a:lnSpc>
                        <a:spcBef>
                          <a:spcPts val="0"/>
                        </a:spcBef>
                        <a:spcAft>
                          <a:spcPts val="0"/>
                        </a:spcAft>
                      </a:pPr>
                      <a:r>
                        <a:rPr lang="ar-IQ" sz="1400">
                          <a:effectLst/>
                        </a:rPr>
                        <a:t>5</a:t>
                      </a:r>
                      <a:endParaRPr lang="en-US" sz="1100">
                        <a:effectLst/>
                      </a:endParaRPr>
                    </a:p>
                    <a:p>
                      <a:pPr marL="0" marR="0" algn="ctr" rtl="1">
                        <a:lnSpc>
                          <a:spcPct val="115000"/>
                        </a:lnSpc>
                        <a:spcBef>
                          <a:spcPts val="0"/>
                        </a:spcBef>
                        <a:spcAft>
                          <a:spcPts val="0"/>
                        </a:spcAft>
                      </a:pPr>
                      <a:r>
                        <a:rPr lang="ar-IQ" sz="1400">
                          <a:effectLst/>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T1</a:t>
                      </a:r>
                      <a:endParaRPr lang="en-US" sz="1100">
                        <a:effectLst/>
                      </a:endParaRPr>
                    </a:p>
                    <a:p>
                      <a:pPr marL="0" marR="0" algn="just" rtl="1">
                        <a:lnSpc>
                          <a:spcPct val="115000"/>
                        </a:lnSpc>
                        <a:spcBef>
                          <a:spcPts val="0"/>
                        </a:spcBef>
                        <a:spcAft>
                          <a:spcPts val="0"/>
                        </a:spcAft>
                      </a:pPr>
                      <a:r>
                        <a:rPr lang="en-US" sz="1600">
                          <a:effectLst/>
                        </a:rPr>
                        <a:t>38% corn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400">
                          <a:effectLst/>
                        </a:rPr>
                        <a:t>78.7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13.2</a:t>
                      </a:r>
                      <a:endParaRPr lang="en-US" sz="1100">
                        <a:effectLst/>
                      </a:endParaRPr>
                    </a:p>
                    <a:p>
                      <a:pPr marL="0" marR="0" algn="ctr" rtl="1">
                        <a:lnSpc>
                          <a:spcPct val="115000"/>
                        </a:lnSpc>
                        <a:spcBef>
                          <a:spcPts val="0"/>
                        </a:spcBef>
                        <a:spcAft>
                          <a:spcPts val="0"/>
                        </a:spcAft>
                      </a:pPr>
                      <a:r>
                        <a:rPr lang="ar-IQ" sz="1400">
                          <a:effectLst/>
                        </a:rPr>
                        <a:t>11.9</a:t>
                      </a:r>
                      <a:endParaRPr lang="en-US" sz="1100">
                        <a:effectLst/>
                      </a:endParaRPr>
                    </a:p>
                    <a:p>
                      <a:pPr marL="0" marR="0" algn="ctr" rtl="1">
                        <a:lnSpc>
                          <a:spcPct val="115000"/>
                        </a:lnSpc>
                        <a:spcBef>
                          <a:spcPts val="0"/>
                        </a:spcBef>
                        <a:spcAft>
                          <a:spcPts val="0"/>
                        </a:spcAft>
                      </a:pPr>
                      <a:r>
                        <a:rPr lang="ar-IQ" sz="1400">
                          <a:effectLst/>
                        </a:rPr>
                        <a:t>13.1</a:t>
                      </a:r>
                      <a:endParaRPr lang="en-US" sz="1100">
                        <a:effectLst/>
                      </a:endParaRPr>
                    </a:p>
                    <a:p>
                      <a:pPr marL="0" marR="0" algn="ctr" rtl="1">
                        <a:lnSpc>
                          <a:spcPct val="115000"/>
                        </a:lnSpc>
                        <a:spcBef>
                          <a:spcPts val="0"/>
                        </a:spcBef>
                        <a:spcAft>
                          <a:spcPts val="0"/>
                        </a:spcAft>
                      </a:pPr>
                      <a:r>
                        <a:rPr lang="ar-IQ" sz="1400">
                          <a:effectLst/>
                        </a:rPr>
                        <a:t>14.3</a:t>
                      </a:r>
                      <a:endParaRPr lang="en-US" sz="1100">
                        <a:effectLst/>
                      </a:endParaRPr>
                    </a:p>
                    <a:p>
                      <a:pPr marL="0" marR="0" algn="ctr" rtl="1">
                        <a:lnSpc>
                          <a:spcPct val="115000"/>
                        </a:lnSpc>
                        <a:spcBef>
                          <a:spcPts val="0"/>
                        </a:spcBef>
                        <a:spcAft>
                          <a:spcPts val="0"/>
                        </a:spcAft>
                      </a:pPr>
                      <a:r>
                        <a:rPr lang="ar-IQ" sz="1400">
                          <a:effectLst/>
                        </a:rPr>
                        <a:t>11.8</a:t>
                      </a:r>
                      <a:endParaRPr lang="en-US" sz="1100">
                        <a:effectLst/>
                      </a:endParaRPr>
                    </a:p>
                    <a:p>
                      <a:pPr marL="0" marR="0" algn="ctr" rtl="1">
                        <a:lnSpc>
                          <a:spcPct val="115000"/>
                        </a:lnSpc>
                        <a:spcBef>
                          <a:spcPts val="0"/>
                        </a:spcBef>
                        <a:spcAft>
                          <a:spcPts val="0"/>
                        </a:spcAft>
                      </a:pPr>
                      <a:r>
                        <a:rPr lang="ar-IQ" sz="1400">
                          <a:effectLst/>
                        </a:rPr>
                        <a:t>14.4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3.3   3.4   3.4   3.1</a:t>
                      </a:r>
                      <a:endParaRPr lang="en-US" sz="1100">
                        <a:effectLst/>
                      </a:endParaRPr>
                    </a:p>
                    <a:p>
                      <a:pPr marL="0" marR="0" algn="ctr" rtl="1">
                        <a:lnSpc>
                          <a:spcPct val="115000"/>
                        </a:lnSpc>
                        <a:spcBef>
                          <a:spcPts val="0"/>
                        </a:spcBef>
                        <a:spcAft>
                          <a:spcPts val="0"/>
                        </a:spcAft>
                      </a:pPr>
                      <a:r>
                        <a:rPr lang="ar-IQ" sz="1400">
                          <a:effectLst/>
                        </a:rPr>
                        <a:t>3.1   3.0   2.9   2.9</a:t>
                      </a:r>
                      <a:endParaRPr lang="en-US" sz="1100">
                        <a:effectLst/>
                      </a:endParaRPr>
                    </a:p>
                    <a:p>
                      <a:pPr marL="0" marR="0" algn="ctr" rtl="1">
                        <a:lnSpc>
                          <a:spcPct val="115000"/>
                        </a:lnSpc>
                        <a:spcBef>
                          <a:spcPts val="0"/>
                        </a:spcBef>
                        <a:spcAft>
                          <a:spcPts val="0"/>
                        </a:spcAft>
                      </a:pPr>
                      <a:r>
                        <a:rPr lang="ar-IQ" sz="1400">
                          <a:effectLst/>
                        </a:rPr>
                        <a:t>3.2   3.2   3.4   3.3</a:t>
                      </a:r>
                      <a:endParaRPr lang="en-US" sz="1100">
                        <a:effectLst/>
                      </a:endParaRPr>
                    </a:p>
                    <a:p>
                      <a:pPr marL="0" marR="0" algn="ctr" rtl="1">
                        <a:lnSpc>
                          <a:spcPct val="115000"/>
                        </a:lnSpc>
                        <a:spcBef>
                          <a:spcPts val="0"/>
                        </a:spcBef>
                        <a:spcAft>
                          <a:spcPts val="0"/>
                        </a:spcAft>
                      </a:pPr>
                      <a:r>
                        <a:rPr lang="ar-IQ" sz="1400">
                          <a:effectLst/>
                        </a:rPr>
                        <a:t>3.5   3.6   3.5   3.7</a:t>
                      </a:r>
                      <a:endParaRPr lang="en-US" sz="1100">
                        <a:effectLst/>
                      </a:endParaRPr>
                    </a:p>
                    <a:p>
                      <a:pPr marL="0" marR="0" algn="ctr" rtl="1">
                        <a:lnSpc>
                          <a:spcPct val="115000"/>
                        </a:lnSpc>
                        <a:spcBef>
                          <a:spcPts val="0"/>
                        </a:spcBef>
                        <a:spcAft>
                          <a:spcPts val="0"/>
                        </a:spcAft>
                      </a:pPr>
                      <a:r>
                        <a:rPr lang="ar-IQ" sz="1400">
                          <a:effectLst/>
                        </a:rPr>
                        <a:t>3.0   2.8   3.1   2.9</a:t>
                      </a:r>
                      <a:endParaRPr lang="en-US" sz="1100">
                        <a:effectLst/>
                      </a:endParaRPr>
                    </a:p>
                    <a:p>
                      <a:pPr marL="0" marR="0" algn="ctr" rtl="1">
                        <a:lnSpc>
                          <a:spcPct val="115000"/>
                        </a:lnSpc>
                        <a:spcBef>
                          <a:spcPts val="0"/>
                        </a:spcBef>
                        <a:spcAft>
                          <a:spcPts val="0"/>
                        </a:spcAft>
                      </a:pPr>
                      <a:r>
                        <a:rPr lang="ar-IQ" sz="1400">
                          <a:effectLst/>
                        </a:rPr>
                        <a:t>3.6   3.5   3.6   3.7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1</a:t>
                      </a:r>
                      <a:endParaRPr lang="en-US" sz="1100">
                        <a:effectLst/>
                      </a:endParaRPr>
                    </a:p>
                    <a:p>
                      <a:pPr marL="0" marR="0" algn="ctr" rtl="1">
                        <a:lnSpc>
                          <a:spcPct val="115000"/>
                        </a:lnSpc>
                        <a:spcBef>
                          <a:spcPts val="0"/>
                        </a:spcBef>
                        <a:spcAft>
                          <a:spcPts val="0"/>
                        </a:spcAft>
                      </a:pPr>
                      <a:r>
                        <a:rPr lang="ar-IQ" sz="1400">
                          <a:effectLst/>
                        </a:rPr>
                        <a:t>2</a:t>
                      </a:r>
                      <a:endParaRPr lang="en-US" sz="1100">
                        <a:effectLst/>
                      </a:endParaRPr>
                    </a:p>
                    <a:p>
                      <a:pPr marL="0" marR="0" algn="ctr" rtl="1">
                        <a:lnSpc>
                          <a:spcPct val="115000"/>
                        </a:lnSpc>
                        <a:spcBef>
                          <a:spcPts val="0"/>
                        </a:spcBef>
                        <a:spcAft>
                          <a:spcPts val="0"/>
                        </a:spcAft>
                      </a:pPr>
                      <a:r>
                        <a:rPr lang="ar-IQ" sz="1400">
                          <a:effectLst/>
                        </a:rPr>
                        <a:t>3</a:t>
                      </a:r>
                      <a:endParaRPr lang="en-US" sz="1100">
                        <a:effectLst/>
                      </a:endParaRPr>
                    </a:p>
                    <a:p>
                      <a:pPr marL="0" marR="0" algn="ctr" rtl="1">
                        <a:lnSpc>
                          <a:spcPct val="115000"/>
                        </a:lnSpc>
                        <a:spcBef>
                          <a:spcPts val="0"/>
                        </a:spcBef>
                        <a:spcAft>
                          <a:spcPts val="0"/>
                        </a:spcAft>
                      </a:pPr>
                      <a:r>
                        <a:rPr lang="ar-IQ" sz="1400">
                          <a:effectLst/>
                        </a:rPr>
                        <a:t>4</a:t>
                      </a:r>
                      <a:endParaRPr lang="en-US" sz="1100">
                        <a:effectLst/>
                      </a:endParaRPr>
                    </a:p>
                    <a:p>
                      <a:pPr marL="0" marR="0" algn="ctr" rtl="1">
                        <a:lnSpc>
                          <a:spcPct val="115000"/>
                        </a:lnSpc>
                        <a:spcBef>
                          <a:spcPts val="0"/>
                        </a:spcBef>
                        <a:spcAft>
                          <a:spcPts val="0"/>
                        </a:spcAft>
                      </a:pPr>
                      <a:r>
                        <a:rPr lang="ar-IQ" sz="1400">
                          <a:effectLst/>
                        </a:rPr>
                        <a:t>5</a:t>
                      </a:r>
                      <a:endParaRPr lang="en-US" sz="1100">
                        <a:effectLst/>
                      </a:endParaRPr>
                    </a:p>
                    <a:p>
                      <a:pPr marL="0" marR="0" algn="ctr" rtl="1">
                        <a:lnSpc>
                          <a:spcPct val="115000"/>
                        </a:lnSpc>
                        <a:spcBef>
                          <a:spcPts val="0"/>
                        </a:spcBef>
                        <a:spcAft>
                          <a:spcPts val="0"/>
                        </a:spcAft>
                      </a:pPr>
                      <a:r>
                        <a:rPr lang="ar-IQ" sz="1400">
                          <a:effectLst/>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a:effectLst/>
                        </a:rPr>
                        <a:t>T2</a:t>
                      </a:r>
                      <a:endParaRPr lang="en-US" sz="1100">
                        <a:effectLst/>
                      </a:endParaRPr>
                    </a:p>
                    <a:p>
                      <a:pPr marL="0" marR="0" algn="just" rtl="1">
                        <a:lnSpc>
                          <a:spcPct val="115000"/>
                        </a:lnSpc>
                        <a:spcBef>
                          <a:spcPts val="0"/>
                        </a:spcBef>
                        <a:spcAft>
                          <a:spcPts val="0"/>
                        </a:spcAft>
                      </a:pPr>
                      <a:r>
                        <a:rPr lang="en-US" sz="1600">
                          <a:effectLst/>
                        </a:rPr>
                        <a:t>48% corn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400">
                          <a:effectLst/>
                        </a:rPr>
                        <a:t>68.6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dirty="0">
                          <a:effectLst/>
                        </a:rPr>
                        <a:t>11.1</a:t>
                      </a:r>
                      <a:endParaRPr lang="en-US" sz="1100" dirty="0">
                        <a:effectLst/>
                      </a:endParaRPr>
                    </a:p>
                    <a:p>
                      <a:pPr marL="0" marR="0" algn="ctr" rtl="1">
                        <a:lnSpc>
                          <a:spcPct val="115000"/>
                        </a:lnSpc>
                        <a:spcBef>
                          <a:spcPts val="0"/>
                        </a:spcBef>
                        <a:spcAft>
                          <a:spcPts val="0"/>
                        </a:spcAft>
                      </a:pPr>
                      <a:r>
                        <a:rPr lang="ar-IQ" sz="1400" dirty="0">
                          <a:effectLst/>
                        </a:rPr>
                        <a:t>12.1</a:t>
                      </a:r>
                      <a:endParaRPr lang="en-US" sz="1100" dirty="0">
                        <a:effectLst/>
                      </a:endParaRPr>
                    </a:p>
                    <a:p>
                      <a:pPr marL="0" marR="0" algn="ctr" rtl="1">
                        <a:lnSpc>
                          <a:spcPct val="115000"/>
                        </a:lnSpc>
                        <a:spcBef>
                          <a:spcPts val="0"/>
                        </a:spcBef>
                        <a:spcAft>
                          <a:spcPts val="0"/>
                        </a:spcAft>
                      </a:pPr>
                      <a:r>
                        <a:rPr lang="ar-IQ" sz="1400" dirty="0">
                          <a:effectLst/>
                        </a:rPr>
                        <a:t>10.7</a:t>
                      </a:r>
                      <a:endParaRPr lang="en-US" sz="1100" dirty="0">
                        <a:effectLst/>
                      </a:endParaRPr>
                    </a:p>
                    <a:p>
                      <a:pPr marL="0" marR="0" algn="ctr" rtl="1">
                        <a:lnSpc>
                          <a:spcPct val="115000"/>
                        </a:lnSpc>
                        <a:spcBef>
                          <a:spcPts val="0"/>
                        </a:spcBef>
                        <a:spcAft>
                          <a:spcPts val="0"/>
                        </a:spcAft>
                      </a:pPr>
                      <a:r>
                        <a:rPr lang="ar-IQ" sz="1400" dirty="0">
                          <a:effectLst/>
                        </a:rPr>
                        <a:t>11.6</a:t>
                      </a:r>
                      <a:endParaRPr lang="en-US" sz="1100" dirty="0">
                        <a:effectLst/>
                      </a:endParaRPr>
                    </a:p>
                    <a:p>
                      <a:pPr marL="0" marR="0" algn="ctr" rtl="1">
                        <a:lnSpc>
                          <a:spcPct val="115000"/>
                        </a:lnSpc>
                        <a:spcBef>
                          <a:spcPts val="0"/>
                        </a:spcBef>
                        <a:spcAft>
                          <a:spcPts val="0"/>
                        </a:spcAft>
                      </a:pPr>
                      <a:r>
                        <a:rPr lang="ar-IQ" sz="1400" dirty="0">
                          <a:effectLst/>
                        </a:rPr>
                        <a:t>12.4</a:t>
                      </a:r>
                      <a:endParaRPr lang="en-US" sz="1100" dirty="0">
                        <a:effectLst/>
                      </a:endParaRPr>
                    </a:p>
                    <a:p>
                      <a:pPr marL="0" marR="0" algn="ctr" rtl="1">
                        <a:lnSpc>
                          <a:spcPct val="115000"/>
                        </a:lnSpc>
                        <a:spcBef>
                          <a:spcPts val="0"/>
                        </a:spcBef>
                        <a:spcAft>
                          <a:spcPts val="0"/>
                        </a:spcAft>
                      </a:pPr>
                      <a:r>
                        <a:rPr lang="ar-IQ" sz="1400" dirty="0">
                          <a:effectLst/>
                        </a:rPr>
                        <a:t>10.7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2.9   2.8   2.7   2.7</a:t>
                      </a:r>
                      <a:endParaRPr lang="en-US" sz="1100">
                        <a:effectLst/>
                      </a:endParaRPr>
                    </a:p>
                    <a:p>
                      <a:pPr marL="0" marR="0" algn="ctr" rtl="1">
                        <a:lnSpc>
                          <a:spcPct val="115000"/>
                        </a:lnSpc>
                        <a:spcBef>
                          <a:spcPts val="0"/>
                        </a:spcBef>
                        <a:spcAft>
                          <a:spcPts val="0"/>
                        </a:spcAft>
                      </a:pPr>
                      <a:r>
                        <a:rPr lang="ar-IQ" sz="1400">
                          <a:effectLst/>
                        </a:rPr>
                        <a:t>3.1   3.0   2.9   3.1</a:t>
                      </a:r>
                      <a:endParaRPr lang="en-US" sz="1100">
                        <a:effectLst/>
                      </a:endParaRPr>
                    </a:p>
                    <a:p>
                      <a:pPr marL="0" marR="0" algn="ctr" rtl="1">
                        <a:lnSpc>
                          <a:spcPct val="115000"/>
                        </a:lnSpc>
                        <a:spcBef>
                          <a:spcPts val="0"/>
                        </a:spcBef>
                        <a:spcAft>
                          <a:spcPts val="0"/>
                        </a:spcAft>
                      </a:pPr>
                      <a:r>
                        <a:rPr lang="ar-IQ" sz="1400">
                          <a:effectLst/>
                        </a:rPr>
                        <a:t>2.7   2.6   2.7   2.7</a:t>
                      </a:r>
                      <a:endParaRPr lang="en-US" sz="1100">
                        <a:effectLst/>
                      </a:endParaRPr>
                    </a:p>
                    <a:p>
                      <a:pPr marL="0" marR="0" algn="ctr" rtl="1">
                        <a:lnSpc>
                          <a:spcPct val="115000"/>
                        </a:lnSpc>
                        <a:spcBef>
                          <a:spcPts val="0"/>
                        </a:spcBef>
                        <a:spcAft>
                          <a:spcPts val="0"/>
                        </a:spcAft>
                      </a:pPr>
                      <a:r>
                        <a:rPr lang="ar-IQ" sz="1400">
                          <a:effectLst/>
                        </a:rPr>
                        <a:t>3.0   2.9  2.9   2.8</a:t>
                      </a:r>
                      <a:endParaRPr lang="en-US" sz="1100">
                        <a:effectLst/>
                      </a:endParaRPr>
                    </a:p>
                    <a:p>
                      <a:pPr marL="0" marR="0" algn="ctr" rtl="1">
                        <a:lnSpc>
                          <a:spcPct val="115000"/>
                        </a:lnSpc>
                        <a:spcBef>
                          <a:spcPts val="0"/>
                        </a:spcBef>
                        <a:spcAft>
                          <a:spcPts val="0"/>
                        </a:spcAft>
                      </a:pPr>
                      <a:r>
                        <a:rPr lang="ar-IQ" sz="1400">
                          <a:effectLst/>
                        </a:rPr>
                        <a:t>3.2   3.0   3.0   3.2</a:t>
                      </a:r>
                      <a:endParaRPr lang="en-US" sz="1100">
                        <a:effectLst/>
                      </a:endParaRPr>
                    </a:p>
                    <a:p>
                      <a:pPr marL="0" marR="0" algn="ctr" rtl="1">
                        <a:lnSpc>
                          <a:spcPct val="115000"/>
                        </a:lnSpc>
                        <a:spcBef>
                          <a:spcPts val="0"/>
                        </a:spcBef>
                        <a:spcAft>
                          <a:spcPts val="0"/>
                        </a:spcAft>
                      </a:pPr>
                      <a:r>
                        <a:rPr lang="ar-IQ" sz="1400">
                          <a:effectLst/>
                        </a:rPr>
                        <a:t>2.6   2.6   2.7   2.8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400">
                          <a:effectLst/>
                        </a:rPr>
                        <a:t>1</a:t>
                      </a:r>
                      <a:endParaRPr lang="en-US" sz="1100">
                        <a:effectLst/>
                      </a:endParaRPr>
                    </a:p>
                    <a:p>
                      <a:pPr marL="0" marR="0" algn="ctr" rtl="1">
                        <a:lnSpc>
                          <a:spcPct val="115000"/>
                        </a:lnSpc>
                        <a:spcBef>
                          <a:spcPts val="0"/>
                        </a:spcBef>
                        <a:spcAft>
                          <a:spcPts val="0"/>
                        </a:spcAft>
                      </a:pPr>
                      <a:r>
                        <a:rPr lang="ar-IQ" sz="1400">
                          <a:effectLst/>
                        </a:rPr>
                        <a:t>2</a:t>
                      </a:r>
                      <a:endParaRPr lang="en-US" sz="1100">
                        <a:effectLst/>
                      </a:endParaRPr>
                    </a:p>
                    <a:p>
                      <a:pPr marL="0" marR="0" algn="ctr" rtl="1">
                        <a:lnSpc>
                          <a:spcPct val="115000"/>
                        </a:lnSpc>
                        <a:spcBef>
                          <a:spcPts val="0"/>
                        </a:spcBef>
                        <a:spcAft>
                          <a:spcPts val="0"/>
                        </a:spcAft>
                      </a:pPr>
                      <a:r>
                        <a:rPr lang="ar-IQ" sz="1400">
                          <a:effectLst/>
                        </a:rPr>
                        <a:t>3</a:t>
                      </a:r>
                      <a:endParaRPr lang="en-US" sz="1100">
                        <a:effectLst/>
                      </a:endParaRPr>
                    </a:p>
                    <a:p>
                      <a:pPr marL="0" marR="0" algn="ctr" rtl="1">
                        <a:lnSpc>
                          <a:spcPct val="115000"/>
                        </a:lnSpc>
                        <a:spcBef>
                          <a:spcPts val="0"/>
                        </a:spcBef>
                        <a:spcAft>
                          <a:spcPts val="0"/>
                        </a:spcAft>
                      </a:pPr>
                      <a:r>
                        <a:rPr lang="ar-IQ" sz="1400">
                          <a:effectLst/>
                        </a:rPr>
                        <a:t>4</a:t>
                      </a:r>
                      <a:endParaRPr lang="en-US" sz="1100">
                        <a:effectLst/>
                      </a:endParaRPr>
                    </a:p>
                    <a:p>
                      <a:pPr marL="0" marR="0" algn="ctr" rtl="1">
                        <a:lnSpc>
                          <a:spcPct val="115000"/>
                        </a:lnSpc>
                        <a:spcBef>
                          <a:spcPts val="0"/>
                        </a:spcBef>
                        <a:spcAft>
                          <a:spcPts val="0"/>
                        </a:spcAft>
                      </a:pPr>
                      <a:r>
                        <a:rPr lang="ar-IQ" sz="1400">
                          <a:effectLst/>
                        </a:rPr>
                        <a:t>5</a:t>
                      </a:r>
                      <a:endParaRPr lang="en-US" sz="1100">
                        <a:effectLst/>
                      </a:endParaRPr>
                    </a:p>
                    <a:p>
                      <a:pPr marL="0" marR="0" algn="ctr" rtl="1">
                        <a:lnSpc>
                          <a:spcPct val="115000"/>
                        </a:lnSpc>
                        <a:spcBef>
                          <a:spcPts val="0"/>
                        </a:spcBef>
                        <a:spcAft>
                          <a:spcPts val="0"/>
                        </a:spcAft>
                      </a:pPr>
                      <a:r>
                        <a:rPr lang="ar-IQ" sz="1400">
                          <a:effectLst/>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en-US" sz="1600" dirty="0">
                          <a:effectLst/>
                        </a:rPr>
                        <a:t>T3</a:t>
                      </a:r>
                      <a:endParaRPr lang="en-US" sz="1100" dirty="0">
                        <a:effectLst/>
                      </a:endParaRPr>
                    </a:p>
                    <a:p>
                      <a:pPr marL="0" marR="0" algn="just" rtl="1">
                        <a:lnSpc>
                          <a:spcPct val="115000"/>
                        </a:lnSpc>
                        <a:spcBef>
                          <a:spcPts val="0"/>
                        </a:spcBef>
                        <a:spcAft>
                          <a:spcPts val="0"/>
                        </a:spcAft>
                      </a:pPr>
                      <a:r>
                        <a:rPr lang="en-US" sz="1600" dirty="0">
                          <a:effectLst/>
                        </a:rPr>
                        <a:t>50% corn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4" name="Rectangle 1"/>
          <p:cNvSpPr>
            <a:spLocks noChangeArrowheads="1"/>
          </p:cNvSpPr>
          <p:nvPr/>
        </p:nvSpPr>
        <p:spPr bwMode="auto">
          <a:xfrm>
            <a:off x="0" y="449844"/>
            <a:ext cx="1193442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IQ" altLang="en-US" sz="16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مثال // في احدى تجارب تغذية الحيوانات وضعت 4 حيوانات اختيرت عشوائياً في كل 18 قفص وكانت المعاملات هي 3 انواع من العلائق تختلف في ما تحتويه من الذرة وقد وزعت هذه المعاملات الثلاث بطريقة عشوائية على الاقفاص (الوحدات التجريبية) حيث خصصت لكل عليقة ست حظائر وبعد فترة محددة سجلت الزيادة في اوزان الحيوانات وكانت موضحة كما في الجدول التالي , هل هناك تأثير معنوي للعلائق في الزيادة الوزنية للحيوانات اختبر ذلك تحن مستوى احتمال 0.05 ؟</a:t>
            </a:r>
            <a:endParaRPr kumimoji="0" lang="en-US" altLang="en-US" sz="11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kumimoji="0" lang="ar-IQ" altLang="en-US" sz="16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16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y…=(224.8)</a:t>
            </a: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73221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95460" y="386367"/>
                <a:ext cx="10807564" cy="6117464"/>
              </a:xfrm>
            </p:spPr>
            <p:txBody>
              <a:bodyPr>
                <a:noAutofit/>
              </a:bodyPr>
              <a:lstStyle/>
              <a:p>
                <a:pPr algn="r" rtl="1"/>
                <a:endParaRPr lang="en-US" dirty="0" smtClean="0">
                  <a:latin typeface="Arial" panose="020B0604020202020204" pitchFamily="34" charset="0"/>
                  <a:cs typeface="Arial" panose="020B0604020202020204" pitchFamily="34" charset="0"/>
                </a:endParaRPr>
              </a:p>
              <a:p>
                <a:pPr algn="r" rtl="1"/>
                <a14:m>
                  <m:oMath xmlns:m="http://schemas.openxmlformats.org/officeDocument/2006/math">
                    <m:r>
                      <a:rPr lang="en-US" b="1" i="1">
                        <a:latin typeface="Cambria Math"/>
                      </a:rPr>
                      <m:t>𝑺𝑺𝑻</m:t>
                    </m:r>
                    <m:r>
                      <a:rPr lang="en-US" b="1" i="1">
                        <a:latin typeface="Cambria Math"/>
                      </a:rPr>
                      <m:t>= </m:t>
                    </m:r>
                    <m:sSup>
                      <m:sSupPr>
                        <m:ctrlPr>
                          <a:rPr lang="en-US" b="1" i="1">
                            <a:latin typeface="Cambria Math"/>
                          </a:rPr>
                        </m:ctrlPr>
                      </m:sSupPr>
                      <m:e>
                        <m:r>
                          <a:rPr lang="en-US" b="1" i="1">
                            <a:latin typeface="Cambria Math"/>
                          </a:rPr>
                          <m:t>(</m:t>
                        </m:r>
                        <m:r>
                          <a:rPr lang="en-US" b="1" i="1">
                            <a:latin typeface="Cambria Math"/>
                          </a:rPr>
                          <m:t>𝟐</m:t>
                        </m:r>
                        <m:r>
                          <a:rPr lang="en-US" b="1" i="1">
                            <a:latin typeface="Cambria Math"/>
                          </a:rPr>
                          <m:t>.</m:t>
                        </m:r>
                        <m:r>
                          <a:rPr lang="en-US" b="1" i="1">
                            <a:latin typeface="Cambria Math"/>
                          </a:rPr>
                          <m:t>𝟗</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𝟑</m:t>
                        </m:r>
                        <m:r>
                          <a:rPr lang="en-US" b="1" i="1">
                            <a:latin typeface="Cambria Math"/>
                          </a:rPr>
                          <m:t>.</m:t>
                        </m:r>
                        <m:r>
                          <a:rPr lang="en-US" b="1" i="1">
                            <a:latin typeface="Cambria Math"/>
                          </a:rPr>
                          <m:t>𝟏</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𝟐</m:t>
                        </m:r>
                        <m:r>
                          <a:rPr lang="en-US" b="1" i="1">
                            <a:latin typeface="Cambria Math"/>
                          </a:rPr>
                          <m:t>.</m:t>
                        </m:r>
                        <m:r>
                          <a:rPr lang="en-US" b="1" i="1">
                            <a:latin typeface="Cambria Math"/>
                          </a:rPr>
                          <m:t>𝟗</m:t>
                        </m:r>
                        <m:r>
                          <a:rPr lang="en-US" b="1" i="1">
                            <a:latin typeface="Cambria Math"/>
                          </a:rPr>
                          <m:t>)</m:t>
                        </m:r>
                      </m:e>
                      <m:sup>
                        <m:r>
                          <a:rPr lang="en-US" b="1" i="1">
                            <a:latin typeface="Cambria Math"/>
                          </a:rPr>
                          <m:t>𝟐</m:t>
                        </m:r>
                      </m:sup>
                    </m:sSup>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𝟐𝟐𝟒</m:t>
                            </m:r>
                            <m:r>
                              <a:rPr lang="en-US" b="1">
                                <a:latin typeface="Cambria Math"/>
                              </a:rPr>
                              <m:t>.</m:t>
                            </m:r>
                            <m:r>
                              <a:rPr lang="en-US" b="1" i="1">
                                <a:latin typeface="Cambria Math"/>
                              </a:rPr>
                              <m:t>𝟖</m:t>
                            </m:r>
                            <m:r>
                              <a:rPr lang="en-US" b="1" i="1">
                                <a:latin typeface="Cambria Math"/>
                              </a:rPr>
                              <m:t>)</m:t>
                            </m:r>
                          </m:e>
                          <m:sup>
                            <m:r>
                              <a:rPr lang="en-US" b="1" i="1">
                                <a:latin typeface="Cambria Math"/>
                              </a:rPr>
                              <m:t>𝟐</m:t>
                            </m:r>
                          </m:sup>
                        </m:sSup>
                      </m:num>
                      <m:den>
                        <m:r>
                          <a:rPr lang="en-US" b="1" i="1">
                            <a:latin typeface="Cambria Math"/>
                          </a:rPr>
                          <m:t>𝟑</m:t>
                        </m:r>
                        <m:r>
                          <a:rPr lang="en-US" b="1" i="1">
                            <a:latin typeface="Cambria Math"/>
                          </a:rPr>
                          <m:t>×</m:t>
                        </m:r>
                        <m:r>
                          <a:rPr lang="en-US" b="1" i="1">
                            <a:latin typeface="Cambria Math"/>
                          </a:rPr>
                          <m:t>𝟔</m:t>
                        </m:r>
                        <m:r>
                          <a:rPr lang="en-US" b="1" i="1">
                            <a:latin typeface="Cambria Math"/>
                          </a:rPr>
                          <m:t>×</m:t>
                        </m:r>
                        <m:r>
                          <a:rPr lang="en-US" b="1" i="1">
                            <a:latin typeface="Cambria Math"/>
                          </a:rPr>
                          <m:t>𝟒</m:t>
                        </m:r>
                      </m:den>
                    </m:f>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SST = 6.205</a:t>
                </a:r>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i="1">
                        <a:latin typeface="Cambria Math"/>
                      </a:rPr>
                      <m:t>𝑺𝑺𝒕</m:t>
                    </m:r>
                    <m:r>
                      <a:rPr lang="en-US" b="1" i="1">
                        <a:latin typeface="Cambria Math"/>
                      </a:rPr>
                      <m:t>= </m:t>
                    </m:r>
                    <m:f>
                      <m:fPr>
                        <m:ctrlPr>
                          <a:rPr lang="en-US" b="1" i="1">
                            <a:latin typeface="Cambria Math"/>
                          </a:rPr>
                        </m:ctrlPr>
                      </m:fPr>
                      <m:num>
                        <m:r>
                          <a:rPr lang="en-US" b="1" i="1">
                            <a:latin typeface="Cambria Math"/>
                          </a:rPr>
                          <m:t>∑</m:t>
                        </m:r>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m:t>
                        </m:r>
                        <m:r>
                          <a:rPr lang="en-US" b="1" i="1">
                            <a:latin typeface="Cambria Math"/>
                          </a:rPr>
                          <m:t>..</m:t>
                        </m:r>
                      </m:num>
                      <m:den>
                        <m:r>
                          <a:rPr lang="en-US" b="1" i="1">
                            <a:latin typeface="Cambria Math"/>
                          </a:rPr>
                          <m:t>𝒓𝒔</m:t>
                        </m:r>
                      </m:den>
                    </m:f>
                    <m:r>
                      <a:rPr lang="en-US" b="1" i="1">
                        <a:latin typeface="Cambria Math"/>
                      </a:rPr>
                      <m:t> −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𝒚</m:t>
                                </m:r>
                                <m:r>
                                  <a:rPr lang="en-US" b="1" i="1">
                                    <a:latin typeface="Cambria Math"/>
                                  </a:rPr>
                                  <m:t>..</m:t>
                                </m:r>
                              </m:e>
                            </m:d>
                          </m:e>
                          <m:sup>
                            <m:r>
                              <a:rPr lang="en-US" b="1" i="1">
                                <a:latin typeface="Cambria Math"/>
                              </a:rPr>
                              <m:t>𝟐</m:t>
                            </m:r>
                          </m:sup>
                        </m:sSup>
                      </m:num>
                      <m:den>
                        <m:r>
                          <a:rPr lang="en-US" b="1" i="1">
                            <a:latin typeface="Cambria Math"/>
                          </a:rPr>
                          <m:t>𝒕𝒓𝒔</m:t>
                        </m:r>
                      </m:den>
                    </m:f>
                    <m:r>
                      <a:rPr lang="en-US" b="1" i="1">
                        <a:latin typeface="Cambria Math"/>
                      </a:rPr>
                      <m:t>=</m:t>
                    </m:r>
                    <m:r>
                      <a:rPr lang="en-US"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𝟕𝟕</m:t>
                            </m:r>
                            <m:r>
                              <a:rPr lang="en-US" b="1" i="1">
                                <a:latin typeface="Cambria Math"/>
                              </a:rPr>
                              <m:t>.</m:t>
                            </m:r>
                            <m:r>
                              <a:rPr lang="en-US" b="1" i="1">
                                <a:latin typeface="Cambria Math"/>
                              </a:rPr>
                              <m:t>𝟓</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𝟕𝟖</m:t>
                            </m:r>
                            <m:r>
                              <a:rPr lang="en-US" b="1" i="1">
                                <a:latin typeface="Cambria Math"/>
                              </a:rPr>
                              <m:t>.</m:t>
                            </m:r>
                            <m:r>
                              <a:rPr lang="en-US" b="1" i="1">
                                <a:latin typeface="Cambria Math"/>
                              </a:rPr>
                              <m:t>𝟕</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𝟔𝟖</m:t>
                            </m:r>
                            <m:r>
                              <a:rPr lang="en-US" b="1" i="1">
                                <a:latin typeface="Cambria Math"/>
                              </a:rPr>
                              <m:t>.</m:t>
                            </m:r>
                            <m:r>
                              <a:rPr lang="en-US" b="1" i="1">
                                <a:latin typeface="Cambria Math"/>
                              </a:rPr>
                              <m:t>𝟔</m:t>
                            </m:r>
                            <m:r>
                              <a:rPr lang="en-US" b="1" i="1">
                                <a:latin typeface="Cambria Math"/>
                              </a:rPr>
                              <m:t>)</m:t>
                            </m:r>
                          </m:e>
                          <m:sup>
                            <m:r>
                              <a:rPr lang="en-US" b="1" i="1">
                                <a:latin typeface="Cambria Math"/>
                              </a:rPr>
                              <m:t>𝟐</m:t>
                            </m:r>
                          </m:sup>
                        </m:sSup>
                      </m:num>
                      <m:den>
                        <m:r>
                          <a:rPr lang="en-US" b="1" i="1">
                            <a:latin typeface="Cambria Math"/>
                          </a:rPr>
                          <m:t>𝟔</m:t>
                        </m:r>
                        <m:r>
                          <a:rPr lang="en-US" b="1" i="1">
                            <a:latin typeface="Cambria Math"/>
                          </a:rPr>
                          <m:t>×</m:t>
                        </m:r>
                        <m:r>
                          <a:rPr lang="en-US" b="1" i="1">
                            <a:latin typeface="Cambria Math"/>
                          </a:rPr>
                          <m:t>𝟒</m:t>
                        </m:r>
                      </m:den>
                    </m:f>
                    <m:r>
                      <a:rPr lang="en-US" b="1" i="1">
                        <a:latin typeface="Cambria Math"/>
                      </a:rPr>
                      <m:t> −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𝟐𝟐𝟒</m:t>
                            </m:r>
                            <m:r>
                              <a:rPr lang="en-US" b="1">
                                <a:latin typeface="Cambria Math"/>
                              </a:rPr>
                              <m:t>.</m:t>
                            </m:r>
                            <m:r>
                              <a:rPr lang="en-US" b="1" i="1">
                                <a:latin typeface="Cambria Math"/>
                              </a:rPr>
                              <m:t>𝟖</m:t>
                            </m:r>
                            <m:r>
                              <a:rPr lang="en-US" b="1" i="1">
                                <a:latin typeface="Cambria Math"/>
                              </a:rPr>
                              <m:t>)</m:t>
                            </m:r>
                          </m:e>
                          <m:sup>
                            <m:r>
                              <a:rPr lang="en-US" b="1" i="1">
                                <a:latin typeface="Cambria Math"/>
                              </a:rPr>
                              <m:t>𝟐</m:t>
                            </m:r>
                          </m:sup>
                        </m:sSup>
                      </m:num>
                      <m:den>
                        <m:r>
                          <a:rPr lang="en-US" b="1" i="1">
                            <a:latin typeface="Cambria Math"/>
                          </a:rPr>
                          <m:t>𝟑</m:t>
                        </m:r>
                        <m:r>
                          <a:rPr lang="en-US" b="1" i="1">
                            <a:latin typeface="Cambria Math"/>
                          </a:rPr>
                          <m:t>×</m:t>
                        </m:r>
                        <m:r>
                          <a:rPr lang="en-US" b="1" i="1">
                            <a:latin typeface="Cambria Math"/>
                          </a:rPr>
                          <m:t>𝟔</m:t>
                        </m:r>
                        <m:r>
                          <a:rPr lang="en-US" b="1" i="1">
                            <a:latin typeface="Cambria Math"/>
                          </a:rPr>
                          <m:t>×</m:t>
                        </m:r>
                        <m:r>
                          <a:rPr lang="en-US" b="1" i="1">
                            <a:latin typeface="Cambria Math"/>
                          </a:rPr>
                          <m:t>𝟒</m:t>
                        </m:r>
                      </m:den>
                    </m:f>
                  </m:oMath>
                </a14:m>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SSt</a:t>
                </a:r>
                <a:r>
                  <a:rPr lang="en-US" b="1" dirty="0">
                    <a:latin typeface="Arial" panose="020B0604020202020204" pitchFamily="34" charset="0"/>
                    <a:cs typeface="Arial" panose="020B0604020202020204" pitchFamily="34" charset="0"/>
                  </a:rPr>
                  <a:t> = 2.557</a:t>
                </a:r>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i="1">
                        <a:latin typeface="Cambria Math"/>
                      </a:rPr>
                      <m:t>𝑺𝑺𝒆</m:t>
                    </m:r>
                    <m:r>
                      <a:rPr lang="en-US" b="1" i="1">
                        <a:latin typeface="Cambria Math"/>
                      </a:rPr>
                      <m:t>=</m:t>
                    </m:r>
                    <m:f>
                      <m:fPr>
                        <m:ctrlPr>
                          <a:rPr lang="en-US" b="1" i="1">
                            <a:latin typeface="Cambria Math"/>
                          </a:rPr>
                        </m:ctrlPr>
                      </m:fPr>
                      <m:num>
                        <m:r>
                          <a:rPr lang="en-US" b="1" i="1">
                            <a:latin typeface="Cambria Math"/>
                          </a:rPr>
                          <m:t>∑</m:t>
                        </m:r>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𝒊𝒋</m:t>
                        </m:r>
                        <m:r>
                          <a:rPr lang="en-US" b="1" i="1">
                            <a:latin typeface="Cambria Math"/>
                          </a:rPr>
                          <m:t>.</m:t>
                        </m:r>
                      </m:num>
                      <m:den>
                        <m:r>
                          <a:rPr lang="en-US" b="1" i="1">
                            <a:latin typeface="Cambria Math"/>
                          </a:rPr>
                          <m:t>𝒔</m:t>
                        </m:r>
                      </m:den>
                    </m:f>
                    <m:r>
                      <a:rPr lang="en-US" b="1" i="1">
                        <a:latin typeface="Cambria Math"/>
                      </a:rPr>
                      <m:t> − </m:t>
                    </m:r>
                    <m:f>
                      <m:fPr>
                        <m:ctrlPr>
                          <a:rPr lang="en-US" b="1" i="1">
                            <a:latin typeface="Cambria Math"/>
                          </a:rPr>
                        </m:ctrlPr>
                      </m:fPr>
                      <m:num>
                        <m:r>
                          <a:rPr lang="en-US" b="1" i="1">
                            <a:latin typeface="Cambria Math"/>
                          </a:rPr>
                          <m:t>∑</m:t>
                        </m:r>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m:t>
                        </m:r>
                        <m:r>
                          <a:rPr lang="en-US" b="1" i="1">
                            <a:latin typeface="Cambria Math"/>
                          </a:rPr>
                          <m:t>..</m:t>
                        </m:r>
                      </m:num>
                      <m:den>
                        <m:r>
                          <a:rPr lang="en-US" b="1" i="1">
                            <a:latin typeface="Cambria Math"/>
                          </a:rPr>
                          <m:t>𝒓𝒔</m:t>
                        </m:r>
                      </m:den>
                    </m:f>
                    <m:r>
                      <a:rPr lang="en-US" b="1" i="1">
                        <a:latin typeface="Cambria Math"/>
                      </a:rPr>
                      <m:t>=</m:t>
                    </m:r>
                    <m:r>
                      <a:rPr lang="en-US" i="1" smtClean="0">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𝟏𝟐</m:t>
                                </m:r>
                                <m:r>
                                  <a:rPr lang="en-US" b="1" i="1">
                                    <a:latin typeface="Cambria Math"/>
                                  </a:rPr>
                                  <m:t>.</m:t>
                                </m:r>
                                <m:r>
                                  <a:rPr lang="en-US" b="1" i="1">
                                    <a:latin typeface="Cambria Math"/>
                                  </a:rPr>
                                  <m:t>𝟎</m:t>
                                </m:r>
                              </m:e>
                            </m:d>
                          </m:e>
                          <m:sup>
                            <m:r>
                              <a:rPr lang="en-US" b="1" i="1">
                                <a:latin typeface="Cambria Math"/>
                              </a:rPr>
                              <m:t>𝟐</m:t>
                            </m:r>
                          </m:sup>
                        </m:sSup>
                        <m:r>
                          <a:rPr lang="en-US" b="1" i="1">
                            <a:latin typeface="Cambria Math"/>
                          </a:rPr>
                          <m:t>++</m:t>
                        </m:r>
                        <m:sSup>
                          <m:sSupPr>
                            <m:ctrlPr>
                              <a:rPr lang="en-US" b="1" i="1">
                                <a:latin typeface="Cambria Math"/>
                              </a:rPr>
                            </m:ctrlPr>
                          </m:sSupPr>
                          <m:e>
                            <m:d>
                              <m:dPr>
                                <m:ctrlPr>
                                  <a:rPr lang="en-US" b="1" i="1">
                                    <a:latin typeface="Cambria Math"/>
                                  </a:rPr>
                                </m:ctrlPr>
                              </m:dPr>
                              <m:e>
                                <m:r>
                                  <a:rPr lang="en-US" b="1" i="1">
                                    <a:latin typeface="Cambria Math"/>
                                  </a:rPr>
                                  <m:t>𝟏𝟎</m:t>
                                </m:r>
                                <m:r>
                                  <a:rPr lang="en-US" b="1" i="1">
                                    <a:latin typeface="Cambria Math"/>
                                  </a:rPr>
                                  <m:t>.</m:t>
                                </m:r>
                                <m:r>
                                  <a:rPr lang="en-US" b="1" i="1">
                                    <a:latin typeface="Cambria Math"/>
                                  </a:rPr>
                                  <m:t>𝟕</m:t>
                                </m:r>
                              </m:e>
                            </m:d>
                          </m:e>
                          <m:sup>
                            <m:r>
                              <a:rPr lang="en-US" b="1" i="1">
                                <a:latin typeface="Cambria Math"/>
                              </a:rPr>
                              <m:t>𝟐</m:t>
                            </m:r>
                          </m:sup>
                        </m:sSup>
                      </m:num>
                      <m:den>
                        <m:r>
                          <a:rPr lang="en-US" b="1" i="1">
                            <a:latin typeface="Cambria Math"/>
                          </a:rPr>
                          <m:t>𝟒</m:t>
                        </m:r>
                      </m:den>
                    </m:f>
                    <m:r>
                      <a:rPr lang="en-US" i="1" smtClean="0">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𝟕𝟕</m:t>
                            </m:r>
                            <m:r>
                              <a:rPr lang="en-US" b="1" i="1">
                                <a:latin typeface="Cambria Math"/>
                              </a:rPr>
                              <m:t>.</m:t>
                            </m:r>
                            <m:r>
                              <a:rPr lang="en-US" b="1" i="1">
                                <a:latin typeface="Cambria Math"/>
                              </a:rPr>
                              <m:t>𝟓</m:t>
                            </m:r>
                            <m:r>
                              <a:rPr lang="en-US" b="1" i="1">
                                <a:latin typeface="Cambria Math"/>
                              </a:rPr>
                              <m:t>)</m:t>
                            </m:r>
                          </m:e>
                          <m:sup>
                            <m:r>
                              <a:rPr lang="en-US" b="1" i="1">
                                <a:latin typeface="Cambria Math"/>
                              </a:rPr>
                              <m:t>𝟐</m:t>
                            </m:r>
                          </m:sup>
                        </m:sSup>
                        <m:r>
                          <a:rPr lang="en-US" b="1" i="1">
                            <a:latin typeface="Cambria Math"/>
                          </a:rPr>
                          <m:t>+++</m:t>
                        </m:r>
                        <m:sSup>
                          <m:sSupPr>
                            <m:ctrlPr>
                              <a:rPr lang="en-US" b="1" i="1">
                                <a:latin typeface="Cambria Math"/>
                              </a:rPr>
                            </m:ctrlPr>
                          </m:sSupPr>
                          <m:e>
                            <m:r>
                              <a:rPr lang="en-US" b="1" i="1">
                                <a:latin typeface="Cambria Math"/>
                              </a:rPr>
                              <m:t>(</m:t>
                            </m:r>
                            <m:r>
                              <a:rPr lang="en-US" b="1" i="1">
                                <a:latin typeface="Cambria Math"/>
                              </a:rPr>
                              <m:t>𝟔𝟖</m:t>
                            </m:r>
                            <m:r>
                              <a:rPr lang="en-US" b="1" i="1">
                                <a:latin typeface="Cambria Math"/>
                              </a:rPr>
                              <m:t>.</m:t>
                            </m:r>
                            <m:r>
                              <a:rPr lang="en-US" b="1" i="1">
                                <a:latin typeface="Cambria Math"/>
                              </a:rPr>
                              <m:t>𝟔</m:t>
                            </m:r>
                            <m:r>
                              <a:rPr lang="en-US" b="1" i="1">
                                <a:latin typeface="Cambria Math"/>
                              </a:rPr>
                              <m:t>)</m:t>
                            </m:r>
                          </m:e>
                          <m:sup>
                            <m:r>
                              <a:rPr lang="en-US" b="1" i="1">
                                <a:latin typeface="Cambria Math"/>
                              </a:rPr>
                              <m:t>𝟐</m:t>
                            </m:r>
                          </m:sup>
                        </m:sSup>
                      </m:num>
                      <m:den>
                        <m:r>
                          <a:rPr lang="en-US" b="1" i="1">
                            <a:latin typeface="Cambria Math"/>
                          </a:rPr>
                          <m:t>𝟔</m:t>
                        </m:r>
                        <m:r>
                          <a:rPr lang="en-US" b="1" i="1">
                            <a:latin typeface="Cambria Math"/>
                          </a:rPr>
                          <m:t>×</m:t>
                        </m:r>
                        <m:r>
                          <a:rPr lang="en-US" b="1" i="1">
                            <a:latin typeface="Cambria Math"/>
                          </a:rPr>
                          <m:t>𝟒</m:t>
                        </m:r>
                      </m:den>
                    </m:f>
                  </m:oMath>
                </a14:m>
                <a:r>
                  <a:rPr lang="ar-IQ"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en-US" b="1" dirty="0" smtClean="0">
                    <a:latin typeface="Arial" panose="020B0604020202020204" pitchFamily="34" charset="0"/>
                    <a:cs typeface="Arial" panose="020B0604020202020204" pitchFamily="34" charset="0"/>
                  </a:rPr>
                  <a:t>SSe </a:t>
                </a:r>
                <a:r>
                  <a:rPr lang="en-US" b="1" dirty="0">
                    <a:latin typeface="Arial" panose="020B0604020202020204" pitchFamily="34" charset="0"/>
                    <a:cs typeface="Arial" panose="020B0604020202020204" pitchFamily="34" charset="0"/>
                  </a:rPr>
                  <a:t>= 3.112</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SSs = SST – </a:t>
                </a:r>
                <a:r>
                  <a:rPr lang="en-US" b="1" dirty="0" err="1">
                    <a:latin typeface="Arial" panose="020B0604020202020204" pitchFamily="34" charset="0"/>
                    <a:cs typeface="Arial" panose="020B0604020202020204" pitchFamily="34" charset="0"/>
                  </a:rPr>
                  <a:t>SSt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Sse</a:t>
                </a:r>
                <a:endParaRPr lang="en-US" dirty="0">
                  <a:latin typeface="Arial" panose="020B0604020202020204" pitchFamily="34" charset="0"/>
                  <a:cs typeface="Arial" panose="020B0604020202020204" pitchFamily="34" charset="0"/>
                </a:endParaRPr>
              </a:p>
              <a:p>
                <a:pPr algn="r"/>
                <a:r>
                  <a:rPr lang="en-US" b="1" dirty="0">
                    <a:latin typeface="Arial" panose="020B0604020202020204" pitchFamily="34" charset="0"/>
                    <a:cs typeface="Arial" panose="020B0604020202020204" pitchFamily="34" charset="0"/>
                  </a:rPr>
                  <a:t>SSs = 6.205 – 2.557 – 3.112 = 0.556</a:t>
                </a: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95460" y="386367"/>
                <a:ext cx="10807564" cy="6117464"/>
              </a:xfrm>
              <a:blipFill rotWithShape="0">
                <a:blip r:embed="rId2"/>
                <a:stretch>
                  <a:fillRect l="-13367" r="-1523"/>
                </a:stretch>
              </a:blipFill>
            </p:spPr>
            <p:txBody>
              <a:bodyPr/>
              <a:lstStyle/>
              <a:p>
                <a:r>
                  <a:rPr lang="en-US">
                    <a:noFill/>
                  </a:rPr>
                  <a:t> </a:t>
                </a:r>
              </a:p>
            </p:txBody>
          </p:sp>
        </mc:Fallback>
      </mc:AlternateContent>
    </p:spTree>
    <p:extLst>
      <p:ext uri="{BB962C8B-B14F-4D97-AF65-F5344CB8AC3E}">
        <p14:creationId xmlns:p14="http://schemas.microsoft.com/office/powerpoint/2010/main" val="1256119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5774" y="304800"/>
                <a:ext cx="11357249" cy="6553199"/>
              </a:xfrm>
            </p:spPr>
            <p:txBody>
              <a:bodyPr>
                <a:normAutofit fontScale="92500" lnSpcReduction="20000"/>
              </a:bodyPr>
              <a:lstStyle/>
              <a:p>
                <a:pPr algn="r" rtl="1"/>
                <a:r>
                  <a:rPr lang="ar-IQ" b="1" dirty="0">
                    <a:latin typeface="Arial" panose="020B0604020202020204" pitchFamily="34" charset="0"/>
                    <a:cs typeface="Arial" panose="020B0604020202020204" pitchFamily="34" charset="0"/>
                  </a:rPr>
                  <a:t>الاستنتاج : هناك تأثير حقيقي بين المعاملات العلائق وهذه الاختلافات ليست بسيطة وانما اختلافات جوهرية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لتحقيق النموذج الرياضي</a:t>
                </a:r>
                <a:r>
                  <a:rPr lang="en-US" b="1" dirty="0" err="1">
                    <a:latin typeface="Arial" panose="020B0604020202020204" pitchFamily="34" charset="0"/>
                    <a:cs typeface="Arial" panose="020B0604020202020204" pitchFamily="34" charset="0"/>
                  </a:rPr>
                  <a:t>yijk</a:t>
                </a:r>
                <a:r>
                  <a:rPr lang="en-US" b="1" dirty="0">
                    <a:latin typeface="Arial" panose="020B0604020202020204" pitchFamily="34" charset="0"/>
                    <a:cs typeface="Arial" panose="020B0604020202020204" pitchFamily="34" charset="0"/>
                  </a:rPr>
                  <a:t>=M + </a:t>
                </a:r>
                <a:r>
                  <a:rPr lang="en-US" b="1" dirty="0" err="1">
                    <a:latin typeface="Arial" panose="020B0604020202020204" pitchFamily="34" charset="0"/>
                    <a:cs typeface="Arial" panose="020B0604020202020204" pitchFamily="34" charset="0"/>
                  </a:rPr>
                  <a:t>ti</a:t>
                </a:r>
                <a:r>
                  <a:rPr lang="en-US" b="1" dirty="0">
                    <a:latin typeface="Arial" panose="020B0604020202020204" pitchFamily="34" charset="0"/>
                    <a:cs typeface="Arial" panose="020B0604020202020204" pitchFamily="34" charset="0"/>
                  </a:rPr>
                  <a:t> + </a:t>
                </a:r>
                <a:r>
                  <a:rPr lang="en-US" b="1" dirty="0" err="1">
                    <a:latin typeface="Arial" panose="020B0604020202020204" pitchFamily="34" charset="0"/>
                    <a:cs typeface="Arial" panose="020B0604020202020204" pitchFamily="34" charset="0"/>
                  </a:rPr>
                  <a:t>eij</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Sijk</a:t>
                </a:r>
                <a:r>
                  <a:rPr lang="en-US" b="1" dirty="0">
                    <a:latin typeface="Arial" panose="020B0604020202020204" pitchFamily="34" charset="0"/>
                    <a:cs typeface="Arial" panose="020B0604020202020204" pitchFamily="34" charset="0"/>
                  </a:rPr>
                  <a:t>                           y111=2.9 </a:t>
                </a:r>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M= 3.12</a:t>
                </a:r>
              </a:p>
              <a:p>
                <a:pPr algn="r" rtl="1"/>
                <a:r>
                  <a:rPr lang="ar-IQ" b="1" dirty="0">
                    <a:latin typeface="Arial" panose="020B0604020202020204" pitchFamily="34" charset="0"/>
                    <a:cs typeface="Arial" panose="020B0604020202020204" pitchFamily="34" charset="0"/>
                  </a:rPr>
                  <a:t>علماً ان متوسط المعاملة=3.22</a:t>
                </a:r>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ti</a:t>
                </a:r>
                <a:r>
                  <a:rPr lang="en-US" b="1" dirty="0">
                    <a:latin typeface="Arial" panose="020B0604020202020204" pitchFamily="34" charset="0"/>
                    <a:cs typeface="Arial" panose="020B0604020202020204" pitchFamily="34" charset="0"/>
                  </a:rPr>
                  <a:t> = </a:t>
                </a:r>
                <a14:m>
                  <m:oMath xmlns:m="http://schemas.openxmlformats.org/officeDocument/2006/math">
                    <m:acc>
                      <m:accPr>
                        <m:chr m:val="̅"/>
                        <m:ctrlPr>
                          <a:rPr lang="en-US" b="1" i="1">
                            <a:latin typeface="Cambria Math"/>
                          </a:rPr>
                        </m:ctrlPr>
                      </m:accPr>
                      <m:e>
                        <m:r>
                          <a:rPr lang="en-US" b="1" i="1">
                            <a:latin typeface="Cambria Math"/>
                          </a:rPr>
                          <m:t>𝒚</m:t>
                        </m:r>
                      </m:e>
                    </m:acc>
                    <m:r>
                      <a:rPr lang="en-US" b="1" i="1">
                        <a:latin typeface="Cambria Math"/>
                      </a:rPr>
                      <m:t> .. − </m:t>
                    </m:r>
                    <m:acc>
                      <m:accPr>
                        <m:chr m:val="̅"/>
                        <m:ctrlPr>
                          <a:rPr lang="en-US" b="1" i="1">
                            <a:latin typeface="Cambria Math"/>
                          </a:rPr>
                        </m:ctrlPr>
                      </m:accPr>
                      <m:e>
                        <m:r>
                          <a:rPr lang="en-US" b="1" i="1">
                            <a:latin typeface="Cambria Math"/>
                          </a:rPr>
                          <m:t>𝒚</m:t>
                        </m:r>
                        <m:r>
                          <a:rPr lang="en-US" b="1" i="1">
                            <a:latin typeface="Cambria Math"/>
                          </a:rPr>
                          <m:t>…</m:t>
                        </m:r>
                      </m:e>
                    </m:acc>
                  </m:oMath>
                </a14:m>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ti</a:t>
                </a:r>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𝟑</m:t>
                    </m:r>
                    <m:r>
                      <a:rPr lang="en-US" b="1" i="1">
                        <a:latin typeface="Cambria Math"/>
                      </a:rPr>
                      <m:t>.</m:t>
                    </m:r>
                    <m:r>
                      <a:rPr lang="en-US" b="1" i="1">
                        <a:latin typeface="Cambria Math"/>
                      </a:rPr>
                      <m:t>𝟐𝟐</m:t>
                    </m:r>
                    <m:r>
                      <a:rPr lang="en-US" b="1" i="1">
                        <a:latin typeface="Cambria Math"/>
                      </a:rPr>
                      <m:t> .. −</m:t>
                    </m:r>
                    <m:r>
                      <a:rPr lang="en-US" b="1" i="1">
                        <a:latin typeface="Cambria Math"/>
                      </a:rPr>
                      <m:t>𝟑</m:t>
                    </m:r>
                    <m:r>
                      <a:rPr lang="en-US" b="1" i="1">
                        <a:latin typeface="Cambria Math"/>
                      </a:rPr>
                      <m:t>.</m:t>
                    </m:r>
                    <m:r>
                      <a:rPr lang="en-US" b="1" i="1">
                        <a:latin typeface="Cambria Math"/>
                      </a:rPr>
                      <m:t>𝟏𝟐</m:t>
                    </m:r>
                    <m:r>
                      <a:rPr lang="en-US" b="1" i="1">
                        <a:latin typeface="Cambria Math"/>
                      </a:rPr>
                      <m:t>=</m:t>
                    </m:r>
                    <m:r>
                      <a:rPr lang="en-US" b="1" i="1">
                        <a:latin typeface="Cambria Math"/>
                      </a:rPr>
                      <m:t>𝟎</m:t>
                    </m:r>
                    <m:r>
                      <a:rPr lang="en-US" b="1" i="1">
                        <a:latin typeface="Cambria Math"/>
                      </a:rPr>
                      <m:t>.</m:t>
                    </m:r>
                    <m:r>
                      <a:rPr lang="en-US" b="1" i="1">
                        <a:latin typeface="Cambria Math"/>
                      </a:rPr>
                      <m:t>𝟏𝟎</m:t>
                    </m:r>
                    <m:r>
                      <a:rPr lang="en-US" b="1" i="1">
                        <a:latin typeface="Cambria Math"/>
                      </a:rPr>
                      <m:t> </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تأثير الخطأ العشوائي للوحدة التجريبية </a:t>
                </a:r>
                <a:r>
                  <a:rPr lang="en-US" b="1" dirty="0">
                    <a:latin typeface="Arial" panose="020B0604020202020204" pitchFamily="34" charset="0"/>
                    <a:cs typeface="Arial" panose="020B0604020202020204" pitchFamily="34" charset="0"/>
                  </a:rPr>
                  <a:t>j</a:t>
                </a:r>
                <a:r>
                  <a:rPr lang="ar-IQ" b="1" dirty="0">
                    <a:latin typeface="Arial" panose="020B0604020202020204" pitchFamily="34" charset="0"/>
                    <a:cs typeface="Arial" panose="020B0604020202020204" pitchFamily="34" charset="0"/>
                  </a:rPr>
                  <a:t> في المعاملة </a:t>
                </a:r>
                <a:r>
                  <a:rPr lang="en-US" b="1" dirty="0" err="1">
                    <a:latin typeface="Arial" panose="020B0604020202020204" pitchFamily="34" charset="0"/>
                    <a:cs typeface="Arial" panose="020B0604020202020204" pitchFamily="34" charset="0"/>
                  </a:rPr>
                  <a:t>i</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علماً ان متوسط الوحدة التجريبية =3 </a:t>
                </a:r>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eij</a:t>
                </a:r>
                <a:r>
                  <a:rPr lang="en-US" b="1" dirty="0">
                    <a:latin typeface="Arial" panose="020B0604020202020204" pitchFamily="34" charset="0"/>
                    <a:cs typeface="Arial" panose="020B0604020202020204" pitchFamily="34" charset="0"/>
                  </a:rPr>
                  <a:t> =</a:t>
                </a:r>
                <a14:m>
                  <m:oMath xmlns:m="http://schemas.openxmlformats.org/officeDocument/2006/math">
                    <m:acc>
                      <m:accPr>
                        <m:chr m:val="̅"/>
                        <m:ctrlPr>
                          <a:rPr lang="en-US" b="1" i="1">
                            <a:latin typeface="Cambria Math"/>
                          </a:rPr>
                        </m:ctrlPr>
                      </m:accPr>
                      <m:e>
                        <m:r>
                          <a:rPr lang="en-US" b="1" i="1">
                            <a:latin typeface="Cambria Math"/>
                          </a:rPr>
                          <m:t>𝒚</m:t>
                        </m:r>
                      </m:e>
                    </m:acc>
                    <m:r>
                      <a:rPr lang="en-US" b="1" i="1">
                        <a:latin typeface="Cambria Math"/>
                      </a:rPr>
                      <m:t>𝒊𝒋</m:t>
                    </m:r>
                    <m:r>
                      <a:rPr lang="en-US" b="1" i="1">
                        <a:latin typeface="Cambria Math"/>
                      </a:rPr>
                      <m:t>−</m:t>
                    </m:r>
                    <m:acc>
                      <m:accPr>
                        <m:chr m:val="̅"/>
                        <m:ctrlPr>
                          <a:rPr lang="en-US" b="1" i="1">
                            <a:latin typeface="Cambria Math"/>
                          </a:rPr>
                        </m:ctrlPr>
                      </m:accPr>
                      <m:e>
                        <m:r>
                          <a:rPr lang="en-US" b="1" i="1">
                            <a:latin typeface="Cambria Math"/>
                          </a:rPr>
                          <m:t>𝒚</m:t>
                        </m:r>
                      </m:e>
                    </m:acc>
                    <m:r>
                      <a:rPr lang="en-US" b="1" i="1">
                        <a:latin typeface="Cambria Math"/>
                      </a:rPr>
                      <m:t>𝒊</m:t>
                    </m:r>
                    <m:r>
                      <a:rPr lang="en-US" b="1" i="1">
                        <a:latin typeface="Cambria Math"/>
                      </a:rPr>
                      <m:t>…              </m:t>
                    </m:r>
                  </m:oMath>
                </a14:m>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eij</a:t>
                </a:r>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𝟑</m:t>
                    </m:r>
                    <m:r>
                      <a:rPr lang="en-US" b="1" i="1">
                        <a:latin typeface="Cambria Math"/>
                      </a:rPr>
                      <m:t>−</m:t>
                    </m:r>
                    <m:r>
                      <a:rPr lang="en-US" b="1" i="1">
                        <a:latin typeface="Cambria Math"/>
                      </a:rPr>
                      <m:t>𝟑</m:t>
                    </m:r>
                    <m:r>
                      <a:rPr lang="en-US" b="1" i="1">
                        <a:latin typeface="Cambria Math"/>
                      </a:rPr>
                      <m:t>.</m:t>
                    </m:r>
                    <m:r>
                      <a:rPr lang="en-US" b="1" i="1">
                        <a:latin typeface="Cambria Math"/>
                      </a:rPr>
                      <m:t>𝟐𝟐</m:t>
                    </m:r>
                    <m:r>
                      <a:rPr lang="en-US" b="1" i="1">
                        <a:latin typeface="Cambria Math"/>
                      </a:rPr>
                      <m:t>=</m:t>
                    </m:r>
                    <m:r>
                      <a:rPr lang="en-US" b="1" i="1">
                        <a:latin typeface="Cambria Math"/>
                      </a:rPr>
                      <m:t>𝟎</m:t>
                    </m:r>
                    <m:r>
                      <a:rPr lang="en-US" b="1" i="1">
                        <a:latin typeface="Cambria Math"/>
                      </a:rPr>
                      <m:t>.</m:t>
                    </m:r>
                    <m:r>
                      <a:rPr lang="en-US" b="1" i="1">
                        <a:latin typeface="Cambria Math"/>
                      </a:rPr>
                      <m:t>𝟐𝟐</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علماً ان قيمة الوحدة التجريبية =2.9</a:t>
                </a:r>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Sijk</a:t>
                </a:r>
                <a:r>
                  <a:rPr lang="en-US" b="1" dirty="0">
                    <a:latin typeface="Arial" panose="020B0604020202020204" pitchFamily="34" charset="0"/>
                    <a:cs typeface="Arial" panose="020B0604020202020204" pitchFamily="34" charset="0"/>
                  </a:rPr>
                  <a:t> =</a:t>
                </a:r>
                <a14:m>
                  <m:oMath xmlns:m="http://schemas.openxmlformats.org/officeDocument/2006/math">
                    <m:acc>
                      <m:accPr>
                        <m:chr m:val="̅"/>
                        <m:ctrlPr>
                          <a:rPr lang="en-US" b="1" i="1">
                            <a:latin typeface="Cambria Math"/>
                          </a:rPr>
                        </m:ctrlPr>
                      </m:accPr>
                      <m:e>
                        <m:r>
                          <a:rPr lang="en-US" b="1" i="1">
                            <a:latin typeface="Cambria Math"/>
                          </a:rPr>
                          <m:t>𝒚</m:t>
                        </m:r>
                      </m:e>
                    </m:acc>
                    <m:r>
                      <a:rPr lang="en-US" b="1" i="1">
                        <a:latin typeface="Cambria Math"/>
                      </a:rPr>
                      <m:t>𝒊𝒋𝒌</m:t>
                    </m:r>
                    <m:r>
                      <a:rPr lang="en-US" b="1" i="1">
                        <a:latin typeface="Cambria Math"/>
                      </a:rPr>
                      <m:t>− </m:t>
                    </m:r>
                    <m:acc>
                      <m:accPr>
                        <m:chr m:val="̅"/>
                        <m:ctrlPr>
                          <a:rPr lang="en-US" b="1" i="1">
                            <a:latin typeface="Cambria Math"/>
                          </a:rPr>
                        </m:ctrlPr>
                      </m:accPr>
                      <m:e>
                        <m:r>
                          <a:rPr lang="en-US" b="1" i="1">
                            <a:latin typeface="Cambria Math"/>
                          </a:rPr>
                          <m:t>𝒚</m:t>
                        </m:r>
                      </m:e>
                    </m:acc>
                    <m:acc>
                      <m:accPr>
                        <m:chr m:val="̅"/>
                        <m:ctrlPr>
                          <a:rPr lang="en-US" b="1" i="1">
                            <a:latin typeface="Cambria Math"/>
                          </a:rPr>
                        </m:ctrlPr>
                      </m:accPr>
                      <m:e>
                        <m:r>
                          <a:rPr lang="en-US" b="1" i="1">
                            <a:latin typeface="Cambria Math"/>
                          </a:rPr>
                          <m:t>𝒊</m:t>
                        </m:r>
                      </m:e>
                    </m:acc>
                    <m:r>
                      <a:rPr lang="en-US" b="1" i="1">
                        <a:latin typeface="Cambria Math"/>
                      </a:rPr>
                      <m:t>𝒋</m:t>
                    </m:r>
                    <m:r>
                      <a:rPr lang="en-US" b="1" i="1">
                        <a:latin typeface="Cambria Math"/>
                      </a:rPr>
                      <m:t>.           </m:t>
                    </m:r>
                  </m:oMath>
                </a14:m>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Sijk</a:t>
                </a:r>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𝟐</m:t>
                    </m:r>
                    <m:r>
                      <a:rPr lang="en-US" b="1" i="1">
                        <a:latin typeface="Cambria Math"/>
                      </a:rPr>
                      <m:t>.</m:t>
                    </m:r>
                    <m:r>
                      <a:rPr lang="en-US" b="1" i="1">
                        <a:latin typeface="Cambria Math"/>
                      </a:rPr>
                      <m:t>𝟗</m:t>
                    </m:r>
                    <m:r>
                      <a:rPr lang="en-US" b="1" i="1">
                        <a:latin typeface="Cambria Math"/>
                      </a:rPr>
                      <m:t>−</m:t>
                    </m:r>
                    <m:r>
                      <a:rPr lang="en-US" b="1" i="1">
                        <a:latin typeface="Cambria Math"/>
                      </a:rPr>
                      <m:t>𝟑</m:t>
                    </m:r>
                    <m:r>
                      <a:rPr lang="en-US" b="1" i="1">
                        <a:latin typeface="Cambria Math"/>
                      </a:rPr>
                      <m:t>.</m:t>
                    </m:r>
                    <m:r>
                      <a:rPr lang="en-US" b="1" i="1">
                        <a:latin typeface="Cambria Math"/>
                      </a:rPr>
                      <m:t>𝟎</m:t>
                    </m:r>
                    <m:r>
                      <a:rPr lang="en-US" b="1" i="1">
                        <a:latin typeface="Cambria Math"/>
                      </a:rPr>
                      <m:t>=</m:t>
                    </m:r>
                    <m:r>
                      <a:rPr lang="en-US" b="1" i="1">
                        <a:latin typeface="Cambria Math"/>
                      </a:rPr>
                      <m:t>𝟎</m:t>
                    </m:r>
                    <m:r>
                      <a:rPr lang="en-US" b="1" i="1">
                        <a:latin typeface="Cambria Math"/>
                      </a:rPr>
                      <m:t>.</m:t>
                    </m:r>
                    <m:r>
                      <a:rPr lang="en-US" b="1" i="1">
                        <a:latin typeface="Cambria Math"/>
                      </a:rPr>
                      <m:t>𝟏</m:t>
                    </m:r>
                  </m:oMath>
                </a14:m>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Sijk</a:t>
                </a:r>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𝟑</m:t>
                    </m:r>
                    <m:r>
                      <a:rPr lang="en-US" b="1" i="1">
                        <a:latin typeface="Cambria Math"/>
                      </a:rPr>
                      <m:t>.</m:t>
                    </m:r>
                    <m:r>
                      <a:rPr lang="en-US" b="1" i="1">
                        <a:latin typeface="Cambria Math"/>
                      </a:rPr>
                      <m:t>𝟏𝟐</m:t>
                    </m:r>
                    <m:r>
                      <a:rPr lang="en-US" b="1" i="1">
                        <a:latin typeface="Cambria Math"/>
                      </a:rPr>
                      <m:t>+</m:t>
                    </m:r>
                    <m:r>
                      <a:rPr lang="en-US" b="1" i="1">
                        <a:latin typeface="Cambria Math"/>
                      </a:rPr>
                      <m:t>𝟎</m:t>
                    </m:r>
                    <m:r>
                      <a:rPr lang="en-US" b="1" i="1">
                        <a:latin typeface="Cambria Math"/>
                      </a:rPr>
                      <m:t>.</m:t>
                    </m:r>
                    <m:r>
                      <a:rPr lang="en-US" b="1" i="1">
                        <a:latin typeface="Cambria Math"/>
                      </a:rPr>
                      <m:t>𝟏𝟎</m:t>
                    </m:r>
                    <m:r>
                      <a:rPr lang="en-US" b="1" i="1">
                        <a:latin typeface="Cambria Math"/>
                      </a:rPr>
                      <m:t>−</m:t>
                    </m:r>
                    <m:r>
                      <a:rPr lang="en-US" b="1" i="1">
                        <a:latin typeface="Cambria Math"/>
                      </a:rPr>
                      <m:t>𝟎</m:t>
                    </m:r>
                    <m:r>
                      <a:rPr lang="en-US" b="1" i="1">
                        <a:latin typeface="Cambria Math"/>
                      </a:rPr>
                      <m:t>.</m:t>
                    </m:r>
                    <m:r>
                      <a:rPr lang="en-US" b="1" i="1">
                        <a:latin typeface="Cambria Math"/>
                      </a:rPr>
                      <m:t>𝟐𝟐</m:t>
                    </m:r>
                    <m:r>
                      <a:rPr lang="en-US" b="1" i="1">
                        <a:latin typeface="Cambria Math"/>
                      </a:rPr>
                      <m:t>−</m:t>
                    </m:r>
                    <m:r>
                      <a:rPr lang="en-US" b="1" i="1">
                        <a:latin typeface="Cambria Math"/>
                      </a:rPr>
                      <m:t>𝟎</m:t>
                    </m:r>
                    <m:r>
                      <a:rPr lang="en-US" b="1" i="1">
                        <a:latin typeface="Cambria Math"/>
                      </a:rPr>
                      <m:t>.</m:t>
                    </m:r>
                    <m:r>
                      <a:rPr lang="en-US" b="1" i="1">
                        <a:latin typeface="Cambria Math"/>
                      </a:rPr>
                      <m:t>𝟏</m:t>
                    </m:r>
                  </m:oMath>
                </a14:m>
                <a:endParaRPr lang="en-US" dirty="0">
                  <a:latin typeface="Arial" panose="020B0604020202020204" pitchFamily="34" charset="0"/>
                  <a:cs typeface="Arial" panose="020B0604020202020204" pitchFamily="34" charset="0"/>
                </a:endParaRPr>
              </a:p>
              <a:p>
                <a:pPr algn="r" rtl="1"/>
                <a:r>
                  <a:rPr lang="en-US" b="1" dirty="0" err="1">
                    <a:latin typeface="Arial" panose="020B0604020202020204" pitchFamily="34" charset="0"/>
                    <a:cs typeface="Arial" panose="020B0604020202020204" pitchFamily="34" charset="0"/>
                  </a:rPr>
                  <a:t>Sijk</a:t>
                </a:r>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𝟑</m:t>
                    </m:r>
                    <m:r>
                      <a:rPr lang="en-US" b="1" i="1">
                        <a:latin typeface="Cambria Math"/>
                      </a:rPr>
                      <m:t>.</m:t>
                    </m:r>
                    <m:r>
                      <a:rPr lang="en-US" b="1" i="1">
                        <a:latin typeface="Cambria Math"/>
                      </a:rPr>
                      <m:t>𝟐𝟐</m:t>
                    </m:r>
                    <m:r>
                      <a:rPr lang="en-US" b="1" i="1">
                        <a:latin typeface="Cambria Math"/>
                      </a:rPr>
                      <m:t>+</m:t>
                    </m:r>
                    <m:r>
                      <a:rPr lang="en-US" b="1" i="1">
                        <a:latin typeface="Cambria Math"/>
                      </a:rPr>
                      <m:t>𝟎</m:t>
                    </m:r>
                    <m:r>
                      <a:rPr lang="en-US" b="1" i="1">
                        <a:latin typeface="Cambria Math"/>
                      </a:rPr>
                      <m:t>.</m:t>
                    </m:r>
                    <m:r>
                      <a:rPr lang="en-US" b="1" i="1">
                        <a:latin typeface="Cambria Math"/>
                      </a:rPr>
                      <m:t>𝟑𝟐</m:t>
                    </m:r>
                    <m:r>
                      <a:rPr lang="en-US" b="1" i="1">
                        <a:latin typeface="Cambria Math"/>
                      </a:rPr>
                      <m:t>=</m:t>
                    </m:r>
                    <m:r>
                      <a:rPr lang="en-US" b="1" i="1">
                        <a:latin typeface="Cambria Math"/>
                      </a:rPr>
                      <m:t>𝟐</m:t>
                    </m:r>
                    <m:r>
                      <a:rPr lang="en-US" b="1" i="1">
                        <a:latin typeface="Cambria Math"/>
                      </a:rPr>
                      <m:t>.</m:t>
                    </m:r>
                    <m:r>
                      <a:rPr lang="en-US" b="1" i="1">
                        <a:latin typeface="Cambria Math"/>
                      </a:rPr>
                      <m:t>𝟗</m:t>
                    </m:r>
                    <m:r>
                      <a:rPr lang="en-US" b="1" i="1">
                        <a:latin typeface="Cambria Math"/>
                      </a:rPr>
                      <m:t>              </m:t>
                    </m:r>
                  </m:oMath>
                </a14:m>
                <a:endParaRPr lang="en-US" dirty="0">
                  <a:latin typeface="Arial" panose="020B0604020202020204" pitchFamily="34" charset="0"/>
                  <a:cs typeface="Arial" panose="020B0604020202020204" pitchFamily="34" charset="0"/>
                </a:endParaRPr>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5774" y="304800"/>
                <a:ext cx="11357249" cy="6553199"/>
              </a:xfrm>
              <a:blipFill rotWithShape="0">
                <a:blip r:embed="rId2"/>
                <a:stretch>
                  <a:fillRect t="-3349" r="-12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3741330587"/>
                  </p:ext>
                </p:extLst>
              </p:nvPr>
            </p:nvGraphicFramePr>
            <p:xfrm>
              <a:off x="145775" y="4341459"/>
              <a:ext cx="6785112" cy="2087499"/>
            </p:xfrm>
            <a:graphic>
              <a:graphicData uri="http://schemas.openxmlformats.org/drawingml/2006/table">
                <a:tbl>
                  <a:tblPr rtl="1" firstRow="1" firstCol="1" bandRow="1">
                    <a:tableStyleId>{5C22544A-7EE6-4342-B048-85BDC9FD1C3A}</a:tableStyleId>
                  </a:tblPr>
                  <a:tblGrid>
                    <a:gridCol w="1789044"/>
                    <a:gridCol w="781878"/>
                    <a:gridCol w="1033669"/>
                    <a:gridCol w="1114859"/>
                    <a:gridCol w="1026690"/>
                    <a:gridCol w="1038972"/>
                  </a:tblGrid>
                  <a:tr h="0">
                    <a:tc>
                      <a:txBody>
                        <a:bodyPr/>
                        <a:lstStyle/>
                        <a:p>
                          <a:pPr marL="0" marR="0" algn="ctr" rtl="1">
                            <a:lnSpc>
                              <a:spcPct val="115000"/>
                            </a:lnSpc>
                            <a:spcBef>
                              <a:spcPts val="0"/>
                            </a:spcBef>
                            <a:spcAft>
                              <a:spcPts val="0"/>
                            </a:spcAft>
                          </a:pPr>
                          <a:r>
                            <a:rPr lang="en-US" sz="1600">
                              <a:effectLst/>
                            </a:rPr>
                            <a:t>F table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Fcal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SS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d.f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S.o.v</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3.17=(</a:t>
                          </a:r>
                          <a14:m>
                            <m:oMath xmlns:m="http://schemas.openxmlformats.org/officeDocument/2006/math">
                              <m:f>
                                <m:fPr>
                                  <m:ctrlPr>
                                    <a:rPr lang="en-US" sz="1600" i="1">
                                      <a:effectLst/>
                                      <a:latin typeface="Cambria Math"/>
                                    </a:rPr>
                                  </m:ctrlPr>
                                </m:fPr>
                                <m:num>
                                  <m:r>
                                    <a:rPr lang="en-US" sz="1600">
                                      <a:effectLst/>
                                      <a:latin typeface="Cambria Math"/>
                                    </a:rPr>
                                    <m:t>𝟐</m:t>
                                  </m:r>
                                </m:num>
                                <m:den>
                                  <m:r>
                                    <a:rPr lang="en-US" sz="1600">
                                      <a:effectLst/>
                                      <a:latin typeface="Cambria Math"/>
                                    </a:rPr>
                                    <m:t>𝟏𝟓</m:t>
                                  </m:r>
                                </m:den>
                              </m:f>
                            </m:oMath>
                          </a14:m>
                          <a:r>
                            <a:rPr lang="ar-IQ" sz="1600">
                              <a:effectLst/>
                            </a:rPr>
                            <a:t>0.05)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1.268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2.557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Treat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3.17=(</a:t>
                          </a:r>
                          <a14:m>
                            <m:oMath xmlns:m="http://schemas.openxmlformats.org/officeDocument/2006/math">
                              <m:f>
                                <m:fPr>
                                  <m:ctrlPr>
                                    <a:rPr lang="en-US" sz="1600" i="1">
                                      <a:effectLst/>
                                      <a:latin typeface="Cambria Math"/>
                                    </a:rPr>
                                  </m:ctrlPr>
                                </m:fPr>
                                <m:num>
                                  <m:r>
                                    <a:rPr lang="en-US" sz="1600">
                                      <a:effectLst/>
                                      <a:latin typeface="Cambria Math"/>
                                    </a:rPr>
                                    <m:t>𝟐</m:t>
                                  </m:r>
                                </m:num>
                                <m:den>
                                  <m:r>
                                    <a:rPr lang="en-US" sz="1600">
                                      <a:effectLst/>
                                      <a:latin typeface="Cambria Math"/>
                                    </a:rPr>
                                    <m:t>𝟒𝟓</m:t>
                                  </m:r>
                                </m:den>
                              </m:f>
                            </m:oMath>
                          </a14:m>
                          <a:r>
                            <a:rPr lang="ar-IQ" sz="1600">
                              <a:effectLst/>
                            </a:rPr>
                            <a:t>0.05)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20.70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0.207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3.112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Ex:p.uni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0.010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0.556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54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Sampling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6.205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71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925104305"/>
                  </p:ext>
                </p:extLst>
              </p:nvPr>
            </p:nvGraphicFramePr>
            <p:xfrm>
              <a:off x="145775" y="4341459"/>
              <a:ext cx="6785112" cy="2087499"/>
            </p:xfrm>
            <a:graphic>
              <a:graphicData uri="http://schemas.openxmlformats.org/drawingml/2006/table">
                <a:tbl>
                  <a:tblPr rtl="1" firstRow="1" firstCol="1" bandRow="1">
                    <a:tableStyleId>{5C22544A-7EE6-4342-B048-85BDC9FD1C3A}</a:tableStyleId>
                  </a:tblPr>
                  <a:tblGrid>
                    <a:gridCol w="1789044"/>
                    <a:gridCol w="781878"/>
                    <a:gridCol w="1033669"/>
                    <a:gridCol w="1114859"/>
                    <a:gridCol w="1026690"/>
                    <a:gridCol w="1038972"/>
                  </a:tblGrid>
                  <a:tr h="280416">
                    <a:tc>
                      <a:txBody>
                        <a:bodyPr/>
                        <a:lstStyle/>
                        <a:p>
                          <a:pPr marL="0" marR="0" algn="ctr" rtl="1">
                            <a:lnSpc>
                              <a:spcPct val="115000"/>
                            </a:lnSpc>
                            <a:spcBef>
                              <a:spcPts val="0"/>
                            </a:spcBef>
                            <a:spcAft>
                              <a:spcPts val="0"/>
                            </a:spcAft>
                          </a:pPr>
                          <a:r>
                            <a:rPr lang="en-US" sz="1600">
                              <a:effectLst/>
                            </a:rPr>
                            <a:t>F table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Fcal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MS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SS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d.f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S.o.v</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05003">
                    <a:tc>
                      <a:txBody>
                        <a:bodyPr/>
                        <a:lstStyle/>
                        <a:p>
                          <a:endParaRPr lang="en-US"/>
                        </a:p>
                      </a:txBody>
                      <a:tcPr marL="68580" marR="68580" marT="0" marB="0">
                        <a:blipFill rotWithShape="0">
                          <a:blip r:embed="rId3"/>
                          <a:stretch>
                            <a:fillRect l="-340" t="-77612" r="-280612" b="-367164"/>
                          </a:stretch>
                        </a:blipFill>
                      </a:tcPr>
                    </a:tc>
                    <a:tc>
                      <a:txBody>
                        <a:bodyPr/>
                        <a:lstStyle/>
                        <a:p>
                          <a:pPr marL="0" marR="0" algn="ctr" rtl="1">
                            <a:lnSpc>
                              <a:spcPct val="115000"/>
                            </a:lnSpc>
                            <a:spcBef>
                              <a:spcPts val="0"/>
                            </a:spcBef>
                            <a:spcAft>
                              <a:spcPts val="0"/>
                            </a:spcAft>
                          </a:pPr>
                          <a:r>
                            <a:rPr lang="ar-IQ" sz="1600">
                              <a:effectLst/>
                            </a:rPr>
                            <a:t>6.13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1.268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2.557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Treat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60832">
                    <a:tc>
                      <a:txBody>
                        <a:bodyPr/>
                        <a:lstStyle/>
                        <a:p>
                          <a:endParaRPr lang="en-US"/>
                        </a:p>
                      </a:txBody>
                      <a:tcPr marL="68580" marR="68580" marT="0" marB="0">
                        <a:blipFill rotWithShape="0">
                          <a:blip r:embed="rId3"/>
                          <a:stretch>
                            <a:fillRect l="-340" t="-129348" r="-280612" b="-167391"/>
                          </a:stretch>
                        </a:blipFill>
                      </a:tcPr>
                    </a:tc>
                    <a:tc>
                      <a:txBody>
                        <a:bodyPr/>
                        <a:lstStyle/>
                        <a:p>
                          <a:pPr marL="0" marR="0" algn="ctr" rtl="1">
                            <a:lnSpc>
                              <a:spcPct val="115000"/>
                            </a:lnSpc>
                            <a:spcBef>
                              <a:spcPts val="0"/>
                            </a:spcBef>
                            <a:spcAft>
                              <a:spcPts val="0"/>
                            </a:spcAft>
                          </a:pPr>
                          <a:r>
                            <a:rPr lang="ar-IQ" sz="1600">
                              <a:effectLst/>
                            </a:rPr>
                            <a:t>20.70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0.207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3.112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Ex:p.uni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60832">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0.010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0.556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54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Sampling error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80416">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6.205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71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Fallback>
      </mc:AlternateContent>
    </p:spTree>
    <p:extLst>
      <p:ext uri="{BB962C8B-B14F-4D97-AF65-F5344CB8AC3E}">
        <p14:creationId xmlns:p14="http://schemas.microsoft.com/office/powerpoint/2010/main" val="33562765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2913" y="360609"/>
            <a:ext cx="6390110" cy="1120462"/>
          </a:xfrm>
        </p:spPr>
        <p:txBody>
          <a:bodyPr>
            <a:normAutofit/>
          </a:bodyPr>
          <a:lstStyle/>
          <a:p>
            <a:r>
              <a:rPr lang="ar-IQ" dirty="0" smtClean="0"/>
              <a:t>المحاظرة الثامنة</a:t>
            </a:r>
            <a:endParaRPr lang="en-US" dirty="0"/>
          </a:p>
        </p:txBody>
      </p:sp>
      <p:sp>
        <p:nvSpPr>
          <p:cNvPr id="3" name="Subtitle 2"/>
          <p:cNvSpPr>
            <a:spLocks noGrp="1"/>
          </p:cNvSpPr>
          <p:nvPr>
            <p:ph type="subTitle" idx="1"/>
          </p:nvPr>
        </p:nvSpPr>
        <p:spPr>
          <a:xfrm>
            <a:off x="566670" y="1596981"/>
            <a:ext cx="11294772" cy="5048518"/>
          </a:xfrm>
        </p:spPr>
        <p:txBody>
          <a:bodyPr>
            <a:normAutofit/>
          </a:bodyPr>
          <a:lstStyle/>
          <a:p>
            <a:pPr rtl="1"/>
            <a:r>
              <a:rPr lang="ar-IQ" sz="3600" b="1" dirty="0" smtClean="0">
                <a:latin typeface="Arial" panose="020B0604020202020204" pitchFamily="34" charset="0"/>
                <a:cs typeface="Arial" panose="020B0604020202020204" pitchFamily="34" charset="0"/>
              </a:rPr>
              <a:t>   </a:t>
            </a:r>
            <a:r>
              <a:rPr lang="ar-IQ" sz="2400" b="1" u="sng" dirty="0">
                <a:latin typeface="Arial" panose="020B0604020202020204" pitchFamily="34" charset="0"/>
                <a:cs typeface="Arial" panose="020B0604020202020204" pitchFamily="34" charset="0"/>
              </a:rPr>
              <a:t>الارتباط والانحدار </a:t>
            </a:r>
            <a:r>
              <a:rPr lang="en-US" sz="2400" b="1" u="sng" dirty="0">
                <a:latin typeface="Arial" panose="020B0604020202020204" pitchFamily="34" charset="0"/>
                <a:cs typeface="Arial" panose="020B0604020202020204" pitchFamily="34" charset="0"/>
              </a:rPr>
              <a:t>Correlation </a:t>
            </a:r>
            <a:r>
              <a:rPr lang="en-US" sz="2400" b="1" u="sng" dirty="0" smtClean="0">
                <a:latin typeface="Arial" panose="020B0604020202020204" pitchFamily="34" charset="0"/>
                <a:cs typeface="Arial" panose="020B0604020202020204" pitchFamily="34" charset="0"/>
              </a:rPr>
              <a:t>Regression</a:t>
            </a:r>
            <a:endParaRPr lang="ar-IQ" sz="2400" b="1" u="sng" dirty="0" smtClean="0">
              <a:latin typeface="Arial" panose="020B0604020202020204" pitchFamily="34" charset="0"/>
              <a:cs typeface="Arial" panose="020B0604020202020204" pitchFamily="34" charset="0"/>
            </a:endParaRPr>
          </a:p>
          <a:p>
            <a:pPr rtl="1"/>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لقد كان في اهتمامنا في الاختبارات السابقة حول قضايا الاحصاء الاستنتاجي التي تعود الى متغير واحد اما الان سوف نتحول الى القضايا التي تخص توزيع ذو متغيرين وسنرمز لهذين المتغيرين بالرمز </a:t>
            </a:r>
            <a:r>
              <a:rPr lang="en-US" sz="2400" b="1" dirty="0">
                <a:latin typeface="Arial" panose="020B0604020202020204" pitchFamily="34" charset="0"/>
                <a:cs typeface="Arial" panose="020B0604020202020204" pitchFamily="34" charset="0"/>
              </a:rPr>
              <a:t>y , x</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الارتباط </a:t>
            </a:r>
            <a:r>
              <a:rPr lang="en-US" sz="2400" b="1" dirty="0">
                <a:latin typeface="Arial" panose="020B0604020202020204" pitchFamily="34" charset="0"/>
                <a:cs typeface="Arial" panose="020B0604020202020204" pitchFamily="34" charset="0"/>
              </a:rPr>
              <a:t>Correlation</a:t>
            </a:r>
            <a:r>
              <a:rPr lang="ar-IQ" sz="2400" b="1" dirty="0">
                <a:latin typeface="Arial" panose="020B0604020202020204" pitchFamily="34" charset="0"/>
                <a:cs typeface="Arial" panose="020B0604020202020204" pitchFamily="34" charset="0"/>
              </a:rPr>
              <a:t> : هو الاسلوب الذي يفسر درجة وقوة واتجاه العلاقة بين المتغيرين </a:t>
            </a:r>
            <a:r>
              <a:rPr lang="en-US" sz="2400" b="1" dirty="0">
                <a:latin typeface="Arial" panose="020B0604020202020204" pitchFamily="34" charset="0"/>
                <a:cs typeface="Arial" panose="020B0604020202020204" pitchFamily="34" charset="0"/>
              </a:rPr>
              <a:t>y , x</a:t>
            </a:r>
            <a:r>
              <a:rPr lang="ar-IQ" sz="2400" b="1" dirty="0">
                <a:latin typeface="Arial" panose="020B0604020202020204" pitchFamily="34" charset="0"/>
                <a:cs typeface="Arial" panose="020B0604020202020204" pitchFamily="34" charset="0"/>
              </a:rPr>
              <a:t> دون النظر الى السببية بينهما فقط يرتبط هذين المتغيرين بعلاقة خطية او غير خطية وقد لا تكون بينهما اي علاقة على وجه الاطلاق فمثلاً لانتوقع ان تكون هناك علاقة بين طول الفرد (</a:t>
            </a:r>
            <a:r>
              <a:rPr lang="en-US" sz="2400" b="1" dirty="0">
                <a:latin typeface="Arial" panose="020B0604020202020204" pitchFamily="34" charset="0"/>
                <a:cs typeface="Arial" panose="020B0604020202020204" pitchFamily="34" charset="0"/>
              </a:rPr>
              <a:t>X</a:t>
            </a:r>
            <a:r>
              <a:rPr lang="ar-IQ" sz="2400" b="1" dirty="0">
                <a:latin typeface="Arial" panose="020B0604020202020204" pitchFamily="34" charset="0"/>
                <a:cs typeface="Arial" panose="020B0604020202020204" pitchFamily="34" charset="0"/>
              </a:rPr>
              <a:t>) وعمر والده بينما نتوقع ان تكون هناك علاقة بين طول الفرد (</a:t>
            </a:r>
            <a:r>
              <a:rPr lang="en-US" sz="2400" b="1" dirty="0">
                <a:latin typeface="Arial" panose="020B0604020202020204" pitchFamily="34" charset="0"/>
                <a:cs typeface="Arial" panose="020B0604020202020204" pitchFamily="34" charset="0"/>
              </a:rPr>
              <a:t>x</a:t>
            </a:r>
            <a:r>
              <a:rPr lang="ar-IQ" sz="2400" b="1" dirty="0">
                <a:latin typeface="Arial" panose="020B0604020202020204" pitchFamily="34" charset="0"/>
                <a:cs typeface="Arial" panose="020B0604020202020204" pitchFamily="34" charset="0"/>
              </a:rPr>
              <a:t>) ووزنه (</a:t>
            </a:r>
            <a:r>
              <a:rPr lang="en-US" sz="2400" b="1" dirty="0">
                <a:latin typeface="Arial" panose="020B0604020202020204" pitchFamily="34" charset="0"/>
                <a:cs typeface="Arial" panose="020B0604020202020204" pitchFamily="34" charset="0"/>
              </a:rPr>
              <a:t>y</a:t>
            </a:r>
            <a:r>
              <a:rPr lang="ar-IQ" sz="2400" b="1" dirty="0">
                <a:latin typeface="Arial" panose="020B0604020202020204" pitchFamily="34" charset="0"/>
                <a:cs typeface="Arial" panose="020B0604020202020204" pitchFamily="34" charset="0"/>
              </a:rPr>
              <a:t>) وسوف نتناول الارتباط البسيط وان كلا المتغيرين (</a:t>
            </a:r>
            <a:r>
              <a:rPr lang="en-US" sz="2400" b="1" dirty="0">
                <a:latin typeface="Arial" panose="020B0604020202020204" pitchFamily="34" charset="0"/>
                <a:cs typeface="Arial" panose="020B0604020202020204" pitchFamily="34" charset="0"/>
              </a:rPr>
              <a:t>y , x</a:t>
            </a:r>
            <a:r>
              <a:rPr lang="ar-IQ" sz="2400" b="1" dirty="0">
                <a:latin typeface="Arial" panose="020B0604020202020204" pitchFamily="34" charset="0"/>
                <a:cs typeface="Arial" panose="020B0604020202020204" pitchFamily="34" charset="0"/>
              </a:rPr>
              <a:t>) هما متغيرين مستقلين وان كلاهما يتبع التوزيع الطبيعي وتوضح احد الفرضيات التالية عندما تكون مشاهدات مزدوجة اي قيم </a:t>
            </a:r>
            <a:r>
              <a:rPr lang="en-US" sz="2400" b="1" dirty="0">
                <a:latin typeface="Arial" panose="020B0604020202020204" pitchFamily="34" charset="0"/>
                <a:cs typeface="Arial" panose="020B0604020202020204" pitchFamily="34" charset="0"/>
              </a:rPr>
              <a:t>y , x</a:t>
            </a:r>
            <a:endParaRPr lang="en-US" sz="2400" dirty="0">
              <a:latin typeface="Arial" panose="020B0604020202020204" pitchFamily="34" charset="0"/>
              <a:cs typeface="Arial" panose="020B0604020202020204" pitchFamily="34" charset="0"/>
            </a:endParaRPr>
          </a:p>
          <a:p>
            <a:pPr lvl="0" rt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1920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34851"/>
            <a:ext cx="10018713" cy="5823901"/>
          </a:xfrm>
        </p:spPr>
        <p:txBody>
          <a:bodyPr/>
          <a:lstStyle/>
          <a:p>
            <a:pPr marL="0" indent="0" algn="just" rtl="1">
              <a:buNone/>
            </a:pPr>
            <a:r>
              <a:rPr lang="ar-IQ" b="1" dirty="0" smtClean="0"/>
              <a:t>    </a:t>
            </a:r>
            <a:endParaRPr lang="en-US" dirty="0"/>
          </a:p>
        </p:txBody>
      </p:sp>
      <p:sp>
        <p:nvSpPr>
          <p:cNvPr id="5" name="Rectangle 4"/>
          <p:cNvSpPr/>
          <p:nvPr/>
        </p:nvSpPr>
        <p:spPr>
          <a:xfrm>
            <a:off x="283336" y="292915"/>
            <a:ext cx="11578107" cy="1649106"/>
          </a:xfrm>
          <a:prstGeom prst="rect">
            <a:avLst/>
          </a:prstGeom>
        </p:spPr>
        <p:txBody>
          <a:bodyPr wrap="square">
            <a:spAutoFit/>
          </a:bodyPr>
          <a:lstStyle/>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 name="Rectangle 1"/>
              <p:cNvSpPr/>
              <p:nvPr/>
            </p:nvSpPr>
            <p:spPr>
              <a:xfrm>
                <a:off x="579550" y="1373660"/>
                <a:ext cx="11436439" cy="5353453"/>
              </a:xfrm>
              <a:prstGeom prst="rect">
                <a:avLst/>
              </a:prstGeom>
            </p:spPr>
            <p:txBody>
              <a:bodyPr wrap="square">
                <a:spAutoFit/>
              </a:bodyPr>
              <a:lstStyle/>
              <a:p>
                <a:pPr algn="just" rtl="1">
                  <a:lnSpc>
                    <a:spcPct val="115000"/>
                  </a:lnSpc>
                  <a:spcAft>
                    <a:spcPts val="1000"/>
                  </a:spcAft>
                  <a:tabLst>
                    <a:tab pos="2626360" algn="l"/>
                  </a:tabLst>
                </a:pPr>
                <a:r>
                  <a:rPr lang="ar-IQ" b="1" dirty="0" smtClean="0">
                    <a:latin typeface="Arial" panose="020B0604020202020204" pitchFamily="34" charset="0"/>
                    <a:ea typeface="Calibri" panose="020F0502020204030204" pitchFamily="34" charset="0"/>
                    <a:cs typeface="Arial" panose="020B0604020202020204" pitchFamily="34" charset="0"/>
                  </a:rPr>
                  <a:t>1- </a:t>
                </a:r>
                <a:r>
                  <a:rPr lang="ar-IQ" b="1" dirty="0">
                    <a:latin typeface="Arial" panose="020B0604020202020204" pitchFamily="34" charset="0"/>
                    <a:ea typeface="Calibri" panose="020F0502020204030204" pitchFamily="34" charset="0"/>
                    <a:cs typeface="Arial" panose="020B0604020202020204" pitchFamily="34" charset="0"/>
                  </a:rPr>
                  <a:t>عدم وجود علاقة بين المشاهدات وتحلل بصورة منفردة او منفصلة اي نقصد عدم وجود علاقة بين مشاهدات </a:t>
                </a:r>
                <a:r>
                  <a:rPr lang="en-US" b="1" dirty="0">
                    <a:effectLst/>
                    <a:latin typeface="Arial" panose="020B0604020202020204" pitchFamily="34" charset="0"/>
                    <a:ea typeface="Calibri" panose="020F0502020204030204" pitchFamily="34" charset="0"/>
                    <a:cs typeface="Arial" panose="020B0604020202020204" pitchFamily="34" charset="0"/>
                  </a:rPr>
                  <a:t>y , x</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r>
                  <a:rPr lang="ar-IQ" b="1" dirty="0">
                    <a:effectLst/>
                    <a:latin typeface="Arial" panose="020B0604020202020204" pitchFamily="34" charset="0"/>
                    <a:ea typeface="Calibri" panose="020F0502020204030204" pitchFamily="34" charset="0"/>
                    <a:cs typeface="Arial" panose="020B0604020202020204" pitchFamily="34" charset="0"/>
                  </a:rPr>
                  <a:t>2- وجود علاقة بينهما وتحدد هذه العلاقة بأستخدام الارتباط </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r>
                  <a:rPr lang="ar-IQ" b="1" dirty="0">
                    <a:effectLst/>
                    <a:latin typeface="Arial" panose="020B0604020202020204" pitchFamily="34" charset="0"/>
                    <a:ea typeface="Calibri" panose="020F0502020204030204" pitchFamily="34" charset="0"/>
                    <a:cs typeface="Arial" panose="020B0604020202020204" pitchFamily="34" charset="0"/>
                  </a:rPr>
                  <a:t>3- تقدير مقدار هذه العلاقة يستخدم تحليل الانحدار </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r>
                  <a:rPr lang="ar-IQ" b="1" dirty="0">
                    <a:effectLst/>
                    <a:latin typeface="Arial" panose="020B0604020202020204" pitchFamily="34" charset="0"/>
                    <a:ea typeface="Calibri" panose="020F0502020204030204" pitchFamily="34" charset="0"/>
                    <a:cs typeface="Arial" panose="020B0604020202020204" pitchFamily="34" charset="0"/>
                  </a:rPr>
                  <a:t>ولمعرفة فيما هناك علاقة بين متغيرين ام يحسب بما يسمى بمعامل الارتباط وسنرمز له بالرمز </a:t>
                </a:r>
                <a:r>
                  <a:rPr lang="en-US" b="1" dirty="0">
                    <a:effectLst/>
                    <a:latin typeface="Arial" panose="020B0604020202020204" pitchFamily="34" charset="0"/>
                    <a:ea typeface="Calibri" panose="020F0502020204030204" pitchFamily="34" charset="0"/>
                    <a:cs typeface="Arial" panose="020B0604020202020204" pitchFamily="34" charset="0"/>
                  </a:rPr>
                  <a:t>r</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r>
                  <a:rPr lang="ar-IQ" b="1" dirty="0">
                    <a:effectLst/>
                    <a:latin typeface="Arial" panose="020B0604020202020204" pitchFamily="34" charset="0"/>
                    <a:ea typeface="Calibri" panose="020F0502020204030204" pitchFamily="34" charset="0"/>
                    <a:cs typeface="Arial" panose="020B0604020202020204" pitchFamily="34" charset="0"/>
                  </a:rPr>
                  <a:t>ان معامل الارتباط يوضح العلاقة الخطية بين متغيرين وكمثال على وجود الارتباط الخطي البسيط بين متغيرين مستقلين هو عند دراسة العلاقة بين طول الاخ والاخت في عدة عوائل ففي هذه الحالة لا توجد علاقة وآليه بين المتغيرين لان التغير في طول الاخ لا يسبب تغير في طول الاخت لان كلا المتغيرين مستقلين لكون طول الاخ والاخت يتغيران سوية تبعاً لتغير طول الاباء هذا ويجب التأكيد ان يكون هناك تقريباً منطقياً لاختبار المتغيرين فلم نجد تغييرات الى الترابط بين التدخين والدرجة الامتحانية , ان قيمة معامل الارتباط تتراوح بين (-1) و (+1)</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r>
                  <a:rPr lang="ar-IQ" b="1" dirty="0">
                    <a:effectLst/>
                    <a:latin typeface="Arial" panose="020B0604020202020204" pitchFamily="34" charset="0"/>
                    <a:ea typeface="Calibri" panose="020F0502020204030204" pitchFamily="34" charset="0"/>
                    <a:cs typeface="Arial" panose="020B0604020202020204" pitchFamily="34" charset="0"/>
                  </a:rPr>
                  <a:t>1 </a:t>
                </a:r>
                <a14:m>
                  <m:oMath xmlns:m="http://schemas.openxmlformats.org/officeDocument/2006/math">
                    <m:r>
                      <a:rPr lang="ar-IQ">
                        <a:effectLst/>
                        <a:latin typeface="Cambria Math" panose="02040503050406030204" pitchFamily="18" charset="0"/>
                        <a:ea typeface="Calibri" panose="020F0502020204030204" pitchFamily="34" charset="0"/>
                        <a:cs typeface="Arial" panose="020B0604020202020204" pitchFamily="34" charset="0"/>
                      </a:rPr>
                      <m:t>≤</m:t>
                    </m:r>
                    <m:r>
                      <a:rPr lang="ar-IQ" b="1">
                        <a:effectLst/>
                        <a:latin typeface="Cambria Math" panose="02040503050406030204" pitchFamily="18" charset="0"/>
                        <a:ea typeface="Calibri" panose="020F0502020204030204" pitchFamily="34" charset="0"/>
                        <a:cs typeface="Cambria Math" panose="02040503050406030204" pitchFamily="18" charset="0"/>
                      </a:rPr>
                      <m:t> </m:t>
                    </m:r>
                  </m:oMath>
                </a14:m>
                <a:r>
                  <a:rPr lang="ar-IQ" b="1" dirty="0">
                    <a:effectLst/>
                    <a:latin typeface="Arial" panose="020B0604020202020204" pitchFamily="34" charset="0"/>
                    <a:ea typeface="Calibri" panose="020F0502020204030204" pitchFamily="34" charset="0"/>
                    <a:cs typeface="Arial" panose="020B0604020202020204" pitchFamily="34" charset="0"/>
                  </a:rPr>
                  <a:t> </a:t>
                </a:r>
                <a:r>
                  <a:rPr lang="en-US" b="1" dirty="0">
                    <a:effectLst/>
                    <a:latin typeface="Arial" panose="020B0604020202020204" pitchFamily="34" charset="0"/>
                    <a:ea typeface="Calibri" panose="020F0502020204030204" pitchFamily="34" charset="0"/>
                    <a:cs typeface="Arial" panose="020B0604020202020204" pitchFamily="34" charset="0"/>
                  </a:rPr>
                  <a:t>r </a:t>
                </a:r>
                <a14:m>
                  <m:oMath xmlns:m="http://schemas.openxmlformats.org/officeDocument/2006/math">
                    <m:r>
                      <a:rPr lang="ar-IQ">
                        <a:effectLst/>
                        <a:latin typeface="Cambria Math" panose="02040503050406030204" pitchFamily="18" charset="0"/>
                        <a:ea typeface="Calibri" panose="020F0502020204030204" pitchFamily="34" charset="0"/>
                        <a:cs typeface="Arial" panose="020B0604020202020204" pitchFamily="34" charset="0"/>
                      </a:rPr>
                      <m:t>≤</m:t>
                    </m:r>
                  </m:oMath>
                </a14:m>
                <a:r>
                  <a:rPr lang="ar-IQ" b="1" dirty="0">
                    <a:effectLst/>
                    <a:latin typeface="Arial" panose="020B0604020202020204" pitchFamily="34" charset="0"/>
                    <a:ea typeface="Calibri" panose="020F0502020204030204" pitchFamily="34" charset="0"/>
                    <a:cs typeface="Arial" panose="020B0604020202020204" pitchFamily="34" charset="0"/>
                  </a:rPr>
                  <a:t> 1-</a:t>
                </a: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rtl="1">
                  <a:lnSpc>
                    <a:spcPct val="115000"/>
                  </a:lnSpc>
                  <a:spcAft>
                    <a:spcPts val="1000"/>
                  </a:spcAft>
                  <a:tabLst>
                    <a:tab pos="2626360" algn="l"/>
                  </a:tabLst>
                </a:pPr>
                <a:r>
                  <a:rPr lang="en-US" b="1" dirty="0">
                    <a:effectLst/>
                    <a:latin typeface="Arial" panose="020B0604020202020204" pitchFamily="34" charset="0"/>
                    <a:ea typeface="Calibri" panose="020F0502020204030204" pitchFamily="34" charset="0"/>
                    <a:cs typeface="Arial" panose="020B0604020202020204" pitchFamily="34" charset="0"/>
                  </a:rPr>
                  <a:t>r  = </a:t>
                </a:r>
                <a14:m>
                  <m:oMath xmlns:m="http://schemas.openxmlformats.org/officeDocument/2006/math">
                    <m:f>
                      <m:fPr>
                        <m:ctrlPr>
                          <a:rPr lang="en-US" b="1" i="1">
                            <a:effectLst/>
                            <a:latin typeface="Cambria Math"/>
                            <a:ea typeface="Calibri" panose="020F0502020204030204" pitchFamily="34" charset="0"/>
                            <a:cs typeface="Arial" panose="020B0604020202020204" pitchFamily="34" charset="0"/>
                          </a:rPr>
                        </m:ctrlPr>
                      </m:fPr>
                      <m:num>
                        <m:r>
                          <a:rPr lang="en-US" b="1" i="1">
                            <a:effectLst/>
                            <a:latin typeface="Cambria Math" panose="02040503050406030204" pitchFamily="18" charset="0"/>
                            <a:ea typeface="Calibri" panose="020F0502020204030204" pitchFamily="34" charset="0"/>
                            <a:cs typeface="Arial" panose="020B0604020202020204" pitchFamily="34" charset="0"/>
                          </a:rPr>
                          <m:t>∑</m:t>
                        </m:r>
                        <m:r>
                          <a:rPr lang="en-US" b="1" i="1">
                            <a:effectLst/>
                            <a:latin typeface="Cambria Math" panose="02040503050406030204" pitchFamily="18" charset="0"/>
                            <a:ea typeface="Calibri" panose="020F0502020204030204" pitchFamily="34" charset="0"/>
                            <a:cs typeface="Arial" panose="020B0604020202020204" pitchFamily="34" charset="0"/>
                          </a:rPr>
                          <m:t>𝒙𝒊</m:t>
                        </m:r>
                        <m:r>
                          <a:rPr lang="en-US" b="1" i="1">
                            <a:effectLst/>
                            <a:latin typeface="Cambria Math" panose="02040503050406030204" pitchFamily="18" charset="0"/>
                            <a:ea typeface="Calibri" panose="020F0502020204030204" pitchFamily="34" charset="0"/>
                            <a:cs typeface="Arial" panose="020B0604020202020204" pitchFamily="34" charset="0"/>
                          </a:rPr>
                          <m:t> </m:t>
                        </m:r>
                        <m:r>
                          <a:rPr lang="en-US" b="1" i="1">
                            <a:effectLst/>
                            <a:latin typeface="Cambria Math" panose="02040503050406030204" pitchFamily="18" charset="0"/>
                            <a:ea typeface="Calibri" panose="020F0502020204030204" pitchFamily="34" charset="0"/>
                            <a:cs typeface="Arial" panose="020B0604020202020204" pitchFamily="34" charset="0"/>
                          </a:rPr>
                          <m:t>𝒚𝒊</m:t>
                        </m:r>
                        <m:r>
                          <a:rPr lang="en-US" b="1" i="1">
                            <a:effectLst/>
                            <a:latin typeface="Cambria Math" panose="02040503050406030204" pitchFamily="18" charset="0"/>
                            <a:ea typeface="Calibri" panose="020F0502020204030204" pitchFamily="34" charset="0"/>
                            <a:cs typeface="Arial" panose="020B0604020202020204" pitchFamily="34" charset="0"/>
                          </a:rPr>
                          <m:t>− </m:t>
                        </m:r>
                        <m:f>
                          <m:fPr>
                            <m:ctrlPr>
                              <a:rPr lang="en-US" b="1" i="1">
                                <a:effectLst/>
                                <a:latin typeface="Cambria Math"/>
                                <a:ea typeface="Calibri" panose="020F0502020204030204" pitchFamily="34" charset="0"/>
                                <a:cs typeface="Arial" panose="020B0604020202020204" pitchFamily="34" charset="0"/>
                              </a:rPr>
                            </m:ctrlPr>
                          </m:fPr>
                          <m:num>
                            <m:r>
                              <a:rPr lang="en-US" b="1" i="1">
                                <a:effectLst/>
                                <a:latin typeface="Cambria Math" panose="02040503050406030204" pitchFamily="18" charset="0"/>
                                <a:ea typeface="Calibri" panose="020F0502020204030204" pitchFamily="34" charset="0"/>
                                <a:cs typeface="Arial" panose="020B0604020202020204" pitchFamily="34" charset="0"/>
                              </a:rPr>
                              <m:t>(∑</m:t>
                            </m:r>
                            <m:r>
                              <a:rPr lang="en-US" b="1" i="1">
                                <a:effectLst/>
                                <a:latin typeface="Cambria Math" panose="02040503050406030204" pitchFamily="18" charset="0"/>
                                <a:ea typeface="Calibri" panose="020F0502020204030204" pitchFamily="34" charset="0"/>
                                <a:cs typeface="Arial" panose="020B0604020202020204" pitchFamily="34" charset="0"/>
                              </a:rPr>
                              <m:t>𝒙𝒊</m:t>
                            </m:r>
                            <m:r>
                              <a:rPr lang="en-US" b="1" i="1">
                                <a:effectLst/>
                                <a:latin typeface="Cambria Math" panose="02040503050406030204" pitchFamily="18" charset="0"/>
                                <a:ea typeface="Calibri" panose="020F0502020204030204" pitchFamily="34" charset="0"/>
                                <a:cs typeface="Arial" panose="020B0604020202020204" pitchFamily="34" charset="0"/>
                              </a:rPr>
                              <m:t>)(∑</m:t>
                            </m:r>
                            <m:r>
                              <a:rPr lang="en-US" b="1" i="1">
                                <a:effectLst/>
                                <a:latin typeface="Cambria Math" panose="02040503050406030204" pitchFamily="18" charset="0"/>
                                <a:ea typeface="Calibri" panose="020F0502020204030204" pitchFamily="34" charset="0"/>
                                <a:cs typeface="Arial" panose="020B0604020202020204" pitchFamily="34" charset="0"/>
                              </a:rPr>
                              <m:t>𝒚𝒊</m:t>
                            </m:r>
                            <m:r>
                              <a:rPr lang="en-US" b="1" i="1">
                                <a:effectLst/>
                                <a:latin typeface="Cambria Math" panose="02040503050406030204" pitchFamily="18" charset="0"/>
                                <a:ea typeface="Calibri" panose="020F0502020204030204" pitchFamily="34" charset="0"/>
                                <a:cs typeface="Arial" panose="020B0604020202020204" pitchFamily="34" charset="0"/>
                              </a:rPr>
                              <m:t>)</m:t>
                            </m:r>
                          </m:num>
                          <m:den>
                            <m:r>
                              <a:rPr lang="en-US" b="1" i="1">
                                <a:effectLst/>
                                <a:latin typeface="Cambria Math" panose="02040503050406030204" pitchFamily="18" charset="0"/>
                                <a:ea typeface="Calibri" panose="020F0502020204030204" pitchFamily="34" charset="0"/>
                                <a:cs typeface="Arial" panose="020B0604020202020204" pitchFamily="34" charset="0"/>
                              </a:rPr>
                              <m:t>𝒏</m:t>
                            </m:r>
                          </m:den>
                        </m:f>
                      </m:num>
                      <m:den>
                        <m:rad>
                          <m:radPr>
                            <m:degHide m:val="on"/>
                            <m:ctrlPr>
                              <a:rPr lang="en-US" b="1" i="1">
                                <a:effectLst/>
                                <a:latin typeface="Cambria Math"/>
                                <a:ea typeface="Calibri" panose="020F0502020204030204" pitchFamily="34" charset="0"/>
                                <a:cs typeface="Arial" panose="020B0604020202020204" pitchFamily="34" charset="0"/>
                              </a:rPr>
                            </m:ctrlPr>
                          </m:radPr>
                          <m:deg/>
                          <m:e>
                            <m:r>
                              <a:rPr lang="en-US" b="1" i="1">
                                <a:effectLst/>
                                <a:latin typeface="Cambria Math" panose="02040503050406030204" pitchFamily="18" charset="0"/>
                                <a:ea typeface="Calibri" panose="020F0502020204030204" pitchFamily="34" charset="0"/>
                                <a:cs typeface="Arial" panose="020B0604020202020204" pitchFamily="34" charset="0"/>
                              </a:rPr>
                              <m:t>(∑</m:t>
                            </m:r>
                            <m:sSup>
                              <m:sSupPr>
                                <m:ctrlPr>
                                  <a:rPr lang="en-US" b="1" i="1">
                                    <a:effectLst/>
                                    <a:latin typeface="Cambria Math"/>
                                    <a:ea typeface="Calibri" panose="020F0502020204030204" pitchFamily="34" charset="0"/>
                                    <a:cs typeface="Arial" panose="020B0604020202020204" pitchFamily="34" charset="0"/>
                                  </a:rPr>
                                </m:ctrlPr>
                              </m:sSupPr>
                              <m:e>
                                <m:r>
                                  <a:rPr lang="en-US" b="1" i="1">
                                    <a:effectLst/>
                                    <a:latin typeface="Cambria Math" panose="02040503050406030204" pitchFamily="18" charset="0"/>
                                    <a:ea typeface="Calibri" panose="020F0502020204030204" pitchFamily="34" charset="0"/>
                                    <a:cs typeface="Arial" panose="020B0604020202020204" pitchFamily="34" charset="0"/>
                                  </a:rPr>
                                  <m:t>𝒙</m:t>
                                </m:r>
                              </m:e>
                              <m:sup>
                                <m:r>
                                  <a:rPr lang="en-US" b="1" i="1">
                                    <a:effectLst/>
                                    <a:latin typeface="Cambria Math" panose="02040503050406030204" pitchFamily="18" charset="0"/>
                                    <a:ea typeface="Calibri" panose="020F0502020204030204" pitchFamily="34" charset="0"/>
                                    <a:cs typeface="Arial" panose="020B0604020202020204" pitchFamily="34" charset="0"/>
                                  </a:rPr>
                                  <m:t>𝟐</m:t>
                                </m:r>
                              </m:sup>
                            </m:sSup>
                            <m:r>
                              <a:rPr lang="en-US" b="1" i="1">
                                <a:effectLst/>
                                <a:latin typeface="Cambria Math" panose="02040503050406030204" pitchFamily="18" charset="0"/>
                                <a:ea typeface="Calibri" panose="020F0502020204030204" pitchFamily="34" charset="0"/>
                                <a:cs typeface="Arial" panose="020B0604020202020204" pitchFamily="34" charset="0"/>
                              </a:rPr>
                              <m:t>𝒊</m:t>
                            </m:r>
                            <m:r>
                              <a:rPr lang="en-US" b="1" i="1">
                                <a:effectLst/>
                                <a:latin typeface="Cambria Math" panose="02040503050406030204" pitchFamily="18" charset="0"/>
                                <a:ea typeface="Calibri" panose="020F0502020204030204" pitchFamily="34" charset="0"/>
                                <a:cs typeface="Arial" panose="020B0604020202020204" pitchFamily="34" charset="0"/>
                              </a:rPr>
                              <m:t>− </m:t>
                            </m:r>
                            <m:f>
                              <m:fPr>
                                <m:ctrlPr>
                                  <a:rPr lang="en-US" b="1" i="1">
                                    <a:effectLst/>
                                    <a:latin typeface="Cambria Math"/>
                                    <a:ea typeface="Calibri" panose="020F0502020204030204" pitchFamily="34" charset="0"/>
                                    <a:cs typeface="Arial" panose="020B0604020202020204" pitchFamily="34" charset="0"/>
                                  </a:rPr>
                                </m:ctrlPr>
                              </m:fPr>
                              <m:num>
                                <m:sSup>
                                  <m:sSupPr>
                                    <m:ctrlPr>
                                      <a:rPr lang="en-US" b="1" i="1">
                                        <a:effectLst/>
                                        <a:latin typeface="Cambria Math"/>
                                        <a:ea typeface="Calibri" panose="020F0502020204030204" pitchFamily="34" charset="0"/>
                                        <a:cs typeface="Arial" panose="020B0604020202020204" pitchFamily="34" charset="0"/>
                                      </a:rPr>
                                    </m:ctrlPr>
                                  </m:sSupPr>
                                  <m:e>
                                    <m:d>
                                      <m:dPr>
                                        <m:ctrlPr>
                                          <a:rPr lang="en-US" b="1" i="1">
                                            <a:effectLst/>
                                            <a:latin typeface="Cambria Math"/>
                                            <a:ea typeface="Calibri" panose="020F0502020204030204" pitchFamily="34" charset="0"/>
                                            <a:cs typeface="Arial" panose="020B0604020202020204" pitchFamily="34" charset="0"/>
                                          </a:rPr>
                                        </m:ctrlPr>
                                      </m:dPr>
                                      <m:e>
                                        <m:r>
                                          <a:rPr lang="en-US" b="1" i="1">
                                            <a:effectLst/>
                                            <a:latin typeface="Cambria Math" panose="02040503050406030204" pitchFamily="18" charset="0"/>
                                            <a:ea typeface="Calibri" panose="020F0502020204030204" pitchFamily="34" charset="0"/>
                                            <a:cs typeface="Arial" panose="020B0604020202020204" pitchFamily="34" charset="0"/>
                                          </a:rPr>
                                          <m:t>∑</m:t>
                                        </m:r>
                                        <m:r>
                                          <a:rPr lang="en-US" b="1" i="1">
                                            <a:effectLst/>
                                            <a:latin typeface="Cambria Math" panose="02040503050406030204" pitchFamily="18" charset="0"/>
                                            <a:ea typeface="Calibri" panose="020F0502020204030204" pitchFamily="34" charset="0"/>
                                            <a:cs typeface="Arial" panose="020B0604020202020204" pitchFamily="34" charset="0"/>
                                          </a:rPr>
                                          <m:t>𝒙𝒊</m:t>
                                        </m:r>
                                      </m:e>
                                    </m:d>
                                  </m:e>
                                  <m:sup>
                                    <m:r>
                                      <a:rPr lang="en-US" b="1" i="1">
                                        <a:effectLst/>
                                        <a:latin typeface="Cambria Math" panose="02040503050406030204" pitchFamily="18" charset="0"/>
                                        <a:ea typeface="Calibri" panose="020F0502020204030204" pitchFamily="34" charset="0"/>
                                        <a:cs typeface="Arial" panose="020B0604020202020204" pitchFamily="34" charset="0"/>
                                      </a:rPr>
                                      <m:t>𝟐</m:t>
                                    </m:r>
                                  </m:sup>
                                </m:sSup>
                              </m:num>
                              <m:den>
                                <m:r>
                                  <a:rPr lang="en-US" b="1" i="1">
                                    <a:effectLst/>
                                    <a:latin typeface="Cambria Math" panose="02040503050406030204" pitchFamily="18" charset="0"/>
                                    <a:ea typeface="Calibri" panose="020F0502020204030204" pitchFamily="34" charset="0"/>
                                    <a:cs typeface="Arial" panose="020B0604020202020204" pitchFamily="34" charset="0"/>
                                  </a:rPr>
                                  <m:t>𝒏</m:t>
                                </m:r>
                              </m:den>
                            </m:f>
                            <m:r>
                              <a:rPr lang="en-US" b="1" i="1">
                                <a:effectLst/>
                                <a:latin typeface="Cambria Math" panose="02040503050406030204" pitchFamily="18" charset="0"/>
                                <a:ea typeface="Calibri" panose="020F0502020204030204" pitchFamily="34" charset="0"/>
                                <a:cs typeface="Arial" panose="020B0604020202020204" pitchFamily="34" charset="0"/>
                              </a:rPr>
                              <m:t>)(∑</m:t>
                            </m:r>
                            <m:sSup>
                              <m:sSupPr>
                                <m:ctrlPr>
                                  <a:rPr lang="en-US" b="1" i="1">
                                    <a:effectLst/>
                                    <a:latin typeface="Cambria Math"/>
                                    <a:ea typeface="Calibri" panose="020F0502020204030204" pitchFamily="34" charset="0"/>
                                    <a:cs typeface="Arial" panose="020B0604020202020204" pitchFamily="34" charset="0"/>
                                  </a:rPr>
                                </m:ctrlPr>
                              </m:sSupPr>
                              <m:e>
                                <m:r>
                                  <a:rPr lang="en-US" b="1" i="1">
                                    <a:effectLst/>
                                    <a:latin typeface="Cambria Math" panose="02040503050406030204" pitchFamily="18" charset="0"/>
                                    <a:ea typeface="Calibri" panose="020F0502020204030204" pitchFamily="34" charset="0"/>
                                    <a:cs typeface="Arial" panose="020B0604020202020204" pitchFamily="34" charset="0"/>
                                  </a:rPr>
                                  <m:t>𝒚</m:t>
                                </m:r>
                              </m:e>
                              <m:sup>
                                <m:r>
                                  <a:rPr lang="en-US" b="1" i="1">
                                    <a:effectLst/>
                                    <a:latin typeface="Cambria Math" panose="02040503050406030204" pitchFamily="18" charset="0"/>
                                    <a:ea typeface="Calibri" panose="020F0502020204030204" pitchFamily="34" charset="0"/>
                                    <a:cs typeface="Arial" panose="020B0604020202020204" pitchFamily="34" charset="0"/>
                                  </a:rPr>
                                  <m:t>𝟐</m:t>
                                </m:r>
                              </m:sup>
                            </m:sSup>
                            <m:r>
                              <a:rPr lang="en-US" b="1" i="1">
                                <a:effectLst/>
                                <a:latin typeface="Cambria Math" panose="02040503050406030204" pitchFamily="18" charset="0"/>
                                <a:ea typeface="Calibri" panose="020F0502020204030204" pitchFamily="34" charset="0"/>
                                <a:cs typeface="Arial" panose="020B0604020202020204" pitchFamily="34" charset="0"/>
                              </a:rPr>
                              <m:t>𝒊</m:t>
                            </m:r>
                            <m:r>
                              <a:rPr lang="en-US" b="1" i="1">
                                <a:effectLst/>
                                <a:latin typeface="Cambria Math" panose="02040503050406030204" pitchFamily="18" charset="0"/>
                                <a:ea typeface="Calibri" panose="020F0502020204030204" pitchFamily="34" charset="0"/>
                                <a:cs typeface="Arial" panose="020B0604020202020204" pitchFamily="34" charset="0"/>
                              </a:rPr>
                              <m:t>− </m:t>
                            </m:r>
                            <m:f>
                              <m:fPr>
                                <m:ctrlPr>
                                  <a:rPr lang="en-US" b="1" i="1">
                                    <a:effectLst/>
                                    <a:latin typeface="Cambria Math"/>
                                    <a:ea typeface="Calibri" panose="020F0502020204030204" pitchFamily="34" charset="0"/>
                                    <a:cs typeface="Arial" panose="020B0604020202020204" pitchFamily="34" charset="0"/>
                                  </a:rPr>
                                </m:ctrlPr>
                              </m:fPr>
                              <m:num>
                                <m:sSup>
                                  <m:sSupPr>
                                    <m:ctrlPr>
                                      <a:rPr lang="en-US" b="1" i="1">
                                        <a:effectLst/>
                                        <a:latin typeface="Cambria Math"/>
                                        <a:ea typeface="Calibri" panose="020F0502020204030204" pitchFamily="34" charset="0"/>
                                        <a:cs typeface="Arial" panose="020B0604020202020204" pitchFamily="34" charset="0"/>
                                      </a:rPr>
                                    </m:ctrlPr>
                                  </m:sSupPr>
                                  <m:e>
                                    <m:d>
                                      <m:dPr>
                                        <m:ctrlPr>
                                          <a:rPr lang="en-US" b="1" i="1">
                                            <a:effectLst/>
                                            <a:latin typeface="Cambria Math"/>
                                            <a:ea typeface="Calibri" panose="020F0502020204030204" pitchFamily="34" charset="0"/>
                                            <a:cs typeface="Arial" panose="020B0604020202020204" pitchFamily="34" charset="0"/>
                                          </a:rPr>
                                        </m:ctrlPr>
                                      </m:dPr>
                                      <m:e>
                                        <m:r>
                                          <a:rPr lang="en-US" b="1" i="1">
                                            <a:effectLst/>
                                            <a:latin typeface="Cambria Math" panose="02040503050406030204" pitchFamily="18" charset="0"/>
                                            <a:ea typeface="Calibri" panose="020F0502020204030204" pitchFamily="34" charset="0"/>
                                            <a:cs typeface="Arial" panose="020B0604020202020204" pitchFamily="34" charset="0"/>
                                          </a:rPr>
                                          <m:t>∑</m:t>
                                        </m:r>
                                        <m:r>
                                          <a:rPr lang="en-US" b="1" i="1">
                                            <a:effectLst/>
                                            <a:latin typeface="Cambria Math" panose="02040503050406030204" pitchFamily="18" charset="0"/>
                                            <a:ea typeface="Calibri" panose="020F0502020204030204" pitchFamily="34" charset="0"/>
                                            <a:cs typeface="Arial" panose="020B0604020202020204" pitchFamily="34" charset="0"/>
                                          </a:rPr>
                                          <m:t>𝒚𝒊</m:t>
                                        </m:r>
                                      </m:e>
                                    </m:d>
                                  </m:e>
                                  <m:sup>
                                    <m:r>
                                      <a:rPr lang="en-US" b="1" i="1">
                                        <a:effectLst/>
                                        <a:latin typeface="Cambria Math" panose="02040503050406030204" pitchFamily="18" charset="0"/>
                                        <a:ea typeface="Calibri" panose="020F0502020204030204" pitchFamily="34" charset="0"/>
                                        <a:cs typeface="Arial" panose="020B0604020202020204" pitchFamily="34" charset="0"/>
                                      </a:rPr>
                                      <m:t>𝟐</m:t>
                                    </m:r>
                                  </m:sup>
                                </m:sSup>
                              </m:num>
                              <m:den>
                                <m:r>
                                  <a:rPr lang="en-US" b="1" i="1">
                                    <a:effectLst/>
                                    <a:latin typeface="Cambria Math" panose="02040503050406030204" pitchFamily="18" charset="0"/>
                                    <a:ea typeface="Calibri" panose="020F0502020204030204" pitchFamily="34" charset="0"/>
                                    <a:cs typeface="Arial" panose="020B0604020202020204" pitchFamily="34" charset="0"/>
                                  </a:rPr>
                                  <m:t>𝒏</m:t>
                                </m:r>
                              </m:den>
                            </m:f>
                            <m:r>
                              <a:rPr lang="en-US" b="1" i="1">
                                <a:effectLst/>
                                <a:latin typeface="Cambria Math" panose="02040503050406030204" pitchFamily="18" charset="0"/>
                                <a:ea typeface="Calibri" panose="020F0502020204030204" pitchFamily="34" charset="0"/>
                                <a:cs typeface="Arial" panose="020B0604020202020204" pitchFamily="34" charset="0"/>
                              </a:rPr>
                              <m:t>)</m:t>
                            </m:r>
                          </m:e>
                        </m:rad>
                        <m:r>
                          <a:rPr lang="en-US" b="1" i="1">
                            <a:effectLst/>
                            <a:latin typeface="Cambria Math" panose="02040503050406030204" pitchFamily="18" charset="0"/>
                            <a:ea typeface="Calibri" panose="020F0502020204030204" pitchFamily="34" charset="0"/>
                            <a:cs typeface="Arial" panose="020B0604020202020204" pitchFamily="34" charset="0"/>
                          </a:rPr>
                          <m:t> </m:t>
                        </m:r>
                      </m:den>
                    </m:f>
                  </m:oMath>
                </a14:m>
                <a:endParaRPr lang="en-US" sz="1200" dirty="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r>
                  <a:rPr lang="ar-IQ" b="1" dirty="0">
                    <a:effectLst/>
                    <a:latin typeface="Arial" panose="020B0604020202020204" pitchFamily="34" charset="0"/>
                    <a:ea typeface="Calibri" panose="020F0502020204030204" pitchFamily="34" charset="0"/>
                    <a:cs typeface="Arial" panose="020B0604020202020204" pitchFamily="34" charset="0"/>
                  </a:rPr>
                  <a:t>وعندما يكون الارتباط الخطي ضعيفاً فان معامل الارتباط </a:t>
                </a:r>
                <a:r>
                  <a:rPr lang="en-US" b="1" dirty="0">
                    <a:effectLst/>
                    <a:latin typeface="Arial" panose="020B0604020202020204" pitchFamily="34" charset="0"/>
                    <a:ea typeface="Calibri" panose="020F0502020204030204" pitchFamily="34" charset="0"/>
                    <a:cs typeface="Arial" panose="020B0604020202020204" pitchFamily="34" charset="0"/>
                  </a:rPr>
                  <a:t>r</a:t>
                </a:r>
                <a:r>
                  <a:rPr lang="ar-IQ" b="1" dirty="0">
                    <a:effectLst/>
                    <a:latin typeface="Arial" panose="020B0604020202020204" pitchFamily="34" charset="0"/>
                    <a:ea typeface="Calibri" panose="020F0502020204030204" pitchFamily="34" charset="0"/>
                    <a:cs typeface="Arial" panose="020B0604020202020204" pitchFamily="34" charset="0"/>
                  </a:rPr>
                  <a:t> يقترب من الصفر وعندما لا يوجد ارتباط تكون قيمة </a:t>
                </a:r>
                <a:r>
                  <a:rPr lang="en-US" b="1" dirty="0">
                    <a:effectLst/>
                    <a:latin typeface="Arial" panose="020B0604020202020204" pitchFamily="34" charset="0"/>
                    <a:ea typeface="Calibri" panose="020F0502020204030204" pitchFamily="34" charset="0"/>
                    <a:cs typeface="Arial" panose="020B0604020202020204" pitchFamily="34" charset="0"/>
                  </a:rPr>
                  <a:t>r</a:t>
                </a:r>
                <a:r>
                  <a:rPr lang="ar-IQ" b="1" dirty="0">
                    <a:effectLst/>
                    <a:latin typeface="Arial" panose="020B0604020202020204" pitchFamily="34" charset="0"/>
                    <a:ea typeface="Calibri" panose="020F0502020204030204" pitchFamily="34" charset="0"/>
                    <a:cs typeface="Arial" panose="020B0604020202020204" pitchFamily="34" charset="0"/>
                  </a:rPr>
                  <a:t>= صفر وعندما يكون هناك ارتباط موجب فأن </a:t>
                </a:r>
                <a:r>
                  <a:rPr lang="en-US" b="1" dirty="0">
                    <a:effectLst/>
                    <a:latin typeface="Arial" panose="020B0604020202020204" pitchFamily="34" charset="0"/>
                    <a:ea typeface="Calibri" panose="020F0502020204030204" pitchFamily="34" charset="0"/>
                    <a:cs typeface="Arial" panose="020B0604020202020204" pitchFamily="34" charset="0"/>
                  </a:rPr>
                  <a:t>r</a:t>
                </a:r>
                <a:r>
                  <a:rPr lang="ar-IQ" b="1" dirty="0">
                    <a:effectLst/>
                    <a:latin typeface="Arial" panose="020B0604020202020204" pitchFamily="34" charset="0"/>
                    <a:ea typeface="Calibri" panose="020F0502020204030204" pitchFamily="34" charset="0"/>
                    <a:cs typeface="Arial" panose="020B0604020202020204" pitchFamily="34" charset="0"/>
                  </a:rPr>
                  <a:t> تقترب من +1 وهذا يعني الزيادة والنقصان في احد المتغيرين يتبعها زيادة او نقصان في المتغير الاخر يعني ارتباط طردي .</a:t>
                </a:r>
                <a:endParaRPr lang="en-US" sz="1200" dirty="0">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579550" y="1373660"/>
                <a:ext cx="11436439" cy="5353453"/>
              </a:xfrm>
              <a:prstGeom prst="rect">
                <a:avLst/>
              </a:prstGeom>
              <a:blipFill rotWithShape="0">
                <a:blip r:embed="rId2"/>
                <a:stretch>
                  <a:fillRect l="-959" t="-228" r="-533" b="-341"/>
                </a:stretch>
              </a:blipFill>
            </p:spPr>
            <p:txBody>
              <a:bodyPr/>
              <a:lstStyle/>
              <a:p>
                <a:r>
                  <a:rPr lang="en-US">
                    <a:noFill/>
                  </a:rPr>
                  <a:t> </a:t>
                </a:r>
              </a:p>
            </p:txBody>
          </p:sp>
        </mc:Fallback>
      </mc:AlternateContent>
    </p:spTree>
    <p:extLst>
      <p:ext uri="{BB962C8B-B14F-4D97-AF65-F5344CB8AC3E}">
        <p14:creationId xmlns:p14="http://schemas.microsoft.com/office/powerpoint/2010/main" val="19801109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70456" y="141669"/>
                <a:ext cx="11232567" cy="3786387"/>
              </a:xfrm>
            </p:spPr>
            <p:txBody>
              <a:bodyPr>
                <a:normAutofit/>
              </a:bodyPr>
              <a:lstStyle/>
              <a:p>
                <a:pPr marL="0" indent="0" algn="r" rtl="1">
                  <a:buNone/>
                </a:pPr>
                <a:r>
                  <a:rPr lang="ar-IQ" b="1" dirty="0" smtClean="0">
                    <a:latin typeface="Arial" panose="020B0604020202020204" pitchFamily="34" charset="0"/>
                    <a:cs typeface="Arial" panose="020B0604020202020204" pitchFamily="34" charset="0"/>
                  </a:rPr>
                  <a:t>* وعندما </a:t>
                </a:r>
                <a:r>
                  <a:rPr lang="ar-IQ" b="1" dirty="0">
                    <a:latin typeface="Arial" panose="020B0604020202020204" pitchFamily="34" charset="0"/>
                    <a:cs typeface="Arial" panose="020B0604020202020204" pitchFamily="34" charset="0"/>
                  </a:rPr>
                  <a:t>تعتبر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من 1- تعني الزيادة او النقصان في احد المتغيرين يصاحبهما نقصان او زيادة في المتغير الاخر على التوالي علاقة الارتباط عكسي.</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يدعى </a:t>
                </a:r>
                <a:r>
                  <a:rPr lang="ar-IQ" b="1" dirty="0">
                    <a:latin typeface="Arial" panose="020B0604020202020204" pitchFamily="34" charset="0"/>
                    <a:cs typeface="Arial" panose="020B0604020202020204" pitchFamily="34" charset="0"/>
                  </a:rPr>
                  <a:t>مربع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معامل التحديد </a:t>
                </a:r>
                <a14:m>
                  <m:oMath xmlns:m="http://schemas.openxmlformats.org/officeDocument/2006/math">
                    <m:sSup>
                      <m:sSupPr>
                        <m:ctrlPr>
                          <a:rPr lang="en-US" b="1" i="1">
                            <a:latin typeface="Cambria Math"/>
                          </a:rPr>
                        </m:ctrlPr>
                      </m:sSupPr>
                      <m:e>
                        <m:r>
                          <a:rPr lang="en-US" b="1" i="1">
                            <a:latin typeface="Cambria Math"/>
                          </a:rPr>
                          <m:t>𝒓</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او ما يسمى بالقدرة التنبؤية وهو نسبة مربعات الانحدار </a:t>
                </a:r>
                <a:r>
                  <a:rPr lang="en-US" b="1" dirty="0">
                    <a:latin typeface="Arial" panose="020B0604020202020204" pitchFamily="34" charset="0"/>
                    <a:cs typeface="Arial" panose="020B0604020202020204" pitchFamily="34" charset="0"/>
                  </a:rPr>
                  <a:t>SSR</a:t>
                </a:r>
                <a:r>
                  <a:rPr lang="ar-IQ" b="1" dirty="0">
                    <a:latin typeface="Arial" panose="020B0604020202020204" pitchFamily="34" charset="0"/>
                    <a:cs typeface="Arial" panose="020B0604020202020204" pitchFamily="34" charset="0"/>
                  </a:rPr>
                  <a:t> الى مجموع المربعات الكلية </a:t>
                </a:r>
                <a:endParaRPr lang="en-US" dirty="0">
                  <a:latin typeface="Arial" panose="020B0604020202020204" pitchFamily="34" charset="0"/>
                  <a:cs typeface="Arial" panose="020B0604020202020204" pitchFamily="34" charset="0"/>
                </a:endParaRPr>
              </a:p>
              <a:p>
                <a:pPr algn="r" rtl="1"/>
                <a14:m>
                  <m:oMath xmlns:m="http://schemas.openxmlformats.org/officeDocument/2006/math">
                    <m:sSup>
                      <m:sSupPr>
                        <m:ctrlPr>
                          <a:rPr lang="en-US" b="1" i="1">
                            <a:latin typeface="Cambria Math"/>
                          </a:rPr>
                        </m:ctrlPr>
                      </m:sSupPr>
                      <m:e>
                        <m:r>
                          <a:rPr lang="en-US" b="1" i="1">
                            <a:latin typeface="Cambria Math"/>
                          </a:rPr>
                          <m:t>𝒓</m:t>
                        </m:r>
                      </m:e>
                      <m:sup>
                        <m:r>
                          <a:rPr lang="en-US" b="1" i="1">
                            <a:latin typeface="Cambria Math"/>
                          </a:rPr>
                          <m:t>𝟐</m:t>
                        </m:r>
                      </m:sup>
                    </m:sSup>
                    <m:r>
                      <a:rPr lang="en-US" b="1" i="1">
                        <a:latin typeface="Cambria Math"/>
                      </a:rPr>
                      <m:t>= </m:t>
                    </m:r>
                    <m:f>
                      <m:fPr>
                        <m:ctrlPr>
                          <a:rPr lang="en-US" b="1" i="1">
                            <a:latin typeface="Cambria Math"/>
                          </a:rPr>
                        </m:ctrlPr>
                      </m:fPr>
                      <m:num>
                        <m:r>
                          <a:rPr lang="en-US" b="1" i="1">
                            <a:latin typeface="Cambria Math"/>
                          </a:rPr>
                          <m:t>𝑺𝑺</m:t>
                        </m:r>
                        <m:r>
                          <a:rPr lang="en-US" b="1" i="1" smtClean="0">
                            <a:latin typeface="Cambria Math"/>
                          </a:rPr>
                          <m:t>𝑹</m:t>
                        </m:r>
                      </m:num>
                      <m:den>
                        <m:r>
                          <a:rPr lang="en-US" b="1" i="1">
                            <a:latin typeface="Cambria Math"/>
                          </a:rPr>
                          <m:t>𝑺𝑺𝑻</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مثال// فيما يلي اوزان واطوال عشرة اشخاص هل توجد علاقة بين اوزانهم واطوالهم اختبر ذلك تحت مستوى 0.05 علماً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الجدولية تساوي 0.63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70456" y="141669"/>
                <a:ext cx="11232567" cy="3786387"/>
              </a:xfrm>
              <a:blipFill rotWithShape="0">
                <a:blip r:embed="rId2"/>
                <a:stretch>
                  <a:fillRect l="-705" t="-1610" r="-14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007290714"/>
                  </p:ext>
                </p:extLst>
              </p:nvPr>
            </p:nvGraphicFramePr>
            <p:xfrm>
              <a:off x="1186208" y="3151052"/>
              <a:ext cx="4484579" cy="3417570"/>
            </p:xfrm>
            <a:graphic>
              <a:graphicData uri="http://schemas.openxmlformats.org/drawingml/2006/table">
                <a:tbl>
                  <a:tblPr rtl="1" firstRow="1" firstCol="1" bandRow="1">
                    <a:tableStyleId>{5C22544A-7EE6-4342-B048-85BDC9FD1C3A}</a:tableStyleId>
                  </a:tblPr>
                  <a:tblGrid>
                    <a:gridCol w="980947"/>
                    <a:gridCol w="1084514"/>
                    <a:gridCol w="750862"/>
                    <a:gridCol w="833834"/>
                    <a:gridCol w="834422"/>
                  </a:tblGrid>
                  <a:tr h="265744">
                    <a:tc>
                      <a:txBody>
                        <a:bodyPr/>
                        <a:lstStyle/>
                        <a:p>
                          <a:pPr marL="0" marR="0" algn="ctr" rtl="1">
                            <a:lnSpc>
                              <a:spcPct val="115000"/>
                            </a:lnSpc>
                            <a:spcBef>
                              <a:spcPts val="0"/>
                            </a:spcBef>
                            <a:spcAft>
                              <a:spcPts val="0"/>
                            </a:spcAft>
                          </a:pPr>
                          <a:r>
                            <a:rPr lang="en-US" sz="1500">
                              <a:effectLst/>
                            </a:rPr>
                            <a:t>yi</a:t>
                          </a:r>
                          <a:r>
                            <a:rPr lang="ar-IQ" sz="1500">
                              <a:effectLst/>
                            </a:rPr>
                            <a:t> الوزن كغم</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en-US" sz="1500">
                              <a:effectLst/>
                            </a:rPr>
                            <a:t>xi</a:t>
                          </a:r>
                          <a:r>
                            <a:rPr lang="ar-IQ" sz="1500">
                              <a:effectLst/>
                            </a:rPr>
                            <a:t> الطول سم</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500" i="1">
                                        <a:effectLst/>
                                        <a:latin typeface="Cambria Math"/>
                                      </a:rPr>
                                    </m:ctrlPr>
                                  </m:sSupPr>
                                  <m:e>
                                    <m:r>
                                      <a:rPr lang="en-US" sz="1500">
                                        <a:effectLst/>
                                        <a:latin typeface="Cambria Math"/>
                                      </a:rPr>
                                      <m:t>𝒚𝒊</m:t>
                                    </m:r>
                                  </m:e>
                                  <m:sup>
                                    <m:r>
                                      <a:rPr lang="en-US" sz="1500">
                                        <a:effectLst/>
                                        <a:latin typeface="Cambria Math"/>
                                      </a:rPr>
                                      <m:t>𝟐</m:t>
                                    </m:r>
                                  </m:sup>
                                </m:sSup>
                              </m:oMath>
                            </m:oMathPara>
                          </a14:m>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500" i="1">
                                        <a:effectLst/>
                                        <a:latin typeface="Cambria Math"/>
                                      </a:rPr>
                                    </m:ctrlPr>
                                  </m:sSupPr>
                                  <m:e>
                                    <m:r>
                                      <a:rPr lang="en-US" sz="1500">
                                        <a:effectLst/>
                                        <a:latin typeface="Cambria Math"/>
                                      </a:rPr>
                                      <m:t>𝒙𝒊</m:t>
                                    </m:r>
                                  </m:e>
                                  <m:sup>
                                    <m:r>
                                      <a:rPr lang="en-US" sz="1500">
                                        <a:effectLst/>
                                        <a:latin typeface="Cambria Math"/>
                                      </a:rPr>
                                      <m:t>𝟐</m:t>
                                    </m:r>
                                  </m:sup>
                                </m:sSup>
                              </m:oMath>
                            </m:oMathPara>
                          </a14:m>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en-US" sz="1500">
                              <a:effectLst/>
                            </a:rPr>
                            <a:t>xiyi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4356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16384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8448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141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4624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19881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9588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4096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13924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7552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153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4900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23409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10710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4761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19044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9522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5329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28900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12410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4624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18225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9180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4489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16900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8710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4225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15625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8125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167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5184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27889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12024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1405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46588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200181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dirty="0">
                              <a:effectLst/>
                            </a:rPr>
                            <a:t>96269</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1073386517"/>
                  </p:ext>
                </p:extLst>
              </p:nvPr>
            </p:nvGraphicFramePr>
            <p:xfrm>
              <a:off x="1186208" y="3151052"/>
              <a:ext cx="4484579" cy="3366460"/>
            </p:xfrm>
            <a:graphic>
              <a:graphicData uri="http://schemas.openxmlformats.org/drawingml/2006/table">
                <a:tbl>
                  <a:tblPr rtl="1" firstRow="1" firstCol="1" bandRow="1">
                    <a:tableStyleId>{5C22544A-7EE6-4342-B048-85BDC9FD1C3A}</a:tableStyleId>
                  </a:tblPr>
                  <a:tblGrid>
                    <a:gridCol w="980947"/>
                    <a:gridCol w="1084514"/>
                    <a:gridCol w="750862"/>
                    <a:gridCol w="833834"/>
                    <a:gridCol w="834422"/>
                  </a:tblGrid>
                  <a:tr h="508000">
                    <a:tc>
                      <a:txBody>
                        <a:bodyPr/>
                        <a:lstStyle/>
                        <a:p>
                          <a:pPr marL="0" marR="0" algn="ctr" rtl="1">
                            <a:lnSpc>
                              <a:spcPct val="115000"/>
                            </a:lnSpc>
                            <a:spcBef>
                              <a:spcPts val="0"/>
                            </a:spcBef>
                            <a:spcAft>
                              <a:spcPts val="0"/>
                            </a:spcAft>
                          </a:pPr>
                          <a:r>
                            <a:rPr lang="en-US" sz="1500">
                              <a:effectLst/>
                            </a:rPr>
                            <a:t>yi</a:t>
                          </a:r>
                          <a:r>
                            <a:rPr lang="ar-IQ" sz="1500">
                              <a:effectLst/>
                            </a:rPr>
                            <a:t> الوزن كغم</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en-US" sz="1500">
                              <a:effectLst/>
                            </a:rPr>
                            <a:t>xi</a:t>
                          </a:r>
                          <a:r>
                            <a:rPr lang="ar-IQ" sz="1500">
                              <a:effectLst/>
                            </a:rPr>
                            <a:t> الطول سم</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endParaRPr lang="en-US"/>
                        </a:p>
                      </a:txBody>
                      <a:tcPr marL="63553" marR="63553" marT="0" marB="0">
                        <a:blipFill rotWithShape="0">
                          <a:blip r:embed="rId3"/>
                          <a:stretch>
                            <a:fillRect l="-274194" t="-9524" r="-224194" b="-576190"/>
                          </a:stretch>
                        </a:blipFill>
                      </a:tcPr>
                    </a:tc>
                    <a:tc>
                      <a:txBody>
                        <a:bodyPr/>
                        <a:lstStyle/>
                        <a:p>
                          <a:endParaRPr lang="en-US"/>
                        </a:p>
                      </a:txBody>
                      <a:tcPr marL="63553" marR="63553" marT="0" marB="0">
                        <a:blipFill rotWithShape="0">
                          <a:blip r:embed="rId3"/>
                          <a:stretch>
                            <a:fillRect l="-338686" t="-9524" r="-102920" b="-576190"/>
                          </a:stretch>
                        </a:blipFill>
                      </a:tcPr>
                    </a:tc>
                    <a:tc>
                      <a:txBody>
                        <a:bodyPr/>
                        <a:lstStyle/>
                        <a:p>
                          <a:pPr marL="0" marR="0" algn="ctr" rtl="1">
                            <a:lnSpc>
                              <a:spcPct val="115000"/>
                            </a:lnSpc>
                            <a:spcBef>
                              <a:spcPts val="0"/>
                            </a:spcBef>
                            <a:spcAft>
                              <a:spcPts val="0"/>
                            </a:spcAft>
                          </a:pPr>
                          <a:r>
                            <a:rPr lang="en-US" sz="1500">
                              <a:effectLst/>
                            </a:rPr>
                            <a:t>xiyi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4356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16384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8448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141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4624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19881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9588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4096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13924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7552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153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4900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23409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10710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4761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19044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9522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5329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28900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12410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4624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18225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9180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4489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16900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8710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4225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15625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8125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167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5184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27889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12024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r h="259860">
                    <a:tc>
                      <a:txBody>
                        <a:bodyPr/>
                        <a:lstStyle/>
                        <a:p>
                          <a:pPr marL="0" marR="0" algn="ctr" rtl="1">
                            <a:lnSpc>
                              <a:spcPct val="115000"/>
                            </a:lnSpc>
                            <a:spcBef>
                              <a:spcPts val="0"/>
                            </a:spcBef>
                            <a:spcAft>
                              <a:spcPts val="0"/>
                            </a:spcAft>
                          </a:pPr>
                          <a:r>
                            <a:rPr lang="ar-IQ" sz="1500">
                              <a:effectLst/>
                            </a:rPr>
                            <a:t>682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1405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46588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a:effectLst/>
                            </a:rPr>
                            <a:t>200181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c>
                      <a:txBody>
                        <a:bodyPr/>
                        <a:lstStyle/>
                        <a:p>
                          <a:pPr marL="0" marR="0" algn="ctr" rtl="1">
                            <a:lnSpc>
                              <a:spcPct val="115000"/>
                            </a:lnSpc>
                            <a:spcBef>
                              <a:spcPts val="0"/>
                            </a:spcBef>
                            <a:spcAft>
                              <a:spcPts val="0"/>
                            </a:spcAft>
                          </a:pPr>
                          <a:r>
                            <a:rPr lang="ar-IQ" sz="1500" dirty="0">
                              <a:effectLst/>
                            </a:rPr>
                            <a:t>96269</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553" marR="63553" marT="0" marB="0"/>
                    </a:tc>
                  </a:tr>
                </a:tbl>
              </a:graphicData>
            </a:graphic>
          </p:graphicFrame>
        </mc:Fallback>
      </mc:AlternateContent>
    </p:spTree>
    <p:extLst>
      <p:ext uri="{BB962C8B-B14F-4D97-AF65-F5344CB8AC3E}">
        <p14:creationId xmlns:p14="http://schemas.microsoft.com/office/powerpoint/2010/main" val="25086335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231821"/>
                <a:ext cx="11503023" cy="6143222"/>
              </a:xfrm>
            </p:spPr>
            <p:txBody>
              <a:bodyPr>
                <a:normAutofit fontScale="85000" lnSpcReduction="20000"/>
              </a:bodyPr>
              <a:lstStyle/>
              <a:p>
                <a:pPr marL="0" indent="0" algn="r" rtl="1">
                  <a:buNone/>
                </a:pPr>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وضع الفرضيات </a:t>
                </a:r>
                <a:r>
                  <a:rPr lang="en-US" b="1" dirty="0">
                    <a:latin typeface="Arial" panose="020B0604020202020204" pitchFamily="34" charset="0"/>
                    <a:cs typeface="Arial" panose="020B0604020202020204" pitchFamily="34" charset="0"/>
                  </a:rPr>
                  <a:t>H0: r=  0</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H1 : r </a:t>
                </a:r>
                <a14:m>
                  <m:oMath xmlns:m="http://schemas.openxmlformats.org/officeDocument/2006/math">
                    <m:r>
                      <a:rPr lang="ar-IQ">
                        <a:latin typeface="Cambria Math"/>
                      </a:rPr>
                      <m:t>≠</m:t>
                    </m:r>
                    <m:r>
                      <a:rPr lang="en-US" b="1" i="1">
                        <a:latin typeface="Cambria Math"/>
                      </a:rPr>
                      <m:t>𝟎</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2- حساب معامل الارتباط</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r  = </a:t>
                </a:r>
                <a14:m>
                  <m:oMath xmlns:m="http://schemas.openxmlformats.org/officeDocument/2006/math">
                    <m:f>
                      <m:fPr>
                        <m:ctrlPr>
                          <a:rPr lang="en-US" b="1" i="1">
                            <a:latin typeface="Cambria Math"/>
                          </a:rPr>
                        </m:ctrlPr>
                      </m:fPr>
                      <m:num>
                        <m:r>
                          <a:rPr lang="en-US" b="1" i="1">
                            <a:latin typeface="Cambria Math"/>
                          </a:rPr>
                          <m:t>∑</m:t>
                        </m:r>
                        <m:r>
                          <a:rPr lang="en-US" b="1" i="1">
                            <a:latin typeface="Cambria Math"/>
                          </a:rPr>
                          <m:t>𝒙𝒊</m:t>
                        </m:r>
                        <m:r>
                          <a:rPr lang="en-US" b="1" i="1">
                            <a:latin typeface="Cambria Math"/>
                          </a:rPr>
                          <m:t> </m:t>
                        </m:r>
                        <m:r>
                          <a:rPr lang="en-US" b="1" i="1">
                            <a:latin typeface="Cambria Math"/>
                          </a:rPr>
                          <m:t>𝒚𝒊</m:t>
                        </m:r>
                        <m:r>
                          <a:rPr lang="en-US" b="1" i="1">
                            <a:latin typeface="Cambria Math"/>
                          </a:rPr>
                          <m:t>− </m:t>
                        </m:r>
                        <m:f>
                          <m:fPr>
                            <m:ctrlPr>
                              <a:rPr lang="en-US" b="1" i="1">
                                <a:latin typeface="Cambria Math"/>
                              </a:rPr>
                            </m:ctrlPr>
                          </m:fPr>
                          <m:num>
                            <m:r>
                              <a:rPr lang="en-US" b="1" i="1">
                                <a:latin typeface="Cambria Math"/>
                              </a:rPr>
                              <m:t>(∑</m:t>
                            </m:r>
                            <m:r>
                              <a:rPr lang="en-US" b="1" i="1">
                                <a:latin typeface="Cambria Math"/>
                              </a:rPr>
                              <m:t>𝒙𝒊</m:t>
                            </m:r>
                            <m:r>
                              <a:rPr lang="en-US" b="1" i="1">
                                <a:latin typeface="Cambria Math"/>
                              </a:rPr>
                              <m:t>)(∑</m:t>
                            </m:r>
                            <m:r>
                              <a:rPr lang="en-US" b="1" i="1">
                                <a:latin typeface="Cambria Math"/>
                              </a:rPr>
                              <m:t>𝒚𝒊</m:t>
                            </m:r>
                            <m:r>
                              <a:rPr lang="en-US" b="1" i="1">
                                <a:latin typeface="Cambria Math"/>
                              </a:rPr>
                              <m:t>)</m:t>
                            </m:r>
                          </m:num>
                          <m:den>
                            <m:r>
                              <a:rPr lang="en-US" b="1" i="1">
                                <a:latin typeface="Cambria Math"/>
                              </a:rPr>
                              <m:t>𝒏</m:t>
                            </m:r>
                          </m:den>
                        </m:f>
                      </m:num>
                      <m:den>
                        <m:rad>
                          <m:radPr>
                            <m:degHide m:val="on"/>
                            <m:ctrlPr>
                              <a:rPr lang="en-US" b="1" i="1">
                                <a:latin typeface="Cambria Math"/>
                              </a:rPr>
                            </m:ctrlPr>
                          </m:radPr>
                          <m:deg/>
                          <m:e>
                            <m:r>
                              <a:rPr lang="en-US" b="1" i="1">
                                <a:latin typeface="Cambria Math"/>
                              </a:rPr>
                              <m:t>(∑</m:t>
                            </m:r>
                            <m:sSup>
                              <m:sSupPr>
                                <m:ctrlPr>
                                  <a:rPr lang="en-US" b="1" i="1">
                                    <a:latin typeface="Cambria Math"/>
                                  </a:rPr>
                                </m:ctrlPr>
                              </m:sSupPr>
                              <m:e>
                                <m:r>
                                  <a:rPr lang="en-US" b="1" i="1">
                                    <a:latin typeface="Cambria Math"/>
                                  </a:rPr>
                                  <m:t>𝒙</m:t>
                                </m:r>
                              </m:e>
                              <m:sup>
                                <m:r>
                                  <a:rPr lang="en-US" b="1" i="1">
                                    <a:latin typeface="Cambria Math"/>
                                  </a:rPr>
                                  <m:t>𝟐</m:t>
                                </m:r>
                              </m:sup>
                            </m:sSup>
                            <m:r>
                              <a:rPr lang="en-US" b="1" i="1">
                                <a:latin typeface="Cambria Math"/>
                              </a:rPr>
                              <m:t>𝒊</m:t>
                            </m:r>
                            <m:r>
                              <a:rPr lang="en-US" b="1" i="1">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m:t>
                                        </m:r>
                                        <m:r>
                                          <a:rPr lang="en-US" b="1" i="1">
                                            <a:latin typeface="Cambria Math"/>
                                          </a:rPr>
                                          <m:t>𝒙𝒊</m:t>
                                        </m:r>
                                      </m:e>
                                    </m:d>
                                  </m:e>
                                  <m:sup>
                                    <m:r>
                                      <a:rPr lang="en-US" b="1" i="1">
                                        <a:latin typeface="Cambria Math"/>
                                      </a:rPr>
                                      <m:t>𝟐</m:t>
                                    </m:r>
                                  </m:sup>
                                </m:sSup>
                              </m:num>
                              <m:den>
                                <m:r>
                                  <a:rPr lang="en-US" b="1" i="1">
                                    <a:latin typeface="Cambria Math"/>
                                  </a:rPr>
                                  <m:t>𝒏</m:t>
                                </m:r>
                              </m:den>
                            </m:f>
                            <m:r>
                              <a:rPr lang="en-US" b="1" i="1">
                                <a:latin typeface="Cambria Math"/>
                              </a:rPr>
                              <m:t>)(∑</m:t>
                            </m:r>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m:t>
                            </m:r>
                            <m:r>
                              <a:rPr lang="en-US" b="1" i="1">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m:t>
                                        </m:r>
                                        <m:r>
                                          <a:rPr lang="en-US" b="1" i="1">
                                            <a:latin typeface="Cambria Math"/>
                                          </a:rPr>
                                          <m:t>𝒚𝒊</m:t>
                                        </m:r>
                                      </m:e>
                                    </m:d>
                                  </m:e>
                                  <m:sup>
                                    <m:r>
                                      <a:rPr lang="en-US" b="1" i="1">
                                        <a:latin typeface="Cambria Math"/>
                                      </a:rPr>
                                      <m:t>𝟐</m:t>
                                    </m:r>
                                  </m:sup>
                                </m:sSup>
                              </m:num>
                              <m:den>
                                <m:r>
                                  <a:rPr lang="en-US" b="1" i="1">
                                    <a:latin typeface="Cambria Math"/>
                                  </a:rPr>
                                  <m:t>𝒏</m:t>
                                </m:r>
                              </m:den>
                            </m:f>
                            <m:r>
                              <a:rPr lang="en-US" b="1" i="1">
                                <a:latin typeface="Cambria Math"/>
                              </a:rPr>
                              <m:t>)</m:t>
                            </m:r>
                          </m:e>
                        </m:rad>
                        <m:r>
                          <a:rPr lang="en-US" b="1" i="1">
                            <a:latin typeface="Cambria Math"/>
                          </a:rPr>
                          <m:t> </m:t>
                        </m:r>
                      </m:den>
                    </m:f>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r  = </a:t>
                </a:r>
                <a14:m>
                  <m:oMath xmlns:m="http://schemas.openxmlformats.org/officeDocument/2006/math">
                    <m:f>
                      <m:fPr>
                        <m:ctrlPr>
                          <a:rPr lang="en-US" b="1" i="1">
                            <a:latin typeface="Cambria Math"/>
                          </a:rPr>
                        </m:ctrlPr>
                      </m:fPr>
                      <m:num>
                        <m:r>
                          <a:rPr lang="en-US" b="1" i="1">
                            <a:latin typeface="Cambria Math"/>
                          </a:rPr>
                          <m:t>𝟗𝟔𝟐𝟔𝟗</m:t>
                        </m:r>
                        <m:r>
                          <a:rPr lang="en-US" b="1" i="1">
                            <a:latin typeface="Cambria Math"/>
                          </a:rPr>
                          <m:t>− </m:t>
                        </m:r>
                        <m:f>
                          <m:fPr>
                            <m:ctrlPr>
                              <a:rPr lang="en-US" b="1" i="1">
                                <a:latin typeface="Cambria Math"/>
                              </a:rPr>
                            </m:ctrlPr>
                          </m:fPr>
                          <m:num>
                            <m:r>
                              <a:rPr lang="en-US" b="1" i="1">
                                <a:latin typeface="Cambria Math"/>
                              </a:rPr>
                              <m:t>(</m:t>
                            </m:r>
                            <m:r>
                              <a:rPr lang="en-US" b="1" i="1">
                                <a:latin typeface="Cambria Math"/>
                              </a:rPr>
                              <m:t>𝟏𝟒𝟎𝟓</m:t>
                            </m:r>
                            <m:r>
                              <a:rPr lang="en-US" b="1" i="1">
                                <a:latin typeface="Cambria Math"/>
                              </a:rPr>
                              <m:t>)(</m:t>
                            </m:r>
                            <m:r>
                              <a:rPr lang="en-US" b="1" i="1">
                                <a:latin typeface="Cambria Math"/>
                              </a:rPr>
                              <m:t>𝟔𝟖𝟐</m:t>
                            </m:r>
                            <m:r>
                              <a:rPr lang="en-US" b="1" i="1">
                                <a:latin typeface="Cambria Math"/>
                              </a:rPr>
                              <m:t>)</m:t>
                            </m:r>
                          </m:num>
                          <m:den>
                            <m:r>
                              <a:rPr lang="en-US" b="1" i="1">
                                <a:latin typeface="Cambria Math"/>
                              </a:rPr>
                              <m:t>𝟏𝟎</m:t>
                            </m:r>
                          </m:den>
                        </m:f>
                      </m:num>
                      <m:den>
                        <m:rad>
                          <m:radPr>
                            <m:degHide m:val="on"/>
                            <m:ctrlPr>
                              <a:rPr lang="en-US" b="1" i="1">
                                <a:latin typeface="Cambria Math"/>
                              </a:rPr>
                            </m:ctrlPr>
                          </m:radPr>
                          <m:deg/>
                          <m:e>
                            <m:r>
                              <a:rPr lang="en-US" b="1" i="1">
                                <a:latin typeface="Cambria Math"/>
                              </a:rPr>
                              <m:t>(</m:t>
                            </m:r>
                            <m:r>
                              <a:rPr lang="en-US" b="1" i="1">
                                <a:latin typeface="Cambria Math"/>
                              </a:rPr>
                              <m:t>𝟐𝟎𝟎𝟏𝟖𝟏</m:t>
                            </m:r>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𝟏𝟒𝟎𝟓</m:t>
                                    </m:r>
                                    <m:r>
                                      <a:rPr lang="en-US" b="1" i="1">
                                        <a:latin typeface="Cambria Math"/>
                                      </a:rPr>
                                      <m:t>)</m:t>
                                    </m:r>
                                  </m:e>
                                  <m:sup>
                                    <m:r>
                                      <a:rPr lang="en-US" b="1" i="1">
                                        <a:latin typeface="Cambria Math"/>
                                      </a:rPr>
                                      <m:t>𝟐</m:t>
                                    </m:r>
                                  </m:sup>
                                </m:sSup>
                              </m:num>
                              <m:den>
                                <m:r>
                                  <a:rPr lang="en-US" b="1" i="1">
                                    <a:latin typeface="Cambria Math"/>
                                  </a:rPr>
                                  <m:t>𝟏𝟎</m:t>
                                </m:r>
                              </m:den>
                            </m:f>
                            <m:r>
                              <a:rPr lang="en-US" b="1" i="1">
                                <a:latin typeface="Cambria Math"/>
                              </a:rPr>
                              <m:t>)(</m:t>
                            </m:r>
                            <m:r>
                              <a:rPr lang="en-US" b="1" i="1">
                                <a:latin typeface="Cambria Math"/>
                              </a:rPr>
                              <m:t>𝟒𝟔𝟓𝟖𝟖</m:t>
                            </m:r>
                            <m:r>
                              <a:rPr lang="en-US" b="1" i="1">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𝟔𝟖𝟐</m:t>
                                        </m:r>
                                      </m:e>
                                    </m:d>
                                  </m:e>
                                  <m:sup>
                                    <m:r>
                                      <a:rPr lang="en-US" b="1" i="1">
                                        <a:latin typeface="Cambria Math"/>
                                      </a:rPr>
                                      <m:t>𝟐</m:t>
                                    </m:r>
                                  </m:sup>
                                </m:sSup>
                              </m:num>
                              <m:den>
                                <m:r>
                                  <a:rPr lang="en-US" b="1" i="1">
                                    <a:latin typeface="Cambria Math"/>
                                  </a:rPr>
                                  <m:t>𝟏𝟎</m:t>
                                </m:r>
                              </m:den>
                            </m:f>
                            <m:r>
                              <a:rPr lang="en-US" b="1" i="1">
                                <a:latin typeface="Cambria Math"/>
                              </a:rPr>
                              <m:t>)</m:t>
                            </m:r>
                          </m:e>
                        </m:rad>
                        <m:r>
                          <a:rPr lang="en-US" b="1" i="1">
                            <a:latin typeface="Cambria Math"/>
                          </a:rPr>
                          <m:t> </m:t>
                        </m:r>
                      </m:den>
                    </m:f>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r  = </a:t>
                </a:r>
                <a14:m>
                  <m:oMath xmlns:m="http://schemas.openxmlformats.org/officeDocument/2006/math">
                    <m:f>
                      <m:fPr>
                        <m:ctrlPr>
                          <a:rPr lang="en-US" b="1" i="1">
                            <a:latin typeface="Cambria Math"/>
                          </a:rPr>
                        </m:ctrlPr>
                      </m:fPr>
                      <m:num>
                        <m:r>
                          <a:rPr lang="en-US" b="1" i="1">
                            <a:latin typeface="Cambria Math"/>
                          </a:rPr>
                          <m:t>𝟗𝟔𝟐𝟔𝟗</m:t>
                        </m:r>
                        <m:r>
                          <a:rPr lang="en-US" b="1" i="1">
                            <a:latin typeface="Cambria Math"/>
                          </a:rPr>
                          <m:t>− </m:t>
                        </m:r>
                        <m:r>
                          <a:rPr lang="en-US" b="1" i="1">
                            <a:latin typeface="Cambria Math"/>
                          </a:rPr>
                          <m:t>𝟗𝟓𝟖𝟐𝟏</m:t>
                        </m:r>
                      </m:num>
                      <m:den>
                        <m:rad>
                          <m:radPr>
                            <m:degHide m:val="on"/>
                            <m:ctrlPr>
                              <a:rPr lang="en-US" b="1" i="1">
                                <a:latin typeface="Cambria Math"/>
                              </a:rPr>
                            </m:ctrlPr>
                          </m:radPr>
                          <m:deg/>
                          <m:e>
                            <m:r>
                              <a:rPr lang="en-US" b="1" i="1">
                                <a:latin typeface="Cambria Math"/>
                              </a:rPr>
                              <m:t>(</m:t>
                            </m:r>
                            <m:r>
                              <a:rPr lang="en-US" b="1" i="1">
                                <a:latin typeface="Cambria Math"/>
                              </a:rPr>
                              <m:t>𝟐𝟎𝟎𝟏𝟖𝟏</m:t>
                            </m:r>
                            <m:r>
                              <a:rPr lang="en-US" b="1" i="1">
                                <a:latin typeface="Cambria Math"/>
                              </a:rPr>
                              <m:t>− </m:t>
                            </m:r>
                            <m:r>
                              <a:rPr lang="en-US" b="1" i="1">
                                <a:latin typeface="Cambria Math"/>
                              </a:rPr>
                              <m:t>𝟏𝟗𝟕𝟒𝟎𝟐𝟓</m:t>
                            </m:r>
                            <m:r>
                              <a:rPr lang="en-US" b="1" i="1">
                                <a:latin typeface="Cambria Math"/>
                              </a:rPr>
                              <m:t>)(</m:t>
                            </m:r>
                            <m:r>
                              <a:rPr lang="en-US" b="1" i="1">
                                <a:latin typeface="Cambria Math"/>
                              </a:rPr>
                              <m:t>𝟒𝟔𝟓𝟖𝟖</m:t>
                            </m:r>
                            <m:r>
                              <a:rPr lang="en-US" b="1" i="1">
                                <a:latin typeface="Cambria Math"/>
                              </a:rPr>
                              <m:t>− </m:t>
                            </m:r>
                            <m:r>
                              <a:rPr lang="en-US" b="1" i="1">
                                <a:latin typeface="Cambria Math"/>
                              </a:rPr>
                              <m:t>𝟒𝟔𝟓𝟏𝟐</m:t>
                            </m:r>
                            <m:r>
                              <a:rPr lang="en-US" b="1" i="1">
                                <a:latin typeface="Cambria Math"/>
                              </a:rPr>
                              <m:t>.</m:t>
                            </m:r>
                            <m:r>
                              <a:rPr lang="en-US" b="1" i="1">
                                <a:latin typeface="Cambria Math"/>
                              </a:rPr>
                              <m:t>𝟒</m:t>
                            </m:r>
                            <m:r>
                              <a:rPr lang="en-US" b="1" i="1">
                                <a:latin typeface="Cambria Math"/>
                              </a:rPr>
                              <m:t>)</m:t>
                            </m:r>
                          </m:e>
                        </m:rad>
                        <m:r>
                          <a:rPr lang="en-US" b="1" i="1">
                            <a:latin typeface="Cambria Math"/>
                          </a:rPr>
                          <m:t> </m:t>
                        </m:r>
                      </m:den>
                    </m:f>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r  = </a:t>
                </a:r>
                <a14:m>
                  <m:oMath xmlns:m="http://schemas.openxmlformats.org/officeDocument/2006/math">
                    <m:f>
                      <m:fPr>
                        <m:ctrlPr>
                          <a:rPr lang="en-US" b="1" i="1">
                            <a:latin typeface="Cambria Math"/>
                          </a:rPr>
                        </m:ctrlPr>
                      </m:fPr>
                      <m:num>
                        <m:r>
                          <a:rPr lang="en-US" b="1" i="1">
                            <a:latin typeface="Cambria Math"/>
                          </a:rPr>
                          <m:t>𝟒𝟒𝟖</m:t>
                        </m:r>
                      </m:num>
                      <m:den>
                        <m:rad>
                          <m:radPr>
                            <m:degHide m:val="on"/>
                            <m:ctrlPr>
                              <a:rPr lang="en-US" b="1" i="1">
                                <a:latin typeface="Cambria Math"/>
                              </a:rPr>
                            </m:ctrlPr>
                          </m:radPr>
                          <m:deg/>
                          <m:e>
                            <m:r>
                              <a:rPr lang="en-US" b="1" i="1">
                                <a:latin typeface="Cambria Math"/>
                              </a:rPr>
                              <m:t>𝟐𝟕𝟕𝟖𝟓</m:t>
                            </m:r>
                            <m:r>
                              <a:rPr lang="en-US" b="1" i="1">
                                <a:latin typeface="Cambria Math"/>
                              </a:rPr>
                              <m:t> ×</m:t>
                            </m:r>
                            <m:r>
                              <a:rPr lang="en-US" b="1" i="1">
                                <a:latin typeface="Cambria Math"/>
                              </a:rPr>
                              <m:t>𝟕𝟓</m:t>
                            </m:r>
                            <m:r>
                              <a:rPr lang="en-US" b="1" i="1">
                                <a:latin typeface="Cambria Math"/>
                              </a:rPr>
                              <m:t>.</m:t>
                            </m:r>
                            <m:r>
                              <a:rPr lang="en-US" b="1" i="1">
                                <a:latin typeface="Cambria Math"/>
                              </a:rPr>
                              <m:t>𝟔</m:t>
                            </m:r>
                          </m:e>
                        </m:rad>
                        <m:r>
                          <a:rPr lang="en-US" b="1" i="1">
                            <a:latin typeface="Cambria Math"/>
                          </a:rPr>
                          <m:t> </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0.31=</a:t>
                </a:r>
                <a14:m>
                  <m:oMath xmlns:m="http://schemas.openxmlformats.org/officeDocument/2006/math">
                    <m:f>
                      <m:fPr>
                        <m:ctrlPr>
                          <a:rPr lang="en-US" b="1" i="1">
                            <a:latin typeface="Cambria Math"/>
                          </a:rPr>
                        </m:ctrlPr>
                      </m:fPr>
                      <m:num>
                        <m:r>
                          <a:rPr lang="en-US" b="1" i="1">
                            <a:latin typeface="Cambria Math"/>
                          </a:rPr>
                          <m:t>𝟒𝟒𝟖</m:t>
                        </m:r>
                      </m:num>
                      <m:den>
                        <m:r>
                          <a:rPr lang="en-US" b="1" i="1">
                            <a:latin typeface="Cambria Math"/>
                          </a:rPr>
                          <m:t>𝟏𝟒𝟒𝟗</m:t>
                        </m:r>
                        <m:r>
                          <a:rPr lang="en-US" b="1" i="1">
                            <a:latin typeface="Cambria Math"/>
                          </a:rPr>
                          <m:t>.</m:t>
                        </m:r>
                        <m:r>
                          <a:rPr lang="en-US" b="1" i="1">
                            <a:latin typeface="Cambria Math"/>
                          </a:rPr>
                          <m:t>𝟑𝟑</m:t>
                        </m:r>
                        <m:r>
                          <a:rPr lang="en-US" b="1" i="1">
                            <a:latin typeface="Cambria Math"/>
                          </a:rPr>
                          <m:t> </m:t>
                        </m:r>
                      </m:den>
                    </m:f>
                    <m:r>
                      <a:rPr lang="en-US" b="1">
                        <a:latin typeface="Cambria Math"/>
                      </a:rPr>
                      <m:t>  </m:t>
                    </m:r>
                  </m:oMath>
                </a14:m>
                <a:r>
                  <a:rPr lang="ar-IQ" b="1"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r  =   </a:t>
                </a:r>
                <a14:m>
                  <m:oMath xmlns:m="http://schemas.openxmlformats.org/officeDocument/2006/math">
                    <m:f>
                      <m:fPr>
                        <m:ctrlPr>
                          <a:rPr lang="en-US" b="1" i="1">
                            <a:latin typeface="Cambria Math"/>
                          </a:rPr>
                        </m:ctrlPr>
                      </m:fPr>
                      <m:num>
                        <m:r>
                          <a:rPr lang="en-US" b="1" i="1">
                            <a:latin typeface="Cambria Math"/>
                          </a:rPr>
                          <m:t>𝟒𝟒𝟖</m:t>
                        </m:r>
                      </m:num>
                      <m:den>
                        <m:rad>
                          <m:radPr>
                            <m:degHide m:val="on"/>
                            <m:ctrlPr>
                              <a:rPr lang="en-US" b="1" i="1">
                                <a:latin typeface="Cambria Math"/>
                              </a:rPr>
                            </m:ctrlPr>
                          </m:radPr>
                          <m:deg/>
                          <m:e>
                            <m:r>
                              <a:rPr lang="en-US" b="1" i="1">
                                <a:latin typeface="Cambria Math"/>
                              </a:rPr>
                              <m:t>𝟐𝟏𝟎𝟎𝟓𝟒𝟔</m:t>
                            </m:r>
                          </m:e>
                        </m:rad>
                        <m:r>
                          <a:rPr lang="en-US" b="1" i="1">
                            <a:latin typeface="Cambria Math"/>
                          </a:rPr>
                          <m:t> </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3-الاستنتاج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لما كانت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المحسوبة اقل من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الجدولية لذا نقبل فرضية العدم ونرفض الفرضية البديلة اي توجد علاقة ارتباط بين وزن الطلاب واطوالهم ولكن هذه العلاقة لم تصل الى المستوى المعنوي وهي علاقة طردية ضعيفة</a:t>
                </a:r>
                <a:r>
                  <a:rPr lang="ar-IQ" dirty="0">
                    <a:latin typeface="Arial" panose="020B0604020202020204" pitchFamily="34" charset="0"/>
                    <a:cs typeface="Arial" panose="020B0604020202020204" pitchFamily="34" charset="0"/>
                  </a:rPr>
                  <a:t> </a:t>
                </a:r>
                <a:r>
                  <a:rPr lang="ar-IQ"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231821"/>
                <a:ext cx="11503023" cy="6143222"/>
              </a:xfrm>
              <a:blipFill rotWithShape="0">
                <a:blip r:embed="rId2"/>
                <a:stretch>
                  <a:fillRect t="-2778" r="-1060"/>
                </a:stretch>
              </a:blipFill>
            </p:spPr>
            <p:txBody>
              <a:bodyPr/>
              <a:lstStyle/>
              <a:p>
                <a:r>
                  <a:rPr lang="en-US">
                    <a:noFill/>
                  </a:rPr>
                  <a:t> </a:t>
                </a:r>
              </a:p>
            </p:txBody>
          </p:sp>
        </mc:Fallback>
      </mc:AlternateContent>
    </p:spTree>
    <p:extLst>
      <p:ext uri="{BB962C8B-B14F-4D97-AF65-F5344CB8AC3E}">
        <p14:creationId xmlns:p14="http://schemas.microsoft.com/office/powerpoint/2010/main" val="4157938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84310" y="231821"/>
                <a:ext cx="10018713" cy="6074850"/>
              </a:xfrm>
            </p:spPr>
            <p:txBody>
              <a:bodyPr>
                <a:normAutofit fontScale="77500" lnSpcReduction="20000"/>
              </a:bodyPr>
              <a:lstStyle/>
              <a:p>
                <a:pPr algn="just" rtl="1"/>
                <a:r>
                  <a:rPr lang="ar-IQ" sz="5500" b="1" u="sng" dirty="0"/>
                  <a:t>المعالم والرموز الاحصائية </a:t>
                </a:r>
                <a:r>
                  <a:rPr lang="en-US" sz="5500" b="1" u="sng" dirty="0"/>
                  <a:t> Statistical parameter and notation</a:t>
                </a:r>
                <a:endParaRPr lang="en-US" sz="5500" dirty="0"/>
              </a:p>
              <a:p>
                <a:pPr algn="just" rtl="1"/>
                <a:r>
                  <a:rPr lang="en-US" sz="2600" b="1" dirty="0"/>
                  <a:t>&gt;</a:t>
                </a:r>
                <a:r>
                  <a:rPr lang="ar-IQ" sz="2600" b="1" dirty="0"/>
                  <a:t> اكبر    </a:t>
                </a:r>
                <a14:m>
                  <m:oMath xmlns:m="http://schemas.openxmlformats.org/officeDocument/2006/math">
                    <m:r>
                      <a:rPr lang="ar-IQ" sz="2600">
                        <a:latin typeface="Cambria Math" panose="02040503050406030204" pitchFamily="18" charset="0"/>
                      </a:rPr>
                      <m:t>≥</m:t>
                    </m:r>
                  </m:oMath>
                </a14:m>
                <a:r>
                  <a:rPr lang="ar-IQ" sz="2600" b="1" dirty="0"/>
                  <a:t> اكبر او يساوي</a:t>
                </a:r>
                <a:endParaRPr lang="en-US" sz="2600" dirty="0"/>
              </a:p>
              <a:p>
                <a:pPr algn="just" rtl="1"/>
                <a:r>
                  <a:rPr lang="en-US" sz="2600" b="1" dirty="0"/>
                  <a:t>&lt;</a:t>
                </a:r>
                <a:r>
                  <a:rPr lang="ar-IQ" sz="2600" b="1" dirty="0"/>
                  <a:t> اصغر  </a:t>
                </a:r>
                <a14:m>
                  <m:oMath xmlns:m="http://schemas.openxmlformats.org/officeDocument/2006/math">
                    <m:r>
                      <a:rPr lang="ar-IQ" sz="2600">
                        <a:latin typeface="Cambria Math" panose="02040503050406030204" pitchFamily="18" charset="0"/>
                      </a:rPr>
                      <m:t>≤</m:t>
                    </m:r>
                  </m:oMath>
                </a14:m>
                <a:r>
                  <a:rPr lang="ar-IQ" sz="2600" b="1" dirty="0"/>
                  <a:t> اصغر او يساوي</a:t>
                </a:r>
                <a:endParaRPr lang="en-US" sz="2600" dirty="0"/>
              </a:p>
              <a:p>
                <a:pPr algn="just" rtl="1"/>
                <a:r>
                  <a:rPr lang="ar-IQ" sz="2600" b="1" dirty="0"/>
                  <a:t> </a:t>
                </a:r>
                <a14:m>
                  <m:oMath xmlns:m="http://schemas.openxmlformats.org/officeDocument/2006/math">
                    <m:r>
                      <a:rPr lang="ar-IQ" sz="2600">
                        <a:latin typeface="Cambria Math" panose="02040503050406030204" pitchFamily="18" charset="0"/>
                      </a:rPr>
                      <m:t>∑</m:t>
                    </m:r>
                  </m:oMath>
                </a14:m>
                <a:r>
                  <a:rPr lang="ar-IQ" sz="2600" b="1" dirty="0"/>
                  <a:t> : </a:t>
                </a:r>
                <a:r>
                  <a:rPr lang="en-US" sz="2600" b="1" dirty="0"/>
                  <a:t>sigma</a:t>
                </a:r>
                <a:r>
                  <a:rPr lang="ar-IQ" sz="2600" b="1" dirty="0"/>
                  <a:t> تقرأ </a:t>
                </a:r>
                <a:r>
                  <a:rPr lang="en-US" sz="2600" b="1" dirty="0"/>
                  <a:t>Sum</a:t>
                </a:r>
                <a:r>
                  <a:rPr lang="ar-IQ" sz="2600" b="1" dirty="0"/>
                  <a:t> وهي دلالة للجمع</a:t>
                </a:r>
                <a:endParaRPr lang="en-US" sz="2600" dirty="0"/>
              </a:p>
              <a:p>
                <a:pPr algn="just" rtl="1"/>
                <a14:m>
                  <m:oMath xmlns:m="http://schemas.openxmlformats.org/officeDocument/2006/math">
                    <m:acc>
                      <m:accPr>
                        <m:chr m:val="̅"/>
                        <m:ctrlPr>
                          <a:rPr lang="en-US" sz="2600" b="1" i="1">
                            <a:latin typeface="Cambria Math"/>
                          </a:rPr>
                        </m:ctrlPr>
                      </m:accPr>
                      <m:e>
                        <m:r>
                          <a:rPr lang="en-US" sz="2600" b="1" i="1">
                            <a:latin typeface="Cambria Math" panose="02040503050406030204" pitchFamily="18" charset="0"/>
                          </a:rPr>
                          <m:t>𝒚</m:t>
                        </m:r>
                      </m:e>
                    </m:acc>
                  </m:oMath>
                </a14:m>
                <a:r>
                  <a:rPr lang="ar-IQ" sz="2600" b="1" dirty="0"/>
                  <a:t> : الوسط الحسابي للعينة</a:t>
                </a:r>
                <a:endParaRPr lang="en-US" sz="2600" dirty="0"/>
              </a:p>
              <a:p>
                <a:pPr algn="just" rtl="1"/>
                <a14:m>
                  <m:oMath xmlns:m="http://schemas.openxmlformats.org/officeDocument/2006/math">
                    <m:r>
                      <a:rPr lang="en-US" sz="2600" b="1" i="1">
                        <a:latin typeface="Cambria Math" panose="02040503050406030204" pitchFamily="18" charset="0"/>
                      </a:rPr>
                      <m:t>𝑴</m:t>
                    </m:r>
                  </m:oMath>
                </a14:m>
                <a:r>
                  <a:rPr lang="ar-IQ" sz="2600" b="1" dirty="0"/>
                  <a:t> : الوسط الحسابي للمجتمع</a:t>
                </a:r>
                <a:endParaRPr lang="en-US" sz="2600" dirty="0"/>
              </a:p>
              <a:p>
                <a:pPr algn="just" rtl="1"/>
                <a14:m>
                  <m:oMath xmlns:m="http://schemas.openxmlformats.org/officeDocument/2006/math">
                    <m:sSup>
                      <m:sSupPr>
                        <m:ctrlPr>
                          <a:rPr lang="en-US" sz="2600" b="1" i="1">
                            <a:latin typeface="Cambria Math"/>
                          </a:rPr>
                        </m:ctrlPr>
                      </m:sSupPr>
                      <m:e>
                        <m:r>
                          <a:rPr lang="en-US" sz="2600" b="1" i="1">
                            <a:latin typeface="Cambria Math" panose="02040503050406030204" pitchFamily="18" charset="0"/>
                          </a:rPr>
                          <m:t>𝑺</m:t>
                        </m:r>
                      </m:e>
                      <m:sup>
                        <m:r>
                          <a:rPr lang="en-US" sz="2600" b="1" i="1">
                            <a:latin typeface="Cambria Math" panose="02040503050406030204" pitchFamily="18" charset="0"/>
                          </a:rPr>
                          <m:t>𝟐</m:t>
                        </m:r>
                      </m:sup>
                    </m:sSup>
                    <m:r>
                      <a:rPr lang="en-US" sz="2600" b="1" i="1">
                        <a:latin typeface="Cambria Math" panose="02040503050406030204" pitchFamily="18" charset="0"/>
                      </a:rPr>
                      <m:t> </m:t>
                    </m:r>
                  </m:oMath>
                </a14:m>
                <a:r>
                  <a:rPr lang="ar-IQ" sz="2600" b="1" dirty="0"/>
                  <a:t> : تباين العينة  </a:t>
                </a:r>
                <a:r>
                  <a:rPr lang="en-US" sz="2600" b="1" dirty="0"/>
                  <a:t>S </a:t>
                </a:r>
                <a:r>
                  <a:rPr lang="ar-IQ" sz="2600" b="1" dirty="0"/>
                  <a:t>الانحراف المعياري للعينة</a:t>
                </a:r>
                <a:endParaRPr lang="en-US" sz="2600" dirty="0"/>
              </a:p>
              <a:p>
                <a:pPr algn="just" rtl="1"/>
                <a14:m>
                  <m:oMath xmlns:m="http://schemas.openxmlformats.org/officeDocument/2006/math">
                    <m:sSup>
                      <m:sSupPr>
                        <m:ctrlPr>
                          <a:rPr lang="en-US" sz="2600" b="1" i="1">
                            <a:latin typeface="Cambria Math"/>
                          </a:rPr>
                        </m:ctrlPr>
                      </m:sSupPr>
                      <m:e>
                        <m:r>
                          <a:rPr lang="en-US" sz="2600" b="1" i="1">
                            <a:latin typeface="Cambria Math" panose="02040503050406030204" pitchFamily="18" charset="0"/>
                          </a:rPr>
                          <m:t>𝟔</m:t>
                        </m:r>
                      </m:e>
                      <m:sup>
                        <m:r>
                          <a:rPr lang="en-US" sz="2600" b="1" i="1">
                            <a:latin typeface="Cambria Math" panose="02040503050406030204" pitchFamily="18" charset="0"/>
                          </a:rPr>
                          <m:t>𝟐</m:t>
                        </m:r>
                      </m:sup>
                    </m:sSup>
                  </m:oMath>
                </a14:m>
                <a:r>
                  <a:rPr lang="en-US" sz="2600" b="1" dirty="0"/>
                  <a:t> </a:t>
                </a:r>
                <a:r>
                  <a:rPr lang="ar-IQ" sz="2600" b="1" dirty="0"/>
                  <a:t>: تباين المجتمع </a:t>
                </a:r>
                <a:r>
                  <a:rPr lang="en-US" sz="2600" b="1" dirty="0"/>
                  <a:t>6 </a:t>
                </a:r>
                <a:r>
                  <a:rPr lang="ar-IQ" sz="2600" b="1" dirty="0"/>
                  <a:t> الانحراف المعياري للمجتمع</a:t>
                </a:r>
                <a:endParaRPr lang="en-US" sz="2600" dirty="0"/>
              </a:p>
              <a:p>
                <a:pPr algn="just" rtl="1"/>
                <a:r>
                  <a:rPr lang="en-US" sz="2600" b="1" dirty="0"/>
                  <a:t>S</a:t>
                </a:r>
                <a14:m>
                  <m:oMath xmlns:m="http://schemas.openxmlformats.org/officeDocument/2006/math">
                    <m:acc>
                      <m:accPr>
                        <m:chr m:val="̅"/>
                        <m:ctrlPr>
                          <a:rPr lang="en-US" sz="2600" b="1" i="1">
                            <a:latin typeface="Cambria Math"/>
                          </a:rPr>
                        </m:ctrlPr>
                      </m:accPr>
                      <m:e>
                        <m:r>
                          <a:rPr lang="en-US" sz="2600" b="1" i="1">
                            <a:latin typeface="Cambria Math" panose="02040503050406030204" pitchFamily="18" charset="0"/>
                          </a:rPr>
                          <m:t>𝒚</m:t>
                        </m:r>
                      </m:e>
                    </m:acc>
                  </m:oMath>
                </a14:m>
                <a:r>
                  <a:rPr lang="en-US" sz="2600" b="1" dirty="0"/>
                  <a:t> </a:t>
                </a:r>
                <a:r>
                  <a:rPr lang="ar-IQ" sz="2600" b="1" dirty="0"/>
                  <a:t>: الانحراف المعياري لمتوسط العينة او الخطأ القياس</a:t>
                </a:r>
                <a:endParaRPr lang="en-US" sz="2600" dirty="0"/>
              </a:p>
              <a:p>
                <a:pPr algn="just" rtl="1"/>
                <a14:m>
                  <m:oMath xmlns:m="http://schemas.openxmlformats.org/officeDocument/2006/math">
                    <m:sSup>
                      <m:sSupPr>
                        <m:ctrlPr>
                          <a:rPr lang="en-US" sz="2600" b="1" i="1">
                            <a:latin typeface="Cambria Math"/>
                          </a:rPr>
                        </m:ctrlPr>
                      </m:sSupPr>
                      <m:e>
                        <m:r>
                          <a:rPr lang="en-US" sz="2600" b="1" i="1">
                            <a:latin typeface="Cambria Math" panose="02040503050406030204" pitchFamily="18" charset="0"/>
                          </a:rPr>
                          <m:t>𝑺</m:t>
                        </m:r>
                      </m:e>
                      <m:sup>
                        <m:r>
                          <a:rPr lang="en-US" sz="2600" b="1" i="1">
                            <a:latin typeface="Cambria Math" panose="02040503050406030204" pitchFamily="18" charset="0"/>
                          </a:rPr>
                          <m:t>𝟐</m:t>
                        </m:r>
                      </m:sup>
                    </m:sSup>
                    <m:r>
                      <a:rPr lang="en-US" sz="2600" b="1" i="1">
                        <a:latin typeface="Cambria Math" panose="02040503050406030204" pitchFamily="18" charset="0"/>
                      </a:rPr>
                      <m:t>𝒑</m:t>
                    </m:r>
                  </m:oMath>
                </a14:m>
                <a:r>
                  <a:rPr lang="en-US" sz="2600" b="1" dirty="0"/>
                  <a:t> </a:t>
                </a:r>
                <a:r>
                  <a:rPr lang="ar-IQ" sz="2600" b="1" dirty="0"/>
                  <a:t>: التباين المشترك</a:t>
                </a:r>
                <a:endParaRPr lang="en-US" sz="2600" dirty="0"/>
              </a:p>
              <a:p>
                <a:pPr algn="just" rtl="1"/>
                <a:r>
                  <a:rPr lang="en-US" sz="2600" b="1" i="1" dirty="0" err="1"/>
                  <a:t>Sp</a:t>
                </a:r>
                <a:r>
                  <a:rPr lang="en-US" sz="2600" b="1" dirty="0"/>
                  <a:t> </a:t>
                </a:r>
                <a:r>
                  <a:rPr lang="ar-IQ" sz="2600" b="1" dirty="0"/>
                  <a:t>: الانحراف المعياري المشترك</a:t>
                </a:r>
                <a:endParaRPr lang="en-US" sz="2600" dirty="0"/>
              </a:p>
              <a:p>
                <a:pPr algn="just" rtl="1"/>
                <a:r>
                  <a:rPr lang="en-US" sz="2600" b="1" i="1" dirty="0"/>
                  <a:t>C.V</a:t>
                </a:r>
                <a:r>
                  <a:rPr lang="en-US" sz="2600" b="1" dirty="0"/>
                  <a:t> </a:t>
                </a:r>
                <a:r>
                  <a:rPr lang="ar-IQ" sz="2600" b="1" dirty="0"/>
                  <a:t>: معامل الانحراف</a:t>
                </a:r>
                <a:endParaRPr lang="en-US" sz="2600" dirty="0"/>
              </a:p>
              <a:p>
                <a:pPr algn="just" rtl="1"/>
                <a:r>
                  <a:rPr lang="en-US" sz="2600" b="1" i="1" dirty="0" err="1"/>
                  <a:t>d.f</a:t>
                </a:r>
                <a:r>
                  <a:rPr lang="en-US" sz="2600" b="1" dirty="0"/>
                  <a:t> </a:t>
                </a:r>
                <a:r>
                  <a:rPr lang="ar-IQ" sz="2600" b="1" dirty="0"/>
                  <a:t>: درجة الحرية</a:t>
                </a:r>
                <a:endParaRPr lang="en-US" sz="26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84310" y="231821"/>
                <a:ext cx="10018713" cy="6074850"/>
              </a:xfrm>
              <a:blipFill rotWithShape="0">
                <a:blip r:embed="rId2"/>
                <a:stretch>
                  <a:fillRect t="-8425" r="-3589"/>
                </a:stretch>
              </a:blipFill>
            </p:spPr>
            <p:txBody>
              <a:bodyPr/>
              <a:lstStyle/>
              <a:p>
                <a:r>
                  <a:rPr lang="en-US">
                    <a:noFill/>
                  </a:rPr>
                  <a:t> </a:t>
                </a:r>
              </a:p>
            </p:txBody>
          </p:sp>
        </mc:Fallback>
      </mc:AlternateContent>
    </p:spTree>
    <p:extLst>
      <p:ext uri="{BB962C8B-B14F-4D97-AF65-F5344CB8AC3E}">
        <p14:creationId xmlns:p14="http://schemas.microsoft.com/office/powerpoint/2010/main" val="22738267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9403" y="360609"/>
            <a:ext cx="10163620" cy="1120462"/>
          </a:xfrm>
        </p:spPr>
        <p:txBody>
          <a:bodyPr>
            <a:noAutofit/>
          </a:bodyPr>
          <a:lstStyle/>
          <a:p>
            <a:r>
              <a:rPr lang="ar-IQ" sz="4800" b="1" dirty="0" smtClean="0">
                <a:latin typeface="Arial" panose="020B0604020202020204" pitchFamily="34" charset="0"/>
                <a:cs typeface="Arial" panose="020B0604020202020204" pitchFamily="34" charset="0"/>
              </a:rPr>
              <a:t>المحاظرة التاسعة --اختبار </a:t>
            </a:r>
            <a:r>
              <a:rPr lang="ar-IQ" sz="4800" b="1" dirty="0">
                <a:latin typeface="Arial" panose="020B0604020202020204" pitchFamily="34" charset="0"/>
                <a:cs typeface="Arial" panose="020B0604020202020204" pitchFamily="34" charset="0"/>
              </a:rPr>
              <a:t>معنوية معامل الارتباط </a:t>
            </a:r>
            <a:endParaRPr lang="en-US" sz="48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66670" y="1596981"/>
            <a:ext cx="11294772" cy="5048518"/>
          </a:xfrm>
        </p:spPr>
        <p:txBody>
          <a:bodyPr>
            <a:normAutofit/>
          </a:bodyPr>
          <a:lstStyle/>
          <a:p>
            <a:pPr rtl="1"/>
            <a:r>
              <a:rPr lang="ar-IQ" sz="3200" b="1" dirty="0" smtClean="0">
                <a:latin typeface="Andalus" panose="02020603050405020304" pitchFamily="18" charset="-78"/>
                <a:cs typeface="Andalus" panose="02020603050405020304" pitchFamily="18" charset="-78"/>
              </a:rPr>
              <a:t>   </a:t>
            </a:r>
            <a:r>
              <a:rPr lang="ar-IQ" b="1" dirty="0">
                <a:latin typeface="Arial" panose="020B0604020202020204" pitchFamily="34" charset="0"/>
                <a:cs typeface="Arial" panose="020B0604020202020204" pitchFamily="34" charset="0"/>
              </a:rPr>
              <a:t>مثال// الجدول التالي يحوي على بيانات الكميات الناتجة في سلسلة من التفاعلات اجريت في درجة حرارة مختلفة المطلوب ايجاد معامل الارتباط بين درجات الحرارة وكمية الناتج من التفاعل بغية التعرف على مدى ارتباط الكميات الناتجة بدرجة الحرارة اختبر ذلك تحت مستوى احتمال 0.01 علما </a:t>
            </a:r>
            <a:r>
              <a:rPr lang="en-US" b="1" dirty="0">
                <a:latin typeface="Arial" panose="020B0604020202020204" pitchFamily="34" charset="0"/>
                <a:cs typeface="Arial" panose="020B0604020202020204" pitchFamily="34" charset="0"/>
              </a:rPr>
              <a:t>r</a:t>
            </a:r>
            <a:r>
              <a:rPr lang="ar-IQ" b="1" dirty="0">
                <a:latin typeface="Arial" panose="020B0604020202020204" pitchFamily="34" charset="0"/>
                <a:cs typeface="Arial" panose="020B0604020202020204" pitchFamily="34" charset="0"/>
              </a:rPr>
              <a:t> الجدولية تحت مستوى المعنوية 0.01 ودرجة حرية 5= تساوي 0.87 ؟</a:t>
            </a:r>
            <a:endParaRPr lang="en-US" dirty="0">
              <a:latin typeface="Arial" panose="020B0604020202020204" pitchFamily="34" charset="0"/>
              <a:cs typeface="Arial" panose="020B0604020202020204" pitchFamily="34" charset="0"/>
            </a:endParaRPr>
          </a:p>
          <a:p>
            <a:pPr lvl="0" rtl="1"/>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415047896"/>
                  </p:ext>
                </p:extLst>
              </p:nvPr>
            </p:nvGraphicFramePr>
            <p:xfrm>
              <a:off x="2503061" y="3097476"/>
              <a:ext cx="5199380" cy="3084576"/>
            </p:xfrm>
            <a:graphic>
              <a:graphicData uri="http://schemas.openxmlformats.org/drawingml/2006/table">
                <a:tbl>
                  <a:tblPr rtl="1" firstRow="1" firstCol="1" bandRow="1">
                    <a:tableStyleId>{5C22544A-7EE6-4342-B048-85BDC9FD1C3A}</a:tableStyleId>
                  </a:tblPr>
                  <a:tblGrid>
                    <a:gridCol w="1148715"/>
                    <a:gridCol w="1259840"/>
                    <a:gridCol w="990600"/>
                    <a:gridCol w="899795"/>
                    <a:gridCol w="900430"/>
                  </a:tblGrid>
                  <a:tr h="0">
                    <a:tc>
                      <a:txBody>
                        <a:bodyPr/>
                        <a:lstStyle/>
                        <a:p>
                          <a:pPr marL="0" marR="0" algn="ctr" rtl="1">
                            <a:lnSpc>
                              <a:spcPct val="115000"/>
                            </a:lnSpc>
                            <a:spcBef>
                              <a:spcPts val="0"/>
                            </a:spcBef>
                            <a:spcAft>
                              <a:spcPts val="0"/>
                            </a:spcAft>
                          </a:pPr>
                          <a:r>
                            <a:rPr lang="en-US" sz="1600">
                              <a:effectLst/>
                            </a:rPr>
                            <a:t>xi </a:t>
                          </a:r>
                          <a:r>
                            <a:rPr lang="ar-IQ" sz="1600">
                              <a:effectLst/>
                            </a:rPr>
                            <a:t> درجة الحرارة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yi</a:t>
                          </a:r>
                          <a:r>
                            <a:rPr lang="ar-IQ" sz="1600">
                              <a:effectLst/>
                            </a:rPr>
                            <a:t> الكمية الناتجة من التفاعل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600" i="1">
                                        <a:effectLst/>
                                        <a:latin typeface="Cambria Math"/>
                                      </a:rPr>
                                    </m:ctrlPr>
                                  </m:sSupPr>
                                  <m:e>
                                    <m:r>
                                      <a:rPr lang="en-US" sz="1600">
                                        <a:effectLst/>
                                        <a:latin typeface="Cambria Math"/>
                                      </a:rPr>
                                      <m:t>𝒚𝒊</m:t>
                                    </m:r>
                                  </m:e>
                                  <m:sup>
                                    <m:r>
                                      <a:rPr lang="en-US" sz="1600">
                                        <a:effectLst/>
                                        <a:latin typeface="Cambria Math"/>
                                      </a:rPr>
                                      <m:t>𝟐</m:t>
                                    </m:r>
                                  </m:sup>
                                </m:sSup>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600" i="1">
                                        <a:effectLst/>
                                        <a:latin typeface="Cambria Math"/>
                                      </a:rPr>
                                    </m:ctrlPr>
                                  </m:sSupPr>
                                  <m:e>
                                    <m:r>
                                      <a:rPr lang="en-US" sz="1600">
                                        <a:effectLst/>
                                        <a:latin typeface="Cambria Math"/>
                                      </a:rPr>
                                      <m:t>𝒙𝒊</m:t>
                                    </m:r>
                                  </m:e>
                                  <m:sup>
                                    <m:r>
                                      <a:rPr lang="en-US" sz="1600">
                                        <a:effectLst/>
                                        <a:latin typeface="Cambria Math"/>
                                      </a:rPr>
                                      <m:t>𝟐</m:t>
                                    </m:r>
                                  </m:sup>
                                </m:sSup>
                              </m:oMath>
                            </m:oMathPara>
                          </a14:m>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xiyi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1681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1600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800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1444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950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900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1050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1024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1120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1600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900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3500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1000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600">
                              <a:effectLst/>
                            </a:rPr>
                            <a:t>215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236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7475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8274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dirty="0">
                              <a:effectLst/>
                            </a:rPr>
                            <a:t>6735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161692160"/>
                  </p:ext>
                </p:extLst>
              </p:nvPr>
            </p:nvGraphicFramePr>
            <p:xfrm>
              <a:off x="2503061" y="3097476"/>
              <a:ext cx="5199380" cy="2913702"/>
            </p:xfrm>
            <a:graphic>
              <a:graphicData uri="http://schemas.openxmlformats.org/drawingml/2006/table">
                <a:tbl>
                  <a:tblPr rtl="1" firstRow="1" firstCol="1" bandRow="1">
                    <a:tableStyleId>{5C22544A-7EE6-4342-B048-85BDC9FD1C3A}</a:tableStyleId>
                  </a:tblPr>
                  <a:tblGrid>
                    <a:gridCol w="1148715"/>
                    <a:gridCol w="1259840"/>
                    <a:gridCol w="990600"/>
                    <a:gridCol w="899795"/>
                    <a:gridCol w="900430"/>
                  </a:tblGrid>
                  <a:tr h="822262">
                    <a:tc>
                      <a:txBody>
                        <a:bodyPr/>
                        <a:lstStyle/>
                        <a:p>
                          <a:pPr marL="0" marR="0" algn="ctr" rtl="1">
                            <a:lnSpc>
                              <a:spcPct val="115000"/>
                            </a:lnSpc>
                            <a:spcBef>
                              <a:spcPts val="0"/>
                            </a:spcBef>
                            <a:spcAft>
                              <a:spcPts val="0"/>
                            </a:spcAft>
                          </a:pPr>
                          <a:r>
                            <a:rPr lang="en-US" sz="1600">
                              <a:effectLst/>
                            </a:rPr>
                            <a:t>xi </a:t>
                          </a:r>
                          <a:r>
                            <a:rPr lang="ar-IQ" sz="1600">
                              <a:effectLst/>
                            </a:rPr>
                            <a:t> درجة الحرارة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600">
                              <a:effectLst/>
                            </a:rPr>
                            <a:t>yi</a:t>
                          </a:r>
                          <a:r>
                            <a:rPr lang="ar-IQ" sz="1600">
                              <a:effectLst/>
                            </a:rPr>
                            <a:t> الكمية الناتجة من التفاعل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a:p>
                      </a:txBody>
                      <a:tcPr marL="68580" marR="68580" marT="0" marB="0">
                        <a:blipFill rotWithShape="0">
                          <a:blip r:embed="rId2"/>
                          <a:stretch>
                            <a:fillRect l="-245062" t="-5926" r="-185185" b="-268889"/>
                          </a:stretch>
                        </a:blipFill>
                      </a:tcPr>
                    </a:tc>
                    <a:tc>
                      <a:txBody>
                        <a:bodyPr/>
                        <a:lstStyle/>
                        <a:p>
                          <a:endParaRPr lang="en-US"/>
                        </a:p>
                      </a:txBody>
                      <a:tcPr marL="68580" marR="68580" marT="0" marB="0">
                        <a:blipFill rotWithShape="0">
                          <a:blip r:embed="rId2"/>
                          <a:stretch>
                            <a:fillRect l="-377703" t="-5926" r="-102703" b="-268889"/>
                          </a:stretch>
                        </a:blipFill>
                      </a:tcPr>
                    </a:tc>
                    <a:tc>
                      <a:txBody>
                        <a:bodyPr/>
                        <a:lstStyle/>
                        <a:p>
                          <a:pPr marL="0" marR="0" algn="ctr" rtl="1">
                            <a:lnSpc>
                              <a:spcPct val="115000"/>
                            </a:lnSpc>
                            <a:spcBef>
                              <a:spcPts val="0"/>
                            </a:spcBef>
                            <a:spcAft>
                              <a:spcPts val="0"/>
                            </a:spcAft>
                          </a:pPr>
                          <a:r>
                            <a:rPr lang="en-US" sz="1600">
                              <a:effectLst/>
                            </a:rPr>
                            <a:t>xiyi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1681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1600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800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625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1444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950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900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1050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1024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1120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1600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900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1200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3500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400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1000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1430">
                    <a:tc>
                      <a:txBody>
                        <a:bodyPr/>
                        <a:lstStyle/>
                        <a:p>
                          <a:pPr marL="0" marR="0" algn="ctr" rtl="1">
                            <a:lnSpc>
                              <a:spcPct val="115000"/>
                            </a:lnSpc>
                            <a:spcBef>
                              <a:spcPts val="0"/>
                            </a:spcBef>
                            <a:spcAft>
                              <a:spcPts val="0"/>
                            </a:spcAft>
                          </a:pPr>
                          <a:r>
                            <a:rPr lang="ar-IQ" sz="1600">
                              <a:effectLst/>
                            </a:rPr>
                            <a:t>215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236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7475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a:effectLst/>
                            </a:rPr>
                            <a:t>8274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IQ" sz="1600" dirty="0">
                              <a:effectLst/>
                            </a:rPr>
                            <a:t>6735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mc:Fallback>
      </mc:AlternateContent>
    </p:spTree>
    <p:extLst>
      <p:ext uri="{BB962C8B-B14F-4D97-AF65-F5344CB8AC3E}">
        <p14:creationId xmlns:p14="http://schemas.microsoft.com/office/powerpoint/2010/main" val="32079793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84310" y="334851"/>
                <a:ext cx="10018713" cy="5823901"/>
              </a:xfrm>
            </p:spPr>
            <p:txBody>
              <a:bodyPr>
                <a:normAutofit fontScale="85000" lnSpcReduction="20000"/>
              </a:bodyPr>
              <a:lstStyle/>
              <a:p>
                <a:pPr lvl="0" algn="r" rtl="1"/>
                <a:r>
                  <a:rPr lang="ar-IQ" b="1" dirty="0"/>
                  <a:t>وضع الفرضيات    </a:t>
                </a:r>
                <a:r>
                  <a:rPr lang="en-US" b="1" dirty="0"/>
                  <a:t>H0: r=  0</a:t>
                </a:r>
                <a:endParaRPr lang="en-US" dirty="0"/>
              </a:p>
              <a:p>
                <a:pPr algn="r" rtl="1"/>
                <a:r>
                  <a:rPr lang="ar-IQ" b="1" dirty="0" smtClean="0"/>
                  <a:t>        </a:t>
                </a:r>
                <a:r>
                  <a:rPr lang="en-US" b="1" dirty="0" smtClean="0"/>
                  <a:t>           </a:t>
                </a:r>
                <a:r>
                  <a:rPr lang="ar-IQ" b="1" dirty="0"/>
                  <a:t>	 </a:t>
                </a:r>
                <a:r>
                  <a:rPr lang="en-US" b="1" dirty="0"/>
                  <a:t>H1 : r </a:t>
                </a:r>
                <a14:m>
                  <m:oMath xmlns:m="http://schemas.openxmlformats.org/officeDocument/2006/math">
                    <m:r>
                      <a:rPr lang="ar-IQ">
                        <a:latin typeface="Cambria Math"/>
                      </a:rPr>
                      <m:t>≠</m:t>
                    </m:r>
                    <m:r>
                      <a:rPr lang="en-US" b="1" i="1">
                        <a:latin typeface="Cambria Math"/>
                      </a:rPr>
                      <m:t>𝟎</m:t>
                    </m:r>
                  </m:oMath>
                </a14:m>
                <a:endParaRPr lang="en-US" dirty="0"/>
              </a:p>
              <a:p>
                <a:pPr algn="r" rtl="1"/>
                <a:r>
                  <a:rPr lang="ar-IQ" b="1" dirty="0" smtClean="0"/>
                  <a:t> </a:t>
                </a:r>
                <a:r>
                  <a:rPr lang="ar-IQ" b="1" dirty="0"/>
                  <a:t>حساب معامل الارتباط</a:t>
                </a:r>
                <a:endParaRPr lang="en-US" dirty="0"/>
              </a:p>
              <a:p>
                <a:pPr algn="r" rtl="1"/>
                <a:r>
                  <a:rPr lang="en-US" b="1" dirty="0"/>
                  <a:t>r  = </a:t>
                </a:r>
                <a14:m>
                  <m:oMath xmlns:m="http://schemas.openxmlformats.org/officeDocument/2006/math">
                    <m:f>
                      <m:fPr>
                        <m:ctrlPr>
                          <a:rPr lang="en-US" b="1" i="1">
                            <a:latin typeface="Cambria Math"/>
                          </a:rPr>
                        </m:ctrlPr>
                      </m:fPr>
                      <m:num>
                        <m:r>
                          <a:rPr lang="en-US" b="1" i="1">
                            <a:latin typeface="Cambria Math"/>
                          </a:rPr>
                          <m:t>∑</m:t>
                        </m:r>
                        <m:r>
                          <a:rPr lang="en-US" b="1" i="1">
                            <a:latin typeface="Cambria Math"/>
                          </a:rPr>
                          <m:t>𝒙𝒊</m:t>
                        </m:r>
                        <m:r>
                          <a:rPr lang="en-US" b="1" i="1">
                            <a:latin typeface="Cambria Math"/>
                          </a:rPr>
                          <m:t> </m:t>
                        </m:r>
                        <m:r>
                          <a:rPr lang="en-US" b="1" i="1">
                            <a:latin typeface="Cambria Math"/>
                          </a:rPr>
                          <m:t>𝒚𝒊</m:t>
                        </m:r>
                        <m:r>
                          <a:rPr lang="en-US" b="1" i="1">
                            <a:latin typeface="Cambria Math"/>
                          </a:rPr>
                          <m:t>− </m:t>
                        </m:r>
                        <m:f>
                          <m:fPr>
                            <m:ctrlPr>
                              <a:rPr lang="en-US" b="1" i="1">
                                <a:latin typeface="Cambria Math"/>
                              </a:rPr>
                            </m:ctrlPr>
                          </m:fPr>
                          <m:num>
                            <m:r>
                              <a:rPr lang="en-US" b="1" i="1">
                                <a:latin typeface="Cambria Math"/>
                              </a:rPr>
                              <m:t>(∑</m:t>
                            </m:r>
                            <m:r>
                              <a:rPr lang="en-US" b="1" i="1">
                                <a:latin typeface="Cambria Math"/>
                              </a:rPr>
                              <m:t>𝒙𝒊</m:t>
                            </m:r>
                            <m:r>
                              <a:rPr lang="en-US" b="1" i="1">
                                <a:latin typeface="Cambria Math"/>
                              </a:rPr>
                              <m:t>)(∑</m:t>
                            </m:r>
                            <m:r>
                              <a:rPr lang="en-US" b="1" i="1">
                                <a:latin typeface="Cambria Math"/>
                              </a:rPr>
                              <m:t>𝒚𝒊</m:t>
                            </m:r>
                            <m:r>
                              <a:rPr lang="en-US" b="1" i="1">
                                <a:latin typeface="Cambria Math"/>
                              </a:rPr>
                              <m:t>)</m:t>
                            </m:r>
                          </m:num>
                          <m:den>
                            <m:r>
                              <a:rPr lang="en-US" b="1" i="1">
                                <a:latin typeface="Cambria Math"/>
                              </a:rPr>
                              <m:t>𝒏</m:t>
                            </m:r>
                          </m:den>
                        </m:f>
                      </m:num>
                      <m:den>
                        <m:rad>
                          <m:radPr>
                            <m:degHide m:val="on"/>
                            <m:ctrlPr>
                              <a:rPr lang="en-US" b="1" i="1">
                                <a:latin typeface="Cambria Math"/>
                              </a:rPr>
                            </m:ctrlPr>
                          </m:radPr>
                          <m:deg/>
                          <m:e>
                            <m:r>
                              <a:rPr lang="en-US" b="1" i="1">
                                <a:latin typeface="Cambria Math"/>
                              </a:rPr>
                              <m:t>(∑</m:t>
                            </m:r>
                            <m:sSup>
                              <m:sSupPr>
                                <m:ctrlPr>
                                  <a:rPr lang="en-US" b="1" i="1">
                                    <a:latin typeface="Cambria Math"/>
                                  </a:rPr>
                                </m:ctrlPr>
                              </m:sSupPr>
                              <m:e>
                                <m:r>
                                  <a:rPr lang="en-US" b="1" i="1">
                                    <a:latin typeface="Cambria Math"/>
                                  </a:rPr>
                                  <m:t>𝒙</m:t>
                                </m:r>
                              </m:e>
                              <m:sup>
                                <m:r>
                                  <a:rPr lang="en-US" b="1" i="1">
                                    <a:latin typeface="Cambria Math"/>
                                  </a:rPr>
                                  <m:t>𝟐</m:t>
                                </m:r>
                              </m:sup>
                            </m:sSup>
                            <m:r>
                              <a:rPr lang="en-US" b="1" i="1">
                                <a:latin typeface="Cambria Math"/>
                              </a:rPr>
                              <m:t>𝒊</m:t>
                            </m:r>
                            <m:r>
                              <a:rPr lang="en-US" b="1" i="1">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m:t>
                                        </m:r>
                                        <m:r>
                                          <a:rPr lang="en-US" b="1" i="1">
                                            <a:latin typeface="Cambria Math"/>
                                          </a:rPr>
                                          <m:t>𝒙𝒊</m:t>
                                        </m:r>
                                      </m:e>
                                    </m:d>
                                  </m:e>
                                  <m:sup>
                                    <m:r>
                                      <a:rPr lang="en-US" b="1" i="1">
                                        <a:latin typeface="Cambria Math"/>
                                      </a:rPr>
                                      <m:t>𝟐</m:t>
                                    </m:r>
                                  </m:sup>
                                </m:sSup>
                              </m:num>
                              <m:den>
                                <m:r>
                                  <a:rPr lang="en-US" b="1" i="1">
                                    <a:latin typeface="Cambria Math"/>
                                  </a:rPr>
                                  <m:t>𝒏</m:t>
                                </m:r>
                              </m:den>
                            </m:f>
                            <m:r>
                              <a:rPr lang="en-US" b="1" i="1">
                                <a:latin typeface="Cambria Math"/>
                              </a:rPr>
                              <m:t>)(∑</m:t>
                            </m:r>
                            <m:sSup>
                              <m:sSupPr>
                                <m:ctrlPr>
                                  <a:rPr lang="en-US" b="1" i="1">
                                    <a:latin typeface="Cambria Math"/>
                                  </a:rPr>
                                </m:ctrlPr>
                              </m:sSupPr>
                              <m:e>
                                <m:r>
                                  <a:rPr lang="en-US" b="1" i="1">
                                    <a:latin typeface="Cambria Math"/>
                                  </a:rPr>
                                  <m:t>𝒚</m:t>
                                </m:r>
                              </m:e>
                              <m:sup>
                                <m:r>
                                  <a:rPr lang="en-US" b="1" i="1">
                                    <a:latin typeface="Cambria Math"/>
                                  </a:rPr>
                                  <m:t>𝟐</m:t>
                                </m:r>
                              </m:sup>
                            </m:sSup>
                            <m:r>
                              <a:rPr lang="en-US" b="1" i="1">
                                <a:latin typeface="Cambria Math"/>
                              </a:rPr>
                              <m:t>𝒊</m:t>
                            </m:r>
                            <m:r>
                              <a:rPr lang="en-US" b="1" i="1">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m:t>
                                        </m:r>
                                        <m:r>
                                          <a:rPr lang="en-US" b="1" i="1">
                                            <a:latin typeface="Cambria Math"/>
                                          </a:rPr>
                                          <m:t>𝒚𝒊</m:t>
                                        </m:r>
                                      </m:e>
                                    </m:d>
                                  </m:e>
                                  <m:sup>
                                    <m:r>
                                      <a:rPr lang="en-US" b="1" i="1">
                                        <a:latin typeface="Cambria Math"/>
                                      </a:rPr>
                                      <m:t>𝟐</m:t>
                                    </m:r>
                                  </m:sup>
                                </m:sSup>
                              </m:num>
                              <m:den>
                                <m:r>
                                  <a:rPr lang="en-US" b="1" i="1">
                                    <a:latin typeface="Cambria Math"/>
                                  </a:rPr>
                                  <m:t>𝒏</m:t>
                                </m:r>
                              </m:den>
                            </m:f>
                            <m:r>
                              <a:rPr lang="en-US" b="1" i="1">
                                <a:latin typeface="Cambria Math"/>
                              </a:rPr>
                              <m:t>)</m:t>
                            </m:r>
                          </m:e>
                        </m:rad>
                        <m:r>
                          <a:rPr lang="en-US" b="1" i="1">
                            <a:latin typeface="Cambria Math"/>
                          </a:rPr>
                          <m:t> </m:t>
                        </m:r>
                      </m:den>
                    </m:f>
                  </m:oMath>
                </a14:m>
                <a:endParaRPr lang="en-US" dirty="0"/>
              </a:p>
              <a:p>
                <a:pPr algn="r" rtl="1"/>
                <a:r>
                  <a:rPr lang="en-US" b="1" dirty="0"/>
                  <a:t>r  = </a:t>
                </a:r>
                <a14:m>
                  <m:oMath xmlns:m="http://schemas.openxmlformats.org/officeDocument/2006/math">
                    <m:f>
                      <m:fPr>
                        <m:ctrlPr>
                          <a:rPr lang="en-US" b="1" i="1">
                            <a:latin typeface="Cambria Math"/>
                          </a:rPr>
                        </m:ctrlPr>
                      </m:fPr>
                      <m:num>
                        <m:r>
                          <a:rPr lang="en-US" b="1" i="1">
                            <a:latin typeface="Cambria Math"/>
                          </a:rPr>
                          <m:t>𝟔𝟕𝟑𝟓</m:t>
                        </m:r>
                        <m:r>
                          <a:rPr lang="en-US" b="1" i="1">
                            <a:latin typeface="Cambria Math"/>
                          </a:rPr>
                          <m:t>− </m:t>
                        </m:r>
                        <m:f>
                          <m:fPr>
                            <m:ctrlPr>
                              <a:rPr lang="en-US" b="1" i="1">
                                <a:latin typeface="Cambria Math"/>
                              </a:rPr>
                            </m:ctrlPr>
                          </m:fPr>
                          <m:num>
                            <m:r>
                              <a:rPr lang="en-US" b="1" i="1">
                                <a:latin typeface="Cambria Math"/>
                              </a:rPr>
                              <m:t>(</m:t>
                            </m:r>
                            <m:r>
                              <a:rPr lang="en-US" b="1" i="1">
                                <a:latin typeface="Cambria Math"/>
                              </a:rPr>
                              <m:t>𝟐𝟏𝟓</m:t>
                            </m:r>
                            <m:r>
                              <a:rPr lang="en-US" b="1" i="1">
                                <a:latin typeface="Cambria Math"/>
                              </a:rPr>
                              <m:t>)(</m:t>
                            </m:r>
                            <m:r>
                              <a:rPr lang="en-US" b="1" i="1">
                                <a:latin typeface="Cambria Math"/>
                              </a:rPr>
                              <m:t>𝟐𝟑𝟔</m:t>
                            </m:r>
                            <m:r>
                              <a:rPr lang="en-US" b="1" i="1">
                                <a:latin typeface="Cambria Math"/>
                              </a:rPr>
                              <m:t>)</m:t>
                            </m:r>
                          </m:num>
                          <m:den>
                            <m:r>
                              <a:rPr lang="en-US" b="1" i="1">
                                <a:latin typeface="Cambria Math"/>
                              </a:rPr>
                              <m:t>𝟕</m:t>
                            </m:r>
                          </m:den>
                        </m:f>
                      </m:num>
                      <m:den>
                        <m:rad>
                          <m:radPr>
                            <m:degHide m:val="on"/>
                            <m:ctrlPr>
                              <a:rPr lang="en-US" b="1" i="1">
                                <a:latin typeface="Cambria Math"/>
                              </a:rPr>
                            </m:ctrlPr>
                          </m:radPr>
                          <m:deg/>
                          <m:e>
                            <m:r>
                              <a:rPr lang="en-US" b="1" i="1">
                                <a:latin typeface="Cambria Math"/>
                              </a:rPr>
                              <m:t>(</m:t>
                            </m:r>
                            <m:r>
                              <a:rPr lang="en-US" b="1" i="1">
                                <a:latin typeface="Cambria Math"/>
                              </a:rPr>
                              <m:t>𝟕𝟒𝟕𝟓</m:t>
                            </m:r>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𝟐𝟏𝟓</m:t>
                                    </m:r>
                                    <m:r>
                                      <a:rPr lang="en-US" b="1" i="1">
                                        <a:latin typeface="Cambria Math"/>
                                      </a:rPr>
                                      <m:t>)</m:t>
                                    </m:r>
                                  </m:e>
                                  <m:sup>
                                    <m:r>
                                      <a:rPr lang="en-US" b="1" i="1">
                                        <a:latin typeface="Cambria Math"/>
                                      </a:rPr>
                                      <m:t>𝟐</m:t>
                                    </m:r>
                                  </m:sup>
                                </m:sSup>
                              </m:num>
                              <m:den>
                                <m:r>
                                  <a:rPr lang="en-US" b="1" i="1">
                                    <a:latin typeface="Cambria Math"/>
                                  </a:rPr>
                                  <m:t>𝟕</m:t>
                                </m:r>
                              </m:den>
                            </m:f>
                            <m:r>
                              <a:rPr lang="en-US" b="1" i="1">
                                <a:latin typeface="Cambria Math"/>
                              </a:rPr>
                              <m:t>)(</m:t>
                            </m:r>
                            <m:r>
                              <a:rPr lang="en-US" b="1" i="1">
                                <a:latin typeface="Cambria Math"/>
                              </a:rPr>
                              <m:t>𝟖𝟐𝟕𝟒</m:t>
                            </m:r>
                            <m:r>
                              <a:rPr lang="en-US" b="1" i="1">
                                <a:latin typeface="Cambria Math"/>
                              </a:rPr>
                              <m:t>− </m:t>
                            </m:r>
                            <m:f>
                              <m:fPr>
                                <m:ctrlPr>
                                  <a:rPr lang="en-US" b="1" i="1">
                                    <a:latin typeface="Cambria Math"/>
                                  </a:rPr>
                                </m:ctrlPr>
                              </m:fPr>
                              <m:num>
                                <m:sSup>
                                  <m:sSupPr>
                                    <m:ctrlPr>
                                      <a:rPr lang="en-US" b="1" i="1">
                                        <a:latin typeface="Cambria Math"/>
                                      </a:rPr>
                                    </m:ctrlPr>
                                  </m:sSupPr>
                                  <m:e>
                                    <m:d>
                                      <m:dPr>
                                        <m:ctrlPr>
                                          <a:rPr lang="en-US" b="1" i="1">
                                            <a:latin typeface="Cambria Math"/>
                                          </a:rPr>
                                        </m:ctrlPr>
                                      </m:dPr>
                                      <m:e>
                                        <m:r>
                                          <a:rPr lang="en-US" b="1" i="1">
                                            <a:latin typeface="Cambria Math"/>
                                          </a:rPr>
                                          <m:t>𝟐𝟑𝟔</m:t>
                                        </m:r>
                                      </m:e>
                                    </m:d>
                                  </m:e>
                                  <m:sup>
                                    <m:r>
                                      <a:rPr lang="en-US" b="1" i="1">
                                        <a:latin typeface="Cambria Math"/>
                                      </a:rPr>
                                      <m:t>𝟐</m:t>
                                    </m:r>
                                  </m:sup>
                                </m:sSup>
                              </m:num>
                              <m:den>
                                <m:r>
                                  <a:rPr lang="en-US" b="1" i="1">
                                    <a:latin typeface="Cambria Math"/>
                                  </a:rPr>
                                  <m:t>𝟕</m:t>
                                </m:r>
                              </m:den>
                            </m:f>
                            <m:r>
                              <a:rPr lang="en-US" b="1" i="1">
                                <a:latin typeface="Cambria Math"/>
                              </a:rPr>
                              <m:t>)</m:t>
                            </m:r>
                          </m:e>
                        </m:rad>
                        <m:r>
                          <a:rPr lang="en-US" b="1" i="1">
                            <a:latin typeface="Cambria Math"/>
                          </a:rPr>
                          <m:t> </m:t>
                        </m:r>
                      </m:den>
                    </m:f>
                  </m:oMath>
                </a14:m>
                <a:endParaRPr lang="en-US" dirty="0"/>
              </a:p>
              <a:p>
                <a:pPr algn="r" rtl="1"/>
                <a:r>
                  <a:rPr lang="en-US" b="1" dirty="0"/>
                  <a:t>r  = </a:t>
                </a:r>
                <a14:m>
                  <m:oMath xmlns:m="http://schemas.openxmlformats.org/officeDocument/2006/math">
                    <m:f>
                      <m:fPr>
                        <m:ctrlPr>
                          <a:rPr lang="en-US" b="1" i="1">
                            <a:latin typeface="Cambria Math"/>
                          </a:rPr>
                        </m:ctrlPr>
                      </m:fPr>
                      <m:num>
                        <m:r>
                          <a:rPr lang="en-US" b="1" i="1">
                            <a:latin typeface="Cambria Math"/>
                          </a:rPr>
                          <m:t>𝟔𝟕𝟑𝟓</m:t>
                        </m:r>
                        <m:r>
                          <a:rPr lang="en-US" b="1" i="1">
                            <a:latin typeface="Cambria Math"/>
                          </a:rPr>
                          <m:t>− </m:t>
                        </m:r>
                        <m:r>
                          <a:rPr lang="en-US" b="1" i="1">
                            <a:latin typeface="Cambria Math"/>
                          </a:rPr>
                          <m:t>𝟕𝟐𝟒𝟖</m:t>
                        </m:r>
                        <m:r>
                          <a:rPr lang="en-US" b="1" i="1">
                            <a:latin typeface="Cambria Math"/>
                          </a:rPr>
                          <m:t>.</m:t>
                        </m:r>
                        <m:r>
                          <a:rPr lang="en-US" b="1" i="1">
                            <a:latin typeface="Cambria Math"/>
                          </a:rPr>
                          <m:t>𝟓𝟕</m:t>
                        </m:r>
                      </m:num>
                      <m:den>
                        <m:rad>
                          <m:radPr>
                            <m:degHide m:val="on"/>
                            <m:ctrlPr>
                              <a:rPr lang="en-US" b="1" i="1">
                                <a:latin typeface="Cambria Math"/>
                              </a:rPr>
                            </m:ctrlPr>
                          </m:radPr>
                          <m:deg/>
                          <m:e>
                            <m:r>
                              <a:rPr lang="en-US" b="1" i="1">
                                <a:latin typeface="Cambria Math"/>
                              </a:rPr>
                              <m:t>(</m:t>
                            </m:r>
                            <m:r>
                              <a:rPr lang="en-US" b="1" i="1">
                                <a:latin typeface="Cambria Math"/>
                              </a:rPr>
                              <m:t>𝟕𝟒𝟕𝟓</m:t>
                            </m:r>
                            <m:r>
                              <a:rPr lang="en-US" b="1" i="1">
                                <a:latin typeface="Cambria Math"/>
                              </a:rPr>
                              <m:t>− </m:t>
                            </m:r>
                            <m:r>
                              <a:rPr lang="en-US" b="1" i="1">
                                <a:latin typeface="Cambria Math"/>
                              </a:rPr>
                              <m:t>𝟔𝟔𝟎𝟑</m:t>
                            </m:r>
                            <m:r>
                              <a:rPr lang="en-US" b="1" i="1">
                                <a:latin typeface="Cambria Math"/>
                              </a:rPr>
                              <m:t>.</m:t>
                            </m:r>
                            <m:r>
                              <a:rPr lang="en-US" b="1" i="1">
                                <a:latin typeface="Cambria Math"/>
                              </a:rPr>
                              <m:t>𝟓𝟕</m:t>
                            </m:r>
                            <m:r>
                              <a:rPr lang="en-US" b="1" i="1">
                                <a:latin typeface="Cambria Math"/>
                              </a:rPr>
                              <m:t>)(</m:t>
                            </m:r>
                            <m:r>
                              <a:rPr lang="en-US" b="1" i="1">
                                <a:latin typeface="Cambria Math"/>
                              </a:rPr>
                              <m:t>𝟖𝟐𝟕𝟒</m:t>
                            </m:r>
                            <m:r>
                              <a:rPr lang="en-US" b="1" i="1">
                                <a:latin typeface="Cambria Math"/>
                              </a:rPr>
                              <m:t>− </m:t>
                            </m:r>
                            <m:r>
                              <a:rPr lang="en-US" b="1" i="1">
                                <a:latin typeface="Cambria Math"/>
                              </a:rPr>
                              <m:t>𝟕𝟗𝟓𝟔</m:t>
                            </m:r>
                            <m:r>
                              <a:rPr lang="en-US" b="1" i="1">
                                <a:latin typeface="Cambria Math"/>
                              </a:rPr>
                              <m:t>.</m:t>
                            </m:r>
                            <m:r>
                              <a:rPr lang="en-US" b="1" i="1">
                                <a:latin typeface="Cambria Math"/>
                              </a:rPr>
                              <m:t>𝟓𝟕</m:t>
                            </m:r>
                            <m:r>
                              <a:rPr lang="en-US" b="1" i="1">
                                <a:latin typeface="Cambria Math"/>
                              </a:rPr>
                              <m:t>)</m:t>
                            </m:r>
                          </m:e>
                        </m:rad>
                        <m:r>
                          <a:rPr lang="en-US" b="1" i="1">
                            <a:latin typeface="Cambria Math"/>
                          </a:rPr>
                          <m:t> </m:t>
                        </m:r>
                      </m:den>
                    </m:f>
                  </m:oMath>
                </a14:m>
                <a:endParaRPr lang="en-US" dirty="0"/>
              </a:p>
              <a:p>
                <a:pPr algn="r" rtl="1"/>
                <a:r>
                  <a:rPr lang="en-US" b="1" dirty="0"/>
                  <a:t>r  = </a:t>
                </a:r>
                <a14:m>
                  <m:oMath xmlns:m="http://schemas.openxmlformats.org/officeDocument/2006/math">
                    <m:f>
                      <m:fPr>
                        <m:ctrlPr>
                          <a:rPr lang="en-US" b="1" i="1">
                            <a:latin typeface="Cambria Math"/>
                          </a:rPr>
                        </m:ctrlPr>
                      </m:fPr>
                      <m:num>
                        <m:r>
                          <a:rPr lang="en-US" b="1" i="1">
                            <a:latin typeface="Cambria Math"/>
                          </a:rPr>
                          <m:t>−</m:t>
                        </m:r>
                        <m:r>
                          <a:rPr lang="en-US" b="1" i="1">
                            <a:latin typeface="Cambria Math"/>
                          </a:rPr>
                          <m:t>𝟓𝟏𝟑</m:t>
                        </m:r>
                        <m:r>
                          <a:rPr lang="en-US" b="1" i="1">
                            <a:latin typeface="Cambria Math"/>
                          </a:rPr>
                          <m:t>.</m:t>
                        </m:r>
                        <m:r>
                          <a:rPr lang="en-US" b="1" i="1">
                            <a:latin typeface="Cambria Math"/>
                          </a:rPr>
                          <m:t>𝟓𝟕</m:t>
                        </m:r>
                      </m:num>
                      <m:den>
                        <m:rad>
                          <m:radPr>
                            <m:degHide m:val="on"/>
                            <m:ctrlPr>
                              <a:rPr lang="en-US" b="1" i="1">
                                <a:latin typeface="Cambria Math"/>
                              </a:rPr>
                            </m:ctrlPr>
                          </m:radPr>
                          <m:deg/>
                          <m:e>
                            <m:r>
                              <a:rPr lang="en-US" b="1" i="1">
                                <a:latin typeface="Cambria Math"/>
                              </a:rPr>
                              <m:t>𝟖𝟕𝟏</m:t>
                            </m:r>
                            <m:r>
                              <a:rPr lang="en-US" b="1" i="1">
                                <a:latin typeface="Cambria Math"/>
                              </a:rPr>
                              <m:t>.</m:t>
                            </m:r>
                            <m:r>
                              <a:rPr lang="en-US" b="1" i="1">
                                <a:latin typeface="Cambria Math"/>
                              </a:rPr>
                              <m:t>𝟒𝟑</m:t>
                            </m:r>
                            <m:r>
                              <a:rPr lang="en-US" b="1" i="1">
                                <a:latin typeface="Cambria Math"/>
                              </a:rPr>
                              <m:t> ×</m:t>
                            </m:r>
                            <m:r>
                              <a:rPr lang="en-US" b="1" i="1">
                                <a:latin typeface="Cambria Math"/>
                              </a:rPr>
                              <m:t>𝟑𝟏𝟕</m:t>
                            </m:r>
                            <m:r>
                              <a:rPr lang="en-US" b="1" i="1">
                                <a:latin typeface="Cambria Math"/>
                              </a:rPr>
                              <m:t>.</m:t>
                            </m:r>
                            <m:r>
                              <a:rPr lang="en-US" b="1" i="1">
                                <a:latin typeface="Cambria Math"/>
                              </a:rPr>
                              <m:t>𝟒𝟑</m:t>
                            </m:r>
                          </m:e>
                        </m:rad>
                        <m:r>
                          <a:rPr lang="en-US" b="1" i="1">
                            <a:latin typeface="Cambria Math"/>
                          </a:rPr>
                          <m:t> </m:t>
                        </m:r>
                      </m:den>
                    </m:f>
                  </m:oMath>
                </a14:m>
                <a:endParaRPr lang="en-US" dirty="0"/>
              </a:p>
              <a:p>
                <a:pPr algn="r" rtl="1"/>
                <a:r>
                  <a:rPr lang="ar-IQ" b="1" dirty="0"/>
                  <a:t>0.98= </a:t>
                </a:r>
                <a:r>
                  <a:rPr lang="en-US" b="1" dirty="0"/>
                  <a:t>r  =   </a:t>
                </a:r>
                <a14:m>
                  <m:oMath xmlns:m="http://schemas.openxmlformats.org/officeDocument/2006/math">
                    <m:f>
                      <m:fPr>
                        <m:ctrlPr>
                          <a:rPr lang="en-US" b="1" i="1">
                            <a:latin typeface="Cambria Math"/>
                          </a:rPr>
                        </m:ctrlPr>
                      </m:fPr>
                      <m:num>
                        <m:r>
                          <a:rPr lang="en-US" b="1" i="1">
                            <a:latin typeface="Cambria Math"/>
                          </a:rPr>
                          <m:t>− </m:t>
                        </m:r>
                        <m:r>
                          <a:rPr lang="en-US" b="1" i="1">
                            <a:latin typeface="Cambria Math"/>
                          </a:rPr>
                          <m:t>𝟓𝟏𝟑</m:t>
                        </m:r>
                        <m:r>
                          <a:rPr lang="en-US" b="1" i="1">
                            <a:latin typeface="Cambria Math"/>
                          </a:rPr>
                          <m:t>.</m:t>
                        </m:r>
                        <m:r>
                          <a:rPr lang="en-US" b="1" i="1">
                            <a:latin typeface="Cambria Math"/>
                          </a:rPr>
                          <m:t>𝟓𝟕</m:t>
                        </m:r>
                      </m:num>
                      <m:den>
                        <m:r>
                          <a:rPr lang="en-US" b="1" i="1">
                            <a:latin typeface="Cambria Math"/>
                          </a:rPr>
                          <m:t>𝟓𝟐𝟓</m:t>
                        </m:r>
                        <m:r>
                          <a:rPr lang="en-US" b="1" i="1">
                            <a:latin typeface="Cambria Math"/>
                          </a:rPr>
                          <m:t>.</m:t>
                        </m:r>
                        <m:r>
                          <a:rPr lang="en-US" b="1" i="1">
                            <a:latin typeface="Cambria Math"/>
                          </a:rPr>
                          <m:t>𝟗𝟒</m:t>
                        </m:r>
                        <m:r>
                          <a:rPr lang="en-US" b="1" i="1">
                            <a:latin typeface="Cambria Math"/>
                          </a:rPr>
                          <m:t> </m:t>
                        </m:r>
                      </m:den>
                    </m:f>
                  </m:oMath>
                </a14:m>
                <a:endParaRPr lang="en-US" dirty="0"/>
              </a:p>
              <a:p>
                <a:pPr algn="r" rtl="1"/>
                <a:r>
                  <a:rPr lang="ar-IQ" b="1" dirty="0" smtClean="0"/>
                  <a:t>الاستنتاج </a:t>
                </a:r>
                <a:endParaRPr lang="en-US" dirty="0"/>
              </a:p>
              <a:p>
                <a:pPr algn="r" rtl="1"/>
                <a:r>
                  <a:rPr lang="ar-IQ" b="1" dirty="0"/>
                  <a:t>بما ان القيمة المطلقة </a:t>
                </a:r>
                <a:r>
                  <a:rPr lang="en-US" b="1" dirty="0"/>
                  <a:t>r</a:t>
                </a:r>
                <a:r>
                  <a:rPr lang="ar-IQ" b="1" dirty="0"/>
                  <a:t> المحسوبة 0.98 اكبر من </a:t>
                </a:r>
                <a:r>
                  <a:rPr lang="en-US" b="1" dirty="0"/>
                  <a:t>r</a:t>
                </a:r>
                <a:r>
                  <a:rPr lang="ar-IQ" b="1" dirty="0"/>
                  <a:t> الجدولية هناك ارتباط معنوي قدره 0.98 بين درجة الحرارة والكمية الناتجة من التفاعل وهذه العلاقة عكسية اي كلما زادت درجة الحرارة قلت كمية المواد الناتجة من التفاعل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84310" y="334851"/>
                <a:ext cx="10018713" cy="5823901"/>
              </a:xfrm>
              <a:blipFill rotWithShape="0">
                <a:blip r:embed="rId2"/>
                <a:stretch>
                  <a:fillRect t="-3246" r="-1156" b="-1466"/>
                </a:stretch>
              </a:blipFill>
            </p:spPr>
            <p:txBody>
              <a:bodyPr/>
              <a:lstStyle/>
              <a:p>
                <a:r>
                  <a:rPr lang="en-US">
                    <a:noFill/>
                  </a:rPr>
                  <a:t> </a:t>
                </a:r>
              </a:p>
            </p:txBody>
          </p:sp>
        </mc:Fallback>
      </mc:AlternateContent>
      <p:sp>
        <p:nvSpPr>
          <p:cNvPr id="5" name="Rectangle 4"/>
          <p:cNvSpPr/>
          <p:nvPr/>
        </p:nvSpPr>
        <p:spPr>
          <a:xfrm>
            <a:off x="283336" y="292915"/>
            <a:ext cx="11578107" cy="967894"/>
          </a:xfrm>
          <a:prstGeom prst="rect">
            <a:avLst/>
          </a:prstGeom>
        </p:spPr>
        <p:txBody>
          <a:bodyPr wrap="square">
            <a:spAutoFit/>
          </a:bodyPr>
          <a:lstStyle/>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13064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6393" y="321972"/>
            <a:ext cx="6866629" cy="1120462"/>
          </a:xfrm>
        </p:spPr>
        <p:txBody>
          <a:bodyPr>
            <a:normAutofit/>
          </a:bodyPr>
          <a:lstStyle/>
          <a:p>
            <a:r>
              <a:rPr lang="ar-IQ" dirty="0" smtClean="0">
                <a:latin typeface="Arial" panose="020B0604020202020204" pitchFamily="34" charset="0"/>
                <a:cs typeface="Arial" panose="020B0604020202020204" pitchFamily="34" charset="0"/>
              </a:rPr>
              <a:t>المحاظرة العاشرة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0"/>
                <a:ext cx="11181051" cy="4984125"/>
              </a:xfrm>
            </p:spPr>
            <p:txBody>
              <a:bodyPr>
                <a:normAutofit/>
              </a:bodyPr>
              <a:lstStyle/>
              <a:p>
                <a:pPr rtl="1"/>
                <a:r>
                  <a:rPr lang="ar-IQ" sz="4000" b="1" dirty="0" smtClean="0">
                    <a:latin typeface="Arial" panose="020B0604020202020204" pitchFamily="34" charset="0"/>
                    <a:cs typeface="Arial" panose="020B0604020202020204" pitchFamily="34" charset="0"/>
                  </a:rPr>
                  <a:t>   </a:t>
                </a:r>
                <a:r>
                  <a:rPr lang="ar-IQ" sz="2400" b="1" u="sng" dirty="0">
                    <a:latin typeface="Arial" panose="020B0604020202020204" pitchFamily="34" charset="0"/>
                    <a:cs typeface="Arial" panose="020B0604020202020204" pitchFamily="34" charset="0"/>
                  </a:rPr>
                  <a:t>اختبار مربع كاي (</a:t>
                </a:r>
                <a14:m>
                  <m:oMath xmlns:m="http://schemas.openxmlformats.org/officeDocument/2006/math">
                    <m:sSup>
                      <m:sSupPr>
                        <m:ctrlPr>
                          <a:rPr lang="en-US" sz="2400" b="1" i="1" u="sng">
                            <a:latin typeface="Cambria Math"/>
                          </a:rPr>
                        </m:ctrlPr>
                      </m:sSupPr>
                      <m:e>
                        <m:r>
                          <a:rPr lang="en-US" sz="2400" b="1" i="1" u="sng">
                            <a:latin typeface="Cambria Math"/>
                          </a:rPr>
                          <m:t>𝑿</m:t>
                        </m:r>
                      </m:e>
                      <m:sup>
                        <m:r>
                          <a:rPr lang="en-US" sz="2400" b="1" i="1" u="sng">
                            <a:latin typeface="Cambria Math"/>
                          </a:rPr>
                          <m:t>𝟐</m:t>
                        </m:r>
                      </m:sup>
                    </m:sSup>
                  </m:oMath>
                </a14:m>
                <a:r>
                  <a:rPr lang="ar-IQ" sz="2400" b="1" u="sng" dirty="0">
                    <a:latin typeface="Arial" panose="020B0604020202020204" pitchFamily="34" charset="0"/>
                    <a:cs typeface="Arial" panose="020B0604020202020204" pitchFamily="34" charset="0"/>
                  </a:rPr>
                  <a:t>) </a:t>
                </a:r>
                <a:r>
                  <a:rPr lang="en-US" sz="2400" b="1" u="sng" dirty="0">
                    <a:latin typeface="Arial" panose="020B0604020202020204" pitchFamily="34" charset="0"/>
                    <a:cs typeface="Arial" panose="020B0604020202020204" pitchFamily="34" charset="0"/>
                  </a:rPr>
                  <a:t>Chi- Square</a:t>
                </a:r>
                <a:r>
                  <a:rPr lang="ar-IQ" sz="2400" b="1" u="sng"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اختبار مربع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شائع الاستخدام مع البيانات العددية المتقطعة والتي تكون نوعية اكثر منها كمية , كعدد الذكور والاناث في عينة عدد الاصحاء وعدد المرضى في مجتمع او عدد الاحياء والاموات او الاجابة بنعم او بدون نعم .</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يعتبر توزيع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من التوزيعات المستمرة ويعتمد على التوزيع الطبيعي في حين تكون التوزيعات التكرارية غير مستمرة لذا يكون اختبار التكرارات المشاهدة مع التكرارات النظرية (المتوقفة) ذات دقة تقريبية .</a:t>
                </a:r>
                <a:endParaRPr lang="en-US" dirty="0">
                  <a:latin typeface="Arial" panose="020B0604020202020204" pitchFamily="34" charset="0"/>
                  <a:cs typeface="Arial" panose="020B0604020202020204" pitchFamily="34" charset="0"/>
                </a:endParaRPr>
              </a:p>
              <a:p>
                <a:pPr rtl="1"/>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𝟎</m:t>
                            </m:r>
                            <m:r>
                              <a:rPr lang="en-US" b="1" i="1">
                                <a:latin typeface="Cambria Math"/>
                              </a:rPr>
                              <m:t>−</m:t>
                            </m:r>
                            <m:r>
                              <a:rPr lang="en-US" b="1" i="1">
                                <a:latin typeface="Cambria Math"/>
                              </a:rPr>
                              <m:t>𝒆</m:t>
                            </m:r>
                            <m:r>
                              <a:rPr lang="en-US" b="1" i="1">
                                <a:latin typeface="Cambria Math"/>
                              </a:rPr>
                              <m:t>)</m:t>
                            </m:r>
                          </m:e>
                          <m:sup>
                            <m:r>
                              <a:rPr lang="en-US" b="1" i="1">
                                <a:latin typeface="Cambria Math"/>
                              </a:rPr>
                              <m:t>𝟐</m:t>
                            </m:r>
                          </m:sup>
                        </m:sSup>
                      </m:num>
                      <m:den>
                        <m:r>
                          <a:rPr lang="en-US" b="1" i="1">
                            <a:latin typeface="Cambria Math"/>
                          </a:rPr>
                          <m:t>𝒆</m:t>
                        </m:r>
                      </m:den>
                    </m:f>
                  </m:oMath>
                </a14:m>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حيث 0 قيم المشاهدات المشاهدة او الواقفة </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حيث </a:t>
                </a:r>
                <a:r>
                  <a:rPr lang="en-US" b="1" dirty="0">
                    <a:latin typeface="Arial" panose="020B0604020202020204" pitchFamily="34" charset="0"/>
                    <a:cs typeface="Arial" panose="020B0604020202020204" pitchFamily="34" charset="0"/>
                  </a:rPr>
                  <a:t>e</a:t>
                </a:r>
                <a:r>
                  <a:rPr lang="ar-IQ" b="1" dirty="0">
                    <a:latin typeface="Arial" panose="020B0604020202020204" pitchFamily="34" charset="0"/>
                    <a:cs typeface="Arial" panose="020B0604020202020204" pitchFamily="34" charset="0"/>
                  </a:rPr>
                  <a:t> قيم المشاهدات المتوقفة </a:t>
                </a:r>
                <a:endParaRPr lang="en-US" dirty="0">
                  <a:latin typeface="Arial" panose="020B0604020202020204" pitchFamily="34" charset="0"/>
                  <a:cs typeface="Arial" panose="020B0604020202020204" pitchFamily="34" charset="0"/>
                </a:endParaRPr>
              </a:p>
              <a:p>
                <a:pPr rtl="1"/>
                <a:r>
                  <a:rPr lang="ar-IQ" b="1" dirty="0">
                    <a:latin typeface="Arial" panose="020B0604020202020204" pitchFamily="34" charset="0"/>
                    <a:cs typeface="Arial" panose="020B0604020202020204" pitchFamily="34" charset="0"/>
                  </a:rPr>
                  <a:t>ملاحظة// تكون قيم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صغيرة عندما تكون قيم المشاهدات المتوقفة قريبة جداً من قيم المشاهدات المشاهدة او الواقعة وكذلك لا تكون قيم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سالبة .</a:t>
                </a:r>
                <a:endParaRPr lang="en-US" dirty="0">
                  <a:latin typeface="Arial" panose="020B0604020202020204" pitchFamily="34" charset="0"/>
                  <a:cs typeface="Arial" panose="020B0604020202020204" pitchFamily="34" charset="0"/>
                </a:endParaRPr>
              </a:p>
              <a:p>
                <a:pPr rtl="1"/>
                <a:endParaRPr lang="en-US"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0"/>
                <a:ext cx="11181051" cy="4984125"/>
              </a:xfrm>
              <a:blipFill rotWithShape="0">
                <a:blip r:embed="rId2"/>
                <a:stretch>
                  <a:fillRect l="-872" t="-2200" r="-1907"/>
                </a:stretch>
              </a:blipFill>
            </p:spPr>
            <p:txBody>
              <a:bodyPr/>
              <a:lstStyle/>
              <a:p>
                <a:r>
                  <a:rPr lang="en-US">
                    <a:noFill/>
                  </a:rPr>
                  <a:t> </a:t>
                </a:r>
              </a:p>
            </p:txBody>
          </p:sp>
        </mc:Fallback>
      </mc:AlternateContent>
    </p:spTree>
    <p:extLst>
      <p:ext uri="{BB962C8B-B14F-4D97-AF65-F5344CB8AC3E}">
        <p14:creationId xmlns:p14="http://schemas.microsoft.com/office/powerpoint/2010/main" val="17411538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7426" y="334851"/>
                <a:ext cx="11335598" cy="6297769"/>
              </a:xfrm>
            </p:spPr>
            <p:txBody>
              <a:bodyPr>
                <a:normAutofit fontScale="77500" lnSpcReduction="20000"/>
              </a:bodyPr>
              <a:lstStyle/>
              <a:p>
                <a:pPr algn="r" rtl="1"/>
                <a:r>
                  <a:rPr lang="ar-IQ" b="1" dirty="0">
                    <a:latin typeface="Arial" panose="020B0604020202020204" pitchFamily="34" charset="0"/>
                    <a:cs typeface="Arial" panose="020B0604020202020204" pitchFamily="34" charset="0"/>
                  </a:rPr>
                  <a:t>وتقارن قيم كاي سكور الجدولية والتي تستخرج على اساس درجات الحرية ومستوى المعنوية المطلوبة فاذا كانت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المحسوبة اكبر او تساوي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نرفض فرضية العدم ونقبل الفرضية البديلة اي هناك فروقات معنوية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استخدامات اختبار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استخدام كاي سكور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لجودة المطابقة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اي المطابقة بين القيم المشاهدة (او الملاحظة) والقيم المتوقفة وهذا الاختبار يقوم على اساس ان القيم المشاهدة (او الملاحظة) لها نفس توزيع القيم المتوقفة كما ويفيد بصورة خاصة لاختبار البيانات الوراثية لجودة تطابق انعزالات الجيل الثاني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مثال// اذا كان عدد الذكور في مرحلة معينة من مراحل الدراسة في كلية الصيدلة 70 طالباً وعدد الاناث 90 طالبة هل ان عدد الذكور الى عدد الاناث متساوية , اختبر ذلك تحت مستوى 0.05  علماً ان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 3.84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الحل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وضع الفرضيات : بتوزيع الطلاب حسب الجنس بالتساوي :</a:t>
                </a:r>
                <a:r>
                  <a:rPr lang="en-US" b="1" dirty="0">
                    <a:latin typeface="Arial" panose="020B0604020202020204" pitchFamily="34" charset="0"/>
                    <a:cs typeface="Arial" panose="020B0604020202020204" pitchFamily="34" charset="0"/>
                  </a:rPr>
                  <a:t>Ho</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لا يتوزع الطلاب حسب الجنس بالتساوي : </a:t>
                </a:r>
                <a:r>
                  <a:rPr lang="en-US" b="1" dirty="0">
                    <a:latin typeface="Arial" panose="020B0604020202020204" pitchFamily="34" charset="0"/>
                    <a:cs typeface="Arial" panose="020B0604020202020204" pitchFamily="34" charset="0"/>
                  </a:rPr>
                  <a:t>H1</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حساب التكرار المتوقع 70+90 = 160 حيث 160 = </a:t>
                </a:r>
                <a:r>
                  <a:rPr lang="en-US" b="1" dirty="0">
                    <a:latin typeface="Arial" panose="020B0604020202020204" pitchFamily="34" charset="0"/>
                    <a:cs typeface="Arial" panose="020B0604020202020204" pitchFamily="34" charset="0"/>
                  </a:rPr>
                  <a:t>n</a:t>
                </a:r>
                <a:r>
                  <a:rPr lang="ar-IQ" b="1" dirty="0">
                    <a:latin typeface="Arial" panose="020B0604020202020204" pitchFamily="34" charset="0"/>
                    <a:cs typeface="Arial" panose="020B0604020202020204" pitchFamily="34" charset="0"/>
                  </a:rPr>
                  <a:t> (عدد افراد العينة)</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التكرار المتوقع : </a:t>
                </a:r>
                <a14:m>
                  <m:oMath xmlns:m="http://schemas.openxmlformats.org/officeDocument/2006/math">
                    <m:f>
                      <m:fPr>
                        <m:ctrlPr>
                          <a:rPr lang="en-US" b="1" i="1">
                            <a:latin typeface="Cambria Math"/>
                          </a:rPr>
                        </m:ctrlPr>
                      </m:fPr>
                      <m:num>
                        <m:r>
                          <a:rPr lang="en-US" b="1" i="1">
                            <a:latin typeface="Cambria Math"/>
                          </a:rPr>
                          <m:t>𝟏</m:t>
                        </m:r>
                      </m:num>
                      <m:den>
                        <m:r>
                          <a:rPr lang="en-US" b="1" i="1">
                            <a:latin typeface="Cambria Math"/>
                          </a:rPr>
                          <m:t>𝟐</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n</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b="1" i="1">
                            <a:latin typeface="Cambria Math"/>
                          </a:rPr>
                        </m:ctrlPr>
                      </m:fPr>
                      <m:num>
                        <m:r>
                          <a:rPr lang="en-US" b="1" i="1">
                            <a:latin typeface="Cambria Math"/>
                          </a:rPr>
                          <m:t>𝟏</m:t>
                        </m:r>
                      </m:num>
                      <m:den>
                        <m:r>
                          <a:rPr lang="en-US" b="1" i="1">
                            <a:latin typeface="Cambria Math"/>
                          </a:rPr>
                          <m:t>𝟐</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160= 80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القيمة المتوقعة للذكور = 80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القيمة المتوقعة للاناث = 80</a:t>
                </a:r>
                <a:endParaRPr lang="en-US" dirty="0">
                  <a:latin typeface="Arial" panose="020B0604020202020204" pitchFamily="34" charset="0"/>
                  <a:cs typeface="Arial" panose="020B0604020202020204" pitchFamily="34" charset="0"/>
                </a:endParaRPr>
              </a:p>
              <a:p>
                <a:pPr algn="r"/>
                <a:r>
                  <a:rPr lang="ar-IQ" b="1" dirty="0" smtClean="0">
                    <a:latin typeface="Arial" panose="020B0604020202020204" pitchFamily="34" charset="0"/>
                    <a:cs typeface="Arial" panose="020B0604020202020204" pitchFamily="34" charset="0"/>
                  </a:rPr>
                  <a:t>   ايجاد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𝟎</m:t>
                            </m:r>
                            <m:r>
                              <a:rPr lang="en-US" b="1" i="1">
                                <a:latin typeface="Cambria Math"/>
                              </a:rPr>
                              <m:t>−</m:t>
                            </m:r>
                            <m:r>
                              <a:rPr lang="en-US" b="1" i="1">
                                <a:latin typeface="Cambria Math"/>
                              </a:rPr>
                              <m:t>𝒆</m:t>
                            </m:r>
                            <m:r>
                              <a:rPr lang="en-US" b="1" i="1">
                                <a:latin typeface="Cambria Math"/>
                              </a:rPr>
                              <m:t>)</m:t>
                            </m:r>
                          </m:e>
                          <m:sup>
                            <m:r>
                              <a:rPr lang="en-US" b="1" i="1">
                                <a:latin typeface="Cambria Math"/>
                              </a:rPr>
                              <m:t>𝟐</m:t>
                            </m:r>
                          </m:sup>
                        </m:sSup>
                      </m:num>
                      <m:den>
                        <m:r>
                          <a:rPr lang="en-US" b="1" i="1">
                            <a:latin typeface="Cambria Math"/>
                          </a:rPr>
                          <m:t>𝒆</m:t>
                        </m:r>
                      </m:den>
                    </m:f>
                  </m:oMath>
                </a14:m>
                <a:r>
                  <a:rPr lang="en-US" b="1" dirty="0">
                    <a:latin typeface="Arial" panose="020B0604020202020204" pitchFamily="34" charset="0"/>
                    <a:cs typeface="Arial" panose="020B0604020202020204" pitchFamily="34" charset="0"/>
                  </a:rPr>
                  <a:t> =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7426" y="334851"/>
                <a:ext cx="11335598" cy="6297769"/>
              </a:xfrm>
              <a:blipFill rotWithShape="0">
                <a:blip r:embed="rId2"/>
                <a:stretch>
                  <a:fillRect l="-860" t="-2420" r="-968" b="-1452"/>
                </a:stretch>
              </a:blipFill>
            </p:spPr>
            <p:txBody>
              <a:bodyPr/>
              <a:lstStyle/>
              <a:p>
                <a:r>
                  <a:rPr lang="en-US">
                    <a:noFill/>
                  </a:rPr>
                  <a:t> </a:t>
                </a:r>
              </a:p>
            </p:txBody>
          </p:sp>
        </mc:Fallback>
      </mc:AlternateContent>
    </p:spTree>
    <p:extLst>
      <p:ext uri="{BB962C8B-B14F-4D97-AF65-F5344CB8AC3E}">
        <p14:creationId xmlns:p14="http://schemas.microsoft.com/office/powerpoint/2010/main" val="7117754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0304" y="231821"/>
                <a:ext cx="11322719" cy="6626180"/>
              </a:xfrm>
            </p:spPr>
            <p:txBody>
              <a:bodyPr>
                <a:normAutofit/>
              </a:bodyPr>
              <a:lstStyle/>
              <a:p>
                <a:pPr algn="r" rtl="1"/>
                <a:r>
                  <a:rPr lang="ar-IQ" b="1" dirty="0">
                    <a:latin typeface="Arial" panose="020B0604020202020204" pitchFamily="34" charset="0"/>
                    <a:cs typeface="Arial" panose="020B0604020202020204" pitchFamily="34" charset="0"/>
                  </a:rPr>
                  <a:t>ملاحظة// بما ان التكرارات المشاهدات قيم متقطعة وبذلك تعطي قيم متقطعة (احصاءات متقطعة) لذلك يطرح ما يسمى بمعامل </a:t>
                </a:r>
                <a:r>
                  <a:rPr lang="en-US" b="1" dirty="0" err="1">
                    <a:latin typeface="Arial" panose="020B0604020202020204" pitchFamily="34" charset="0"/>
                    <a:cs typeface="Arial" panose="020B0604020202020204" pitchFamily="34" charset="0"/>
                  </a:rPr>
                  <a:t>yeates</a:t>
                </a:r>
                <a:r>
                  <a:rPr lang="ar-IQ" b="1" dirty="0">
                    <a:latin typeface="Arial" panose="020B0604020202020204" pitchFamily="34" charset="0"/>
                    <a:cs typeface="Arial" panose="020B0604020202020204" pitchFamily="34" charset="0"/>
                  </a:rPr>
                  <a:t> والذي يساوي 0.5  حيث ان القيم المتقطعة لا تتطبق على توزيع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الذي يكون مستمراً او قريباً منه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𝟎</m:t>
                            </m:r>
                            <m:r>
                              <a:rPr lang="en-US" b="1" i="1">
                                <a:latin typeface="Cambria Math"/>
                              </a:rPr>
                              <m:t>−</m:t>
                            </m:r>
                            <m:r>
                              <a:rPr lang="en-US" b="1" i="1">
                                <a:latin typeface="Cambria Math"/>
                              </a:rPr>
                              <m:t>𝒆</m:t>
                            </m:r>
                            <m:r>
                              <a:rPr lang="en-US" b="1" i="1">
                                <a:latin typeface="Cambria Math"/>
                              </a:rPr>
                              <m:t>)</m:t>
                            </m:r>
                          </m:e>
                          <m:sup>
                            <m:r>
                              <a:rPr lang="en-US" b="1" i="1">
                                <a:latin typeface="Cambria Math"/>
                              </a:rPr>
                              <m:t>𝟐</m:t>
                            </m:r>
                          </m:sup>
                        </m:sSup>
                      </m:num>
                      <m:den>
                        <m:r>
                          <a:rPr lang="en-US" b="1" i="1">
                            <a:latin typeface="Cambria Math"/>
                          </a:rPr>
                          <m:t>𝒆</m:t>
                        </m:r>
                      </m:den>
                    </m:f>
                  </m:oMath>
                </a14:m>
                <a:r>
                  <a:rPr lang="en-US" b="1" dirty="0">
                    <a:latin typeface="Arial" panose="020B0604020202020204" pitchFamily="34" charset="0"/>
                    <a:cs typeface="Arial" panose="020B0604020202020204" pitchFamily="34" charset="0"/>
                  </a:rPr>
                  <a:t> =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𝟏𝟗𝟎</m:t>
                            </m:r>
                            <m:r>
                              <a:rPr lang="en-US" b="1" i="1">
                                <a:latin typeface="Cambria Math"/>
                              </a:rPr>
                              <m:t>−</m:t>
                            </m:r>
                            <m:r>
                              <a:rPr lang="en-US" b="1" i="1">
                                <a:latin typeface="Cambria Math"/>
                              </a:rPr>
                              <m:t>𝟖𝟎𝟏</m:t>
                            </m:r>
                            <m:r>
                              <a:rPr lang="en-US" b="1" i="1">
                                <a:latin typeface="Cambria Math"/>
                              </a:rPr>
                              <m:t>−</m:t>
                            </m:r>
                            <m:r>
                              <a:rPr lang="en-US" b="1" i="1">
                                <a:latin typeface="Cambria Math"/>
                              </a:rPr>
                              <m:t>𝟎</m:t>
                            </m:r>
                            <m:r>
                              <a:rPr lang="en-US" b="1" i="1">
                                <a:latin typeface="Cambria Math"/>
                              </a:rPr>
                              <m:t>.</m:t>
                            </m:r>
                            <m:r>
                              <a:rPr lang="en-US" b="1" i="1">
                                <a:latin typeface="Cambria Math"/>
                              </a:rPr>
                              <m:t>𝟓</m:t>
                            </m:r>
                            <m:r>
                              <a:rPr lang="en-US" b="1">
                                <a:latin typeface="Cambria Math"/>
                              </a:rPr>
                              <m:t>]</m:t>
                            </m:r>
                          </m:e>
                          <m:sup>
                            <m:r>
                              <a:rPr lang="en-US" b="1" i="1">
                                <a:latin typeface="Cambria Math"/>
                              </a:rPr>
                              <m:t>𝟐</m:t>
                            </m:r>
                          </m:sup>
                        </m:sSup>
                      </m:num>
                      <m:den>
                        <m:r>
                          <a:rPr lang="en-US" b="1" i="1">
                            <a:latin typeface="Cambria Math"/>
                          </a:rPr>
                          <m:t>𝟖𝟎</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𝟏𝟕𝟎</m:t>
                            </m:r>
                            <m:r>
                              <a:rPr lang="en-US" b="1" i="1">
                                <a:latin typeface="Cambria Math"/>
                              </a:rPr>
                              <m:t>−</m:t>
                            </m:r>
                            <m:r>
                              <a:rPr lang="en-US" b="1" i="1">
                                <a:latin typeface="Cambria Math"/>
                              </a:rPr>
                              <m:t>𝟖𝟎𝟏</m:t>
                            </m:r>
                            <m:r>
                              <a:rPr lang="en-US" b="1" i="1">
                                <a:latin typeface="Cambria Math"/>
                              </a:rPr>
                              <m:t>−</m:t>
                            </m:r>
                            <m:r>
                              <a:rPr lang="en-US" b="1" i="1">
                                <a:latin typeface="Cambria Math"/>
                              </a:rPr>
                              <m:t>𝟎</m:t>
                            </m:r>
                            <m:r>
                              <a:rPr lang="en-US" b="1" i="1">
                                <a:latin typeface="Cambria Math"/>
                              </a:rPr>
                              <m:t>.</m:t>
                            </m:r>
                            <m:r>
                              <a:rPr lang="en-US" b="1" i="1">
                                <a:latin typeface="Cambria Math"/>
                              </a:rPr>
                              <m:t>𝟓</m:t>
                            </m:r>
                            <m:r>
                              <a:rPr lang="en-US" b="1">
                                <a:latin typeface="Cambria Math"/>
                              </a:rPr>
                              <m:t>]</m:t>
                            </m:r>
                          </m:e>
                          <m:sup>
                            <m:r>
                              <a:rPr lang="en-US" b="1" i="1">
                                <a:latin typeface="Cambria Math"/>
                              </a:rPr>
                              <m:t>𝟐</m:t>
                            </m:r>
                          </m:sup>
                        </m:sSup>
                      </m:num>
                      <m:den>
                        <m:r>
                          <a:rPr lang="en-US" b="1" i="1">
                            <a:latin typeface="Cambria Math"/>
                          </a:rPr>
                          <m:t>𝟖𝟎</m:t>
                        </m:r>
                      </m:den>
                    </m:f>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𝟗𝟎𝟓</m:t>
                            </m:r>
                            <m:r>
                              <a:rPr lang="en-US" b="1">
                                <a:latin typeface="Cambria Math"/>
                              </a:rPr>
                              <m:t>]</m:t>
                            </m:r>
                          </m:e>
                          <m:sup>
                            <m:r>
                              <a:rPr lang="en-US" b="1" i="1">
                                <a:latin typeface="Cambria Math"/>
                              </a:rPr>
                              <m:t>𝟐</m:t>
                            </m:r>
                          </m:sup>
                        </m:sSup>
                      </m:num>
                      <m:den>
                        <m:r>
                          <a:rPr lang="en-US" b="1" i="1">
                            <a:latin typeface="Cambria Math"/>
                          </a:rPr>
                          <m:t>𝟖𝟎</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𝟗𝟎𝟓</m:t>
                            </m:r>
                            <m:r>
                              <a:rPr lang="en-US" b="1">
                                <a:latin typeface="Cambria Math"/>
                              </a:rPr>
                              <m:t>]</m:t>
                            </m:r>
                          </m:e>
                          <m:sup>
                            <m:r>
                              <a:rPr lang="en-US" b="1" i="1">
                                <a:latin typeface="Cambria Math"/>
                              </a:rPr>
                              <m:t>𝟐</m:t>
                            </m:r>
                          </m:sup>
                        </m:sSup>
                      </m:num>
                      <m:den>
                        <m:r>
                          <a:rPr lang="en-US" b="1" i="1">
                            <a:latin typeface="Cambria Math"/>
                          </a:rPr>
                          <m:t>𝟖𝟎</m:t>
                        </m:r>
                      </m:den>
                    </m:f>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a:latin typeface="Cambria Math"/>
                      </a:rPr>
                      <m:t>+ </m:t>
                    </m:r>
                    <m:r>
                      <a:rPr lang="en-US" b="1" i="1">
                        <a:latin typeface="Cambria Math"/>
                      </a:rPr>
                      <m:t>𝟏</m:t>
                    </m:r>
                    <m:r>
                      <a:rPr lang="en-US" b="1" i="1">
                        <a:latin typeface="Cambria Math"/>
                      </a:rPr>
                      <m:t>.</m:t>
                    </m:r>
                    <m:r>
                      <a:rPr lang="en-US" b="1" i="1">
                        <a:latin typeface="Cambria Math"/>
                      </a:rPr>
                      <m:t>𝟏𝟐𝟖</m:t>
                    </m:r>
                    <m:r>
                      <a:rPr lang="en-US" b="1" i="1">
                        <a:latin typeface="Cambria Math"/>
                      </a:rPr>
                      <m:t>=</m:t>
                    </m:r>
                    <m:r>
                      <a:rPr lang="en-US" b="1" i="1">
                        <a:latin typeface="Cambria Math"/>
                      </a:rPr>
                      <m:t>𝟐</m:t>
                    </m:r>
                    <m:r>
                      <a:rPr lang="en-US" b="1" i="1">
                        <a:latin typeface="Cambria Math"/>
                      </a:rPr>
                      <m:t>.</m:t>
                    </m:r>
                    <m:r>
                      <a:rPr lang="en-US" b="1" i="1">
                        <a:latin typeface="Cambria Math"/>
                      </a:rPr>
                      <m:t>𝟐𝟓𝟔</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r>
                      <a:rPr lang="en-US" b="1" i="1">
                        <a:latin typeface="Cambria Math"/>
                      </a:rPr>
                      <m:t>𝟏</m:t>
                    </m:r>
                    <m:r>
                      <a:rPr lang="en-US" b="1" i="1">
                        <a:latin typeface="Cambria Math"/>
                      </a:rPr>
                      <m:t>.</m:t>
                    </m:r>
                    <m:r>
                      <a:rPr lang="en-US" b="1" i="1">
                        <a:latin typeface="Cambria Math"/>
                      </a:rPr>
                      <m:t>𝟏𝟐𝟖</m:t>
                    </m:r>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استخراج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لدرجة حرية </a:t>
                </a:r>
                <a:r>
                  <a:rPr lang="en-US" b="1" dirty="0">
                    <a:latin typeface="Arial" panose="020B0604020202020204" pitchFamily="34" charset="0"/>
                    <a:cs typeface="Arial" panose="020B0604020202020204" pitchFamily="34" charset="0"/>
                  </a:rPr>
                  <a:t>n-1</a:t>
                </a:r>
                <a:r>
                  <a:rPr lang="ar-IQ" b="1" dirty="0">
                    <a:latin typeface="Arial" panose="020B0604020202020204" pitchFamily="34" charset="0"/>
                    <a:cs typeface="Arial" panose="020B0604020202020204" pitchFamily="34" charset="0"/>
                  </a:rPr>
                  <a:t> هي ان </a:t>
                </a:r>
                <a:r>
                  <a:rPr lang="en-US" b="1" dirty="0">
                    <a:latin typeface="Arial" panose="020B0604020202020204" pitchFamily="34" charset="0"/>
                    <a:cs typeface="Arial" panose="020B0604020202020204" pitchFamily="34" charset="0"/>
                  </a:rPr>
                  <a:t>n</a:t>
                </a:r>
                <a:r>
                  <a:rPr lang="ar-IQ" b="1" dirty="0">
                    <a:latin typeface="Arial" panose="020B0604020202020204" pitchFamily="34" charset="0"/>
                    <a:cs typeface="Arial" panose="020B0604020202020204" pitchFamily="34" charset="0"/>
                  </a:rPr>
                  <a:t> تساوي 2 ذكور واناث ودرجة الحرية 1 ومستوى معنوية 0.05  حيث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تساوي 3.84</a:t>
                </a:r>
                <a:endParaRPr lang="en-US" dirty="0">
                  <a:latin typeface="Arial" panose="020B0604020202020204" pitchFamily="34" charset="0"/>
                  <a:cs typeface="Arial" panose="020B0604020202020204" pitchFamily="34" charset="0"/>
                </a:endParaRPr>
              </a:p>
              <a:p>
                <a:pPr algn="r"/>
                <a:r>
                  <a:rPr lang="ar-IQ" b="1" dirty="0">
                    <a:latin typeface="Arial" panose="020B0604020202020204" pitchFamily="34" charset="0"/>
                    <a:cs typeface="Arial" panose="020B0604020202020204" pitchFamily="34" charset="0"/>
                  </a:rPr>
                  <a:t>القرار : لما كانت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r>
                      <a:rPr lang="en-US" b="1" i="1">
                        <a:latin typeface="Cambria Math"/>
                      </a:rPr>
                      <m:t> </m:t>
                    </m:r>
                  </m:oMath>
                </a14:m>
                <a:r>
                  <a:rPr lang="ar-IQ" b="1" dirty="0">
                    <a:latin typeface="Arial" panose="020B0604020202020204" pitchFamily="34" charset="0"/>
                    <a:cs typeface="Arial" panose="020B0604020202020204" pitchFamily="34" charset="0"/>
                  </a:rPr>
                  <a:t> المحسوبة اقل من قيمتها في الجدول لذا يمكن الاستنتاج بأن القيم المتوقفة لا تختلف عن المشاهدة اي ان عدد الذكور مشابهة لعدد الاناث وبدون فرق معنوي وما موجود من فرق بينهم يرجع الى عامل الصدفة .</a:t>
                </a: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0304" y="231821"/>
                <a:ext cx="11322719" cy="6626180"/>
              </a:xfrm>
              <a:blipFill rotWithShape="0">
                <a:blip r:embed="rId2"/>
                <a:stretch>
                  <a:fillRect l="-485" r="-1400"/>
                </a:stretch>
              </a:blipFill>
            </p:spPr>
            <p:txBody>
              <a:bodyPr/>
              <a:lstStyle/>
              <a:p>
                <a:r>
                  <a:rPr lang="en-US">
                    <a:noFill/>
                  </a:rPr>
                  <a:t> </a:t>
                </a:r>
              </a:p>
            </p:txBody>
          </p:sp>
        </mc:Fallback>
      </mc:AlternateContent>
    </p:spTree>
    <p:extLst>
      <p:ext uri="{BB962C8B-B14F-4D97-AF65-F5344CB8AC3E}">
        <p14:creationId xmlns:p14="http://schemas.microsoft.com/office/powerpoint/2010/main" val="20890448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73487" y="167425"/>
                <a:ext cx="10112106" cy="6478074"/>
              </a:xfrm>
            </p:spPr>
            <p:txBody>
              <a:bodyPr>
                <a:normAutofit fontScale="70000" lnSpcReduction="20000"/>
              </a:bodyPr>
              <a:lstStyle/>
              <a:p>
                <a:pPr algn="r" rtl="1"/>
                <a:r>
                  <a:rPr lang="ar-IQ" b="1" dirty="0">
                    <a:latin typeface="Arial" panose="020B0604020202020204" pitchFamily="34" charset="0"/>
                    <a:cs typeface="Arial" panose="020B0604020202020204" pitchFamily="34" charset="0"/>
                  </a:rPr>
                  <a:t>مثال// في تزاوج بين نباتين احدهما قصير والاخر طويل ظهرت نتائج الجيل الثاني 30 نبات طويل و20 نبات قصير , بين الى اي نسبة تنتسب هذه النباتات ؟ اختبر تحت مستوى 0.05  علماً ان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3.84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الحل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نبات قصير نقي </a:t>
                </a:r>
                <a14:m>
                  <m:oMath xmlns:m="http://schemas.openxmlformats.org/officeDocument/2006/math">
                    <m:r>
                      <a:rPr lang="ar-IQ">
                        <a:latin typeface="Cambria Math"/>
                      </a:rPr>
                      <m:t>←</m:t>
                    </m:r>
                    <m:r>
                      <a:rPr lang="ar-IQ" b="1">
                        <a:latin typeface="Cambria Math"/>
                      </a:rPr>
                      <m:t> </m:t>
                    </m:r>
                  </m:oMath>
                </a14:m>
                <a:r>
                  <a:rPr lang="ar-IQ" b="1" dirty="0">
                    <a:latin typeface="Arial" panose="020B0604020202020204" pitchFamily="34" charset="0"/>
                    <a:cs typeface="Arial" panose="020B0604020202020204" pitchFamily="34" charset="0"/>
                  </a:rPr>
                  <a:t> 11 × </a:t>
                </a:r>
                <a:r>
                  <a:rPr lang="en-US" b="1" dirty="0">
                    <a:latin typeface="Arial" panose="020B0604020202020204" pitchFamily="34" charset="0"/>
                    <a:cs typeface="Arial" panose="020B0604020202020204" pitchFamily="34" charset="0"/>
                  </a:rPr>
                  <a:t>LL </a:t>
                </a:r>
                <a14:m>
                  <m:oMath xmlns:m="http://schemas.openxmlformats.org/officeDocument/2006/math">
                    <m:r>
                      <a:rPr lang="ar-IQ">
                        <a:latin typeface="Cambria Math"/>
                      </a:rPr>
                      <m:t>→</m:t>
                    </m:r>
                  </m:oMath>
                </a14:m>
                <a:r>
                  <a:rPr lang="ar-IQ" b="1" dirty="0">
                    <a:latin typeface="Arial" panose="020B0604020202020204" pitchFamily="34" charset="0"/>
                    <a:cs typeface="Arial" panose="020B0604020202020204" pitchFamily="34" charset="0"/>
                  </a:rPr>
                  <a:t> نبات طويل نقي </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L1 × L1                           </a:t>
                </a:r>
                <a:r>
                  <a:rPr lang="ar-IQ" b="1" dirty="0">
                    <a:latin typeface="Arial" panose="020B0604020202020204" pitchFamily="34" charset="0"/>
                    <a:cs typeface="Arial" panose="020B0604020202020204" pitchFamily="34" charset="0"/>
                  </a:rPr>
                  <a:t> الجيل الاول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L1 × L1</a:t>
                </a:r>
                <a:r>
                  <a:rPr lang="ar-IQ" b="1" dirty="0">
                    <a:latin typeface="Arial" panose="020B0604020202020204" pitchFamily="34" charset="0"/>
                    <a:cs typeface="Arial" panose="020B0604020202020204" pitchFamily="34" charset="0"/>
                  </a:rPr>
                  <a:t> نضرب الجيل الاول</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f>
                      <m:fPr>
                        <m:ctrlPr>
                          <a:rPr lang="en-US" b="1" i="1">
                            <a:latin typeface="Cambria Math"/>
                          </a:rPr>
                        </m:ctrlPr>
                      </m:fPr>
                      <m:num>
                        <m:r>
                          <a:rPr lang="en-US" b="1" i="1">
                            <a:latin typeface="Cambria Math"/>
                          </a:rPr>
                          <m:t>𝟏𝟏</m:t>
                        </m:r>
                      </m:num>
                      <m:den>
                        <m:r>
                          <a:rPr lang="en-US" b="1" i="1">
                            <a:latin typeface="Cambria Math"/>
                          </a:rPr>
                          <m:t>𝟏</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𝑳𝑳</m:t>
                        </m:r>
                        <m:r>
                          <a:rPr lang="en-US" b="1" i="1">
                            <a:latin typeface="Cambria Math"/>
                          </a:rPr>
                          <m:t> </m:t>
                        </m:r>
                        <m:r>
                          <a:rPr lang="en-US" b="1" i="1">
                            <a:latin typeface="Cambria Math"/>
                          </a:rPr>
                          <m:t>𝑳</m:t>
                        </m:r>
                        <m:r>
                          <a:rPr lang="en-US" b="1" i="1">
                            <a:latin typeface="Cambria Math"/>
                          </a:rPr>
                          <m:t>𝟏</m:t>
                        </m:r>
                        <m:r>
                          <a:rPr lang="en-US" b="1" i="1">
                            <a:latin typeface="Cambria Math"/>
                          </a:rPr>
                          <m:t>𝑳</m:t>
                        </m:r>
                        <m:r>
                          <a:rPr lang="en-US" b="1" i="1">
                            <a:latin typeface="Cambria Math"/>
                          </a:rPr>
                          <m:t>𝟏</m:t>
                        </m:r>
                      </m:num>
                      <m:den>
                        <m:r>
                          <a:rPr lang="en-US" b="1" i="1">
                            <a:latin typeface="Cambria Math"/>
                          </a:rPr>
                          <m:t>𝟑𝟏</m:t>
                        </m:r>
                      </m:den>
                    </m:f>
                  </m:oMath>
                </a14:m>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الجيل الثاني</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في حالة سيادة صفة الطول</a:t>
                </a:r>
                <a:endParaRPr lang="en-US" dirty="0">
                  <a:latin typeface="Arial" panose="020B0604020202020204" pitchFamily="34" charset="0"/>
                  <a:cs typeface="Arial" panose="020B0604020202020204" pitchFamily="34" charset="0"/>
                </a:endParaRPr>
              </a:p>
              <a:p>
                <a:pPr algn="r" rtl="1"/>
                <a14:m>
                  <m:oMath xmlns:m="http://schemas.openxmlformats.org/officeDocument/2006/math">
                    <m:f>
                      <m:fPr>
                        <m:ctrlPr>
                          <a:rPr lang="en-US" b="1" i="1">
                            <a:latin typeface="Cambria Math"/>
                          </a:rPr>
                        </m:ctrlPr>
                      </m:fPr>
                      <m:num>
                        <m:r>
                          <a:rPr lang="en-US" b="1" i="1">
                            <a:latin typeface="Cambria Math"/>
                          </a:rPr>
                          <m:t>𝟏𝟏</m:t>
                        </m:r>
                      </m:num>
                      <m:den>
                        <m:r>
                          <a:rPr lang="en-US" b="1" i="1">
                            <a:latin typeface="Cambria Math"/>
                          </a:rPr>
                          <m:t>𝟏</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𝑳𝑳</m:t>
                        </m:r>
                      </m:num>
                      <m:den>
                        <m:r>
                          <a:rPr lang="en-US" b="1" i="1">
                            <a:latin typeface="Cambria Math"/>
                          </a:rPr>
                          <m:t>𝟏</m:t>
                        </m:r>
                      </m:den>
                    </m:f>
                  </m:oMath>
                </a14:m>
                <a:r>
                  <a:rPr lang="ar-IQ" b="1" dirty="0">
                    <a:latin typeface="Arial" panose="020B0604020202020204" pitchFamily="34" charset="0"/>
                    <a:cs typeface="Arial" panose="020B0604020202020204" pitchFamily="34" charset="0"/>
                  </a:rPr>
                  <a:t>  في حالة عدم سيادة صفة </a:t>
                </a:r>
                <a:r>
                  <a:rPr lang="ar-IQ" b="1" dirty="0" smtClean="0">
                    <a:latin typeface="Arial" panose="020B0604020202020204" pitchFamily="34" charset="0"/>
                    <a:cs typeface="Arial" panose="020B0604020202020204" pitchFamily="34" charset="0"/>
                  </a:rPr>
                  <a:t>الطول</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وضع الفرضيات أ- تكون نسبة الانعزال 1:1 </a:t>
                </a:r>
                <a:r>
                  <a:rPr lang="en-US" b="1" dirty="0">
                    <a:latin typeface="Arial" panose="020B0604020202020204" pitchFamily="34" charset="0"/>
                    <a:cs typeface="Arial" panose="020B0604020202020204" pitchFamily="34" charset="0"/>
                  </a:rPr>
                  <a:t>H0</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ب- تكون نسبة الانعزال 3:1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لا تكون نسبة الانعزال 1:1 </a:t>
                </a:r>
                <a:r>
                  <a:rPr lang="en-US" b="1" dirty="0">
                    <a:latin typeface="Arial" panose="020B0604020202020204" pitchFamily="34" charset="0"/>
                    <a:cs typeface="Arial" panose="020B0604020202020204" pitchFamily="34" charset="0"/>
                  </a:rPr>
                  <a:t>H1</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لا تكون نسبة الانعزال 3:1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افتراض ان نسبة الانعزال بنسبة 1:1 فتكون القيم المتوقعة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 50 ×</a:t>
                </a:r>
                <a14:m>
                  <m:oMath xmlns:m="http://schemas.openxmlformats.org/officeDocument/2006/math">
                    <m:f>
                      <m:fPr>
                        <m:ctrlPr>
                          <a:rPr lang="en-US" b="1" i="1">
                            <a:latin typeface="Cambria Math"/>
                          </a:rPr>
                        </m:ctrlPr>
                      </m:fPr>
                      <m:num>
                        <m:r>
                          <a:rPr lang="en-US" b="1" i="1">
                            <a:latin typeface="Cambria Math"/>
                          </a:rPr>
                          <m:t>𝟏</m:t>
                        </m:r>
                      </m:num>
                      <m:den>
                        <m:r>
                          <a:rPr lang="en-US" b="1" i="1">
                            <a:latin typeface="Cambria Math"/>
                          </a:rPr>
                          <m:t>𝟐</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القيمة المتوقعة للنباتات الطويلة =25</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القيمة المتوقعة للنباتات القصيرة = 25</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73487" y="167425"/>
                <a:ext cx="10112106" cy="6478074"/>
              </a:xfrm>
              <a:blipFill rotWithShape="0">
                <a:blip r:embed="rId2"/>
                <a:stretch>
                  <a:fillRect t="-470" r="-904"/>
                </a:stretch>
              </a:blipFill>
            </p:spPr>
            <p:txBody>
              <a:bodyPr/>
              <a:lstStyle/>
              <a:p>
                <a:r>
                  <a:rPr lang="en-US">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281748629"/>
              </p:ext>
            </p:extLst>
          </p:nvPr>
        </p:nvGraphicFramePr>
        <p:xfrm>
          <a:off x="373486" y="3898628"/>
          <a:ext cx="5074277" cy="1682496"/>
        </p:xfrm>
        <a:graphic>
          <a:graphicData uri="http://schemas.openxmlformats.org/drawingml/2006/table">
            <a:tbl>
              <a:tblPr rtl="1" firstRow="1" firstCol="1" bandRow="1">
                <a:tableStyleId>{5C22544A-7EE6-4342-B048-85BDC9FD1C3A}</a:tableStyleId>
              </a:tblPr>
              <a:tblGrid>
                <a:gridCol w="1349838"/>
                <a:gridCol w="1382870"/>
                <a:gridCol w="1259742"/>
                <a:gridCol w="1081827"/>
              </a:tblGrid>
              <a:tr h="0">
                <a:tc>
                  <a:txBody>
                    <a:bodyPr/>
                    <a:lstStyle/>
                    <a:p>
                      <a:pPr marL="0" marR="0" algn="ctr" rtl="1">
                        <a:lnSpc>
                          <a:spcPct val="115000"/>
                        </a:lnSpc>
                        <a:spcBef>
                          <a:spcPts val="0"/>
                        </a:spcBef>
                        <a:spcAft>
                          <a:spcPts val="0"/>
                        </a:spcAft>
                        <a:tabLst>
                          <a:tab pos="1036955" algn="l"/>
                        </a:tabLs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النباتات الطويلة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النباتات القصيرة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المجموع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القيم المشاهدة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القيم المتوقعة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dirty="0">
                          <a:effectLst/>
                        </a:rPr>
                        <a:t>50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3824357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25004" y="334851"/>
                <a:ext cx="11078020" cy="6388677"/>
              </a:xfrm>
            </p:spPr>
            <p:txBody>
              <a:bodyPr>
                <a:normAutofit lnSpcReduction="10000"/>
              </a:bodyPr>
              <a:lstStyle/>
              <a:p>
                <a:pPr algn="r" rtl="1"/>
                <a:r>
                  <a:rPr lang="ar-IQ" b="1" dirty="0" smtClean="0">
                    <a:latin typeface="Arial" panose="020B0604020202020204" pitchFamily="34" charset="0"/>
                    <a:cs typeface="Arial" panose="020B0604020202020204" pitchFamily="34" charset="0"/>
                  </a:rPr>
                  <a:t>انحراف القيم المشاهدة عن المتوقعة │25 - 30│    │25 - 20│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بطرح معامل </a:t>
                </a:r>
                <a:r>
                  <a:rPr lang="en-US" b="1" dirty="0" err="1">
                    <a:latin typeface="Arial" panose="020B0604020202020204" pitchFamily="34" charset="0"/>
                    <a:cs typeface="Arial" panose="020B0604020202020204" pitchFamily="34" charset="0"/>
                  </a:rPr>
                  <a:t>yeats</a:t>
                </a:r>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[0.5 – 151]     [0.5 – 151]</a:t>
                </a:r>
                <a:endParaRPr lang="en-US" dirty="0">
                  <a:latin typeface="Arial" panose="020B0604020202020204" pitchFamily="34" charset="0"/>
                  <a:cs typeface="Arial" panose="020B0604020202020204" pitchFamily="34" charset="0"/>
                </a:endParaRPr>
              </a:p>
              <a:p>
                <a:pPr algn="r" rtl="1"/>
                <a14:m>
                  <m:oMath xmlns:m="http://schemas.openxmlformats.org/officeDocument/2006/math">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𝟒</m:t>
                            </m:r>
                            <m:r>
                              <a:rPr lang="en-US" b="1" i="1">
                                <a:latin typeface="Cambria Math"/>
                              </a:rPr>
                              <m:t>.</m:t>
                            </m:r>
                            <m:r>
                              <a:rPr lang="en-US" b="1" i="1">
                                <a:latin typeface="Cambria Math"/>
                              </a:rPr>
                              <m:t>𝟓</m:t>
                            </m:r>
                            <m:r>
                              <a:rPr lang="en-US" b="1" i="1">
                                <a:latin typeface="Cambria Math"/>
                              </a:rPr>
                              <m:t>)</m:t>
                            </m:r>
                          </m:e>
                          <m:sup>
                            <m:r>
                              <a:rPr lang="en-US" b="1" i="1">
                                <a:latin typeface="Cambria Math"/>
                              </a:rPr>
                              <m:t>𝟐</m:t>
                            </m:r>
                          </m:sup>
                        </m:sSup>
                      </m:num>
                      <m:den>
                        <m:r>
                          <a:rPr lang="en-US" b="1" i="1">
                            <a:latin typeface="Cambria Math"/>
                          </a:rPr>
                          <m:t>𝟐𝟓</m:t>
                        </m:r>
                      </m:den>
                    </m:f>
                    <m:r>
                      <a:rPr lang="en-US" b="1">
                        <a:latin typeface="Cambria Math"/>
                      </a:rPr>
                      <m:t>+</m:t>
                    </m:r>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𝟒</m:t>
                            </m:r>
                            <m:r>
                              <a:rPr lang="en-US" b="1" i="1">
                                <a:latin typeface="Cambria Math"/>
                              </a:rPr>
                              <m:t>.</m:t>
                            </m:r>
                            <m:r>
                              <a:rPr lang="en-US" b="1" i="1">
                                <a:latin typeface="Cambria Math"/>
                              </a:rPr>
                              <m:t>𝟓</m:t>
                            </m:r>
                            <m:r>
                              <a:rPr lang="en-US" b="1" i="1">
                                <a:latin typeface="Cambria Math"/>
                              </a:rPr>
                              <m:t>)</m:t>
                            </m:r>
                          </m:e>
                          <m:sup>
                            <m:r>
                              <a:rPr lang="en-US" b="1" i="1">
                                <a:latin typeface="Cambria Math"/>
                              </a:rPr>
                              <m:t>𝟐</m:t>
                            </m:r>
                          </m:sup>
                        </m:sSup>
                      </m:num>
                      <m:den>
                        <m:r>
                          <a:rPr lang="en-US" b="1" i="1">
                            <a:latin typeface="Cambria Math"/>
                          </a:rPr>
                          <m:t>𝟐𝟓</m:t>
                        </m:r>
                      </m:den>
                    </m:f>
                    <m:sSup>
                      <m:sSupPr>
                        <m:ctrlPr>
                          <a:rPr lang="en-US" b="1" i="1">
                            <a:latin typeface="Cambria Math"/>
                          </a:rPr>
                        </m:ctrlPr>
                      </m:sSupPr>
                      <m:e>
                        <m:r>
                          <a:rPr lang="en-US" b="1" i="1">
                            <a:latin typeface="Cambria Math"/>
                          </a:rPr>
                          <m:t>                </m:t>
                        </m:r>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f>
                      <m:fPr>
                        <m:ctrlPr>
                          <a:rPr lang="en-US" b="1" i="1">
                            <a:latin typeface="Cambria Math"/>
                          </a:rPr>
                        </m:ctrlPr>
                      </m:fPr>
                      <m:num>
                        <m:r>
                          <a:rPr lang="ar-IQ">
                            <a:latin typeface="Cambria Math"/>
                          </a:rPr>
                          <m:t>القصيرة</m:t>
                        </m:r>
                        <m:r>
                          <a:rPr lang="ar-IQ">
                            <a:latin typeface="Cambria Math"/>
                          </a:rPr>
                          <m:t> </m:t>
                        </m:r>
                        <m:r>
                          <a:rPr lang="ar-IQ">
                            <a:latin typeface="Cambria Math"/>
                          </a:rPr>
                          <m:t>النباتات</m:t>
                        </m:r>
                      </m:num>
                      <m:den>
                        <m:f>
                          <m:fPr>
                            <m:ctrlPr>
                              <a:rPr lang="en-US" b="1" i="1">
                                <a:latin typeface="Cambria Math"/>
                              </a:rPr>
                            </m:ctrlPr>
                          </m:fPr>
                          <m:num>
                            <m:r>
                              <a:rPr lang="en-US" b="1" i="1">
                                <a:latin typeface="Cambria Math"/>
                              </a:rPr>
                              <m:t>𝟐𝟎</m:t>
                            </m:r>
                            <m:r>
                              <a:rPr lang="en-US" b="1" i="1">
                                <a:latin typeface="Cambria Math"/>
                              </a:rPr>
                              <m:t>.</m:t>
                            </m:r>
                            <m:r>
                              <a:rPr lang="en-US" b="1" i="1">
                                <a:latin typeface="Cambria Math"/>
                              </a:rPr>
                              <m:t>𝟐𝟓</m:t>
                            </m:r>
                          </m:num>
                          <m:den>
                            <m:r>
                              <a:rPr lang="en-US" b="1" i="1">
                                <a:latin typeface="Cambria Math"/>
                              </a:rPr>
                              <m:t>𝟐𝟓</m:t>
                            </m:r>
                          </m:den>
                        </m:f>
                      </m:den>
                    </m:f>
                    <m:r>
                      <a:rPr lang="en-US" b="1">
                        <a:latin typeface="Cambria Math"/>
                      </a:rPr>
                      <m:t>+</m:t>
                    </m:r>
                    <m:r>
                      <a:rPr lang="en-US" b="1" i="1">
                        <a:latin typeface="Cambria Math"/>
                      </a:rPr>
                      <m:t> </m:t>
                    </m:r>
                    <m:f>
                      <m:fPr>
                        <m:ctrlPr>
                          <a:rPr lang="en-US" b="1" i="1">
                            <a:latin typeface="Cambria Math"/>
                          </a:rPr>
                        </m:ctrlPr>
                      </m:fPr>
                      <m:num>
                        <m:r>
                          <a:rPr lang="ar-IQ">
                            <a:latin typeface="Cambria Math"/>
                          </a:rPr>
                          <m:t>الطويلة</m:t>
                        </m:r>
                        <m:r>
                          <a:rPr lang="ar-IQ">
                            <a:latin typeface="Cambria Math"/>
                          </a:rPr>
                          <m:t> </m:t>
                        </m:r>
                        <m:r>
                          <a:rPr lang="ar-IQ">
                            <a:latin typeface="Cambria Math"/>
                          </a:rPr>
                          <m:t>النباتات</m:t>
                        </m:r>
                      </m:num>
                      <m:den>
                        <m:f>
                          <m:fPr>
                            <m:ctrlPr>
                              <a:rPr lang="en-US" b="1" i="1">
                                <a:latin typeface="Cambria Math"/>
                              </a:rPr>
                            </m:ctrlPr>
                          </m:fPr>
                          <m:num>
                            <m:r>
                              <a:rPr lang="en-US" b="1" i="1">
                                <a:latin typeface="Cambria Math"/>
                              </a:rPr>
                              <m:t>𝟐𝟎</m:t>
                            </m:r>
                            <m:r>
                              <a:rPr lang="en-US" b="1" i="1">
                                <a:latin typeface="Cambria Math"/>
                              </a:rPr>
                              <m:t>.</m:t>
                            </m:r>
                            <m:r>
                              <a:rPr lang="en-US" b="1" i="1">
                                <a:latin typeface="Cambria Math"/>
                              </a:rPr>
                              <m:t>𝟐𝟓</m:t>
                            </m:r>
                          </m:num>
                          <m:den>
                            <m:r>
                              <a:rPr lang="en-US" b="1" i="1">
                                <a:latin typeface="Cambria Math"/>
                              </a:rPr>
                              <m:t>𝟐𝟓</m:t>
                            </m:r>
                          </m:den>
                        </m:f>
                      </m:den>
                    </m:f>
                    <m:sSup>
                      <m:sSupPr>
                        <m:ctrlPr>
                          <a:rPr lang="en-US" b="1" i="1">
                            <a:latin typeface="Cambria Math"/>
                          </a:rPr>
                        </m:ctrlPr>
                      </m:sSupPr>
                      <m:e>
                        <m:r>
                          <a:rPr lang="en-US" b="1" i="1">
                            <a:latin typeface="Cambria Math"/>
                          </a:rPr>
                          <m:t>                </m:t>
                        </m:r>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i="1">
                        <a:latin typeface="Cambria Math"/>
                      </a:rPr>
                      <m:t>𝟎</m:t>
                    </m:r>
                    <m:r>
                      <a:rPr lang="en-US" b="1">
                        <a:latin typeface="Cambria Math"/>
                      </a:rPr>
                      <m:t>.</m:t>
                    </m:r>
                    <m:r>
                      <a:rPr lang="en-US" b="1" i="1">
                        <a:latin typeface="Cambria Math"/>
                      </a:rPr>
                      <m:t>𝟖𝟏</m:t>
                    </m:r>
                    <m:r>
                      <a:rPr lang="en-US" b="1">
                        <a:latin typeface="Cambria Math"/>
                      </a:rPr>
                      <m:t>+</m:t>
                    </m:r>
                    <m:r>
                      <a:rPr lang="en-US" b="1" i="1">
                        <a:latin typeface="Cambria Math"/>
                      </a:rPr>
                      <m:t>𝟎</m:t>
                    </m:r>
                    <m:r>
                      <a:rPr lang="ar-IQ">
                        <a:latin typeface="Cambria Math"/>
                      </a:rPr>
                      <m:t>.</m:t>
                    </m:r>
                    <m:r>
                      <a:rPr lang="en-US" b="1" i="1">
                        <a:latin typeface="Cambria Math"/>
                      </a:rPr>
                      <m:t>𝟖𝟏</m:t>
                    </m:r>
                    <m:r>
                      <a:rPr lang="ar-IQ" b="1" i="1" smtClean="0">
                        <a:latin typeface="Cambria Math" panose="02040503050406030204" pitchFamily="18" charset="0"/>
                      </a:rPr>
                      <m:t>=</m:t>
                    </m:r>
                    <m:r>
                      <a:rPr lang="ar-IQ" b="1" i="1" smtClean="0">
                        <a:latin typeface="Cambria Math" panose="02040503050406030204" pitchFamily="18" charset="0"/>
                      </a:rPr>
                      <m:t>𝟏</m:t>
                    </m:r>
                    <m:r>
                      <a:rPr lang="ar-IQ" b="1" i="1" smtClean="0">
                        <a:latin typeface="Cambria Math" panose="02040503050406030204" pitchFamily="18" charset="0"/>
                      </a:rPr>
                      <m:t>.</m:t>
                    </m:r>
                    <m:r>
                      <a:rPr lang="ar-IQ" b="1" i="1" smtClean="0">
                        <a:latin typeface="Cambria Math" panose="02040503050406030204" pitchFamily="18" charset="0"/>
                      </a:rPr>
                      <m:t>𝟔𝟐</m:t>
                    </m:r>
                  </m:oMath>
                </a14:m>
                <a:endParaRPr lang="en-US" dirty="0">
                  <a:latin typeface="Arial" panose="020B0604020202020204" pitchFamily="34" charset="0"/>
                  <a:cs typeface="Arial" panose="020B0604020202020204" pitchFamily="34" charset="0"/>
                </a:endParaRPr>
              </a:p>
              <a:p>
                <a:pPr lvl="0" algn="r" rtl="1"/>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تحت مستوى 0.05 ودرجة حرية تساوي 1 هي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تساوي (3.84)</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لما كانت قيمة كاي سكور المحسوبة (1.62) اقل من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فهذا يدل على عدم وجود فروقات بين قيم المشاهدة والمتوقعة وما موجود من فرق يعود للصدفة اي النسبة المتوقعة لها هي 1:1</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اذا افترضنا ان الانعزال بنسبة 3:1 فأن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القيمة المتوقعة للنباتات الطويلة 37.5 = 50 ×</a:t>
                </a:r>
                <a14:m>
                  <m:oMath xmlns:m="http://schemas.openxmlformats.org/officeDocument/2006/math">
                    <m:f>
                      <m:fPr>
                        <m:ctrlPr>
                          <a:rPr lang="en-US" b="1" i="1">
                            <a:latin typeface="Cambria Math"/>
                          </a:rPr>
                        </m:ctrlPr>
                      </m:fPr>
                      <m:num>
                        <m:r>
                          <a:rPr lang="en-US" b="1" i="1">
                            <a:latin typeface="Cambria Math"/>
                          </a:rPr>
                          <m:t>𝟑</m:t>
                        </m:r>
                      </m:num>
                      <m:den>
                        <m:r>
                          <a:rPr lang="en-US" b="1" i="1">
                            <a:latin typeface="Cambria Math"/>
                          </a:rPr>
                          <m:t>𝟒</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القيمة المتوقعة للنباتات القصيرة 12.5 = 37.5 – 50</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25004" y="334851"/>
                <a:ext cx="11078020" cy="6388677"/>
              </a:xfrm>
              <a:blipFill rotWithShape="0">
                <a:blip r:embed="rId2"/>
                <a:stretch>
                  <a:fillRect t="-4580" r="-1431"/>
                </a:stretch>
              </a:blipFill>
            </p:spPr>
            <p:txBody>
              <a:bodyPr/>
              <a:lstStyle/>
              <a:p>
                <a:r>
                  <a:rPr lang="en-US">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2044354973"/>
              </p:ext>
            </p:extLst>
          </p:nvPr>
        </p:nvGraphicFramePr>
        <p:xfrm>
          <a:off x="838185" y="4761512"/>
          <a:ext cx="4382135" cy="1682496"/>
        </p:xfrm>
        <a:graphic>
          <a:graphicData uri="http://schemas.openxmlformats.org/drawingml/2006/table">
            <a:tbl>
              <a:tblPr rtl="1" firstRow="1" firstCol="1" bandRow="1">
                <a:tableStyleId>{5C22544A-7EE6-4342-B048-85BDC9FD1C3A}</a:tableStyleId>
              </a:tblPr>
              <a:tblGrid>
                <a:gridCol w="1141730"/>
                <a:gridCol w="1259840"/>
                <a:gridCol w="1260475"/>
                <a:gridCol w="720090"/>
              </a:tblGrid>
              <a:tr h="0">
                <a:tc>
                  <a:txBody>
                    <a:bodyPr/>
                    <a:lstStyle/>
                    <a:p>
                      <a:pPr marL="0" marR="0" algn="ctr" rtl="1">
                        <a:lnSpc>
                          <a:spcPct val="115000"/>
                        </a:lnSpc>
                        <a:spcBef>
                          <a:spcPts val="0"/>
                        </a:spcBef>
                        <a:spcAft>
                          <a:spcPts val="0"/>
                        </a:spcAft>
                        <a:tabLst>
                          <a:tab pos="1036955" algn="l"/>
                        </a:tabLs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النباتات الطويلة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النباتات القصيرة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المجموع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القيم المشاهدة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القيم المتوقعة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12.5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dirty="0">
                          <a:effectLst/>
                        </a:rPr>
                        <a:t>50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4718796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84310" y="927280"/>
                <a:ext cx="10018713" cy="4610636"/>
              </a:xfrm>
            </p:spPr>
            <p:txBody>
              <a:bodyPr>
                <a:normAutofit/>
              </a:bodyPr>
              <a:lstStyle/>
              <a:p>
                <a:pPr algn="r" rtl="1"/>
                <a:r>
                  <a:rPr lang="ar-IQ" b="1" dirty="0">
                    <a:latin typeface="Arial" panose="020B0604020202020204" pitchFamily="34" charset="0"/>
                    <a:cs typeface="Arial" panose="020B0604020202020204" pitchFamily="34" charset="0"/>
                  </a:rPr>
                  <a:t>انحراف القيم المشاهدة عن المتوقعة │37.5 - 30│    │12.5 - 20│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بطرح معامل </a:t>
                </a:r>
                <a:r>
                  <a:rPr lang="en-US" b="1" dirty="0" err="1">
                    <a:latin typeface="Arial" panose="020B0604020202020204" pitchFamily="34" charset="0"/>
                    <a:cs typeface="Arial" panose="020B0604020202020204" pitchFamily="34" charset="0"/>
                  </a:rPr>
                  <a:t>yeates</a:t>
                </a:r>
                <a:r>
                  <a:rPr lang="en-US" b="1" dirty="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 [0.5 – │7.5│]     [0.5 – │7.5│]</a:t>
                </a:r>
                <a:endParaRPr lang="en-US" dirty="0">
                  <a:latin typeface="Arial" panose="020B0604020202020204" pitchFamily="34" charset="0"/>
                  <a:cs typeface="Arial" panose="020B0604020202020204" pitchFamily="34" charset="0"/>
                </a:endParaRPr>
              </a:p>
              <a:p>
                <a:pPr algn="r" rtl="1"/>
                <a14:m>
                  <m:oMath xmlns:m="http://schemas.openxmlformats.org/officeDocument/2006/math">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𝟕</m:t>
                            </m:r>
                            <m:r>
                              <a:rPr lang="en-US" b="1" i="1">
                                <a:latin typeface="Cambria Math"/>
                              </a:rPr>
                              <m:t>)</m:t>
                            </m:r>
                          </m:e>
                          <m:sup>
                            <m:r>
                              <a:rPr lang="en-US" b="1" i="1">
                                <a:latin typeface="Cambria Math"/>
                              </a:rPr>
                              <m:t>𝟐</m:t>
                            </m:r>
                          </m:sup>
                        </m:sSup>
                      </m:num>
                      <m:den>
                        <m:r>
                          <a:rPr lang="en-US" b="1" i="1">
                            <a:latin typeface="Cambria Math"/>
                          </a:rPr>
                          <m:t>𝟏𝟐</m:t>
                        </m:r>
                        <m:r>
                          <a:rPr lang="en-US" b="1" i="1">
                            <a:latin typeface="Cambria Math"/>
                          </a:rPr>
                          <m:t>.</m:t>
                        </m:r>
                        <m:r>
                          <a:rPr lang="en-US" b="1" i="1">
                            <a:latin typeface="Cambria Math"/>
                          </a:rPr>
                          <m:t>𝟕</m:t>
                        </m:r>
                      </m:den>
                    </m:f>
                    <m:r>
                      <a:rPr lang="en-US" b="1">
                        <a:latin typeface="Cambria Math"/>
                      </a:rPr>
                      <m:t>+</m:t>
                    </m:r>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𝟕</m:t>
                            </m:r>
                            <m:r>
                              <a:rPr lang="en-US" b="1" i="1">
                                <a:latin typeface="Cambria Math"/>
                              </a:rPr>
                              <m:t>)</m:t>
                            </m:r>
                          </m:e>
                          <m:sup>
                            <m:r>
                              <a:rPr lang="en-US" b="1" i="1">
                                <a:latin typeface="Cambria Math"/>
                              </a:rPr>
                              <m:t>𝟐</m:t>
                            </m:r>
                          </m:sup>
                        </m:sSup>
                      </m:num>
                      <m:den>
                        <m:r>
                          <a:rPr lang="en-US" b="1" i="1">
                            <a:latin typeface="Cambria Math"/>
                          </a:rPr>
                          <m:t>𝟑𝟕</m:t>
                        </m:r>
                        <m:r>
                          <a:rPr lang="en-US" b="1" i="1">
                            <a:latin typeface="Cambria Math"/>
                          </a:rPr>
                          <m:t>.</m:t>
                        </m:r>
                        <m:r>
                          <a:rPr lang="en-US" b="1" i="1">
                            <a:latin typeface="Cambria Math"/>
                          </a:rPr>
                          <m:t>𝟓</m:t>
                        </m:r>
                      </m:den>
                    </m:f>
                    <m:sSup>
                      <m:sSupPr>
                        <m:ctrlPr>
                          <a:rPr lang="en-US" b="1" i="1">
                            <a:latin typeface="Cambria Math"/>
                          </a:rPr>
                        </m:ctrlPr>
                      </m:sSupPr>
                      <m:e>
                        <m:r>
                          <a:rPr lang="en-US" b="1" i="1">
                            <a:latin typeface="Cambria Math"/>
                          </a:rPr>
                          <m:t>                </m:t>
                        </m:r>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 </a:t>
                </a:r>
                <a14:m>
                  <m:oMath xmlns:m="http://schemas.openxmlformats.org/officeDocument/2006/math">
                    <m:r>
                      <a:rPr lang="en-US" b="1" i="1">
                        <a:latin typeface="Cambria Math"/>
                      </a:rPr>
                      <m:t>𝟑</m:t>
                    </m:r>
                    <m:r>
                      <a:rPr lang="en-US" b="1">
                        <a:latin typeface="Cambria Math"/>
                      </a:rPr>
                      <m:t>.</m:t>
                    </m:r>
                    <m:r>
                      <a:rPr lang="en-US" b="1" i="1">
                        <a:latin typeface="Cambria Math"/>
                      </a:rPr>
                      <m:t>𝟗𝟐</m:t>
                    </m:r>
                    <m:r>
                      <a:rPr lang="en-US" b="1">
                        <a:latin typeface="Cambria Math"/>
                      </a:rPr>
                      <m:t>+</m:t>
                    </m:r>
                    <m:r>
                      <a:rPr lang="en-US" b="1" i="1">
                        <a:latin typeface="Cambria Math"/>
                      </a:rPr>
                      <m:t>𝟏</m:t>
                    </m:r>
                    <m:r>
                      <a:rPr lang="en-US" b="1" i="1">
                        <a:latin typeface="Cambria Math"/>
                      </a:rPr>
                      <m:t>.</m:t>
                    </m:r>
                    <m:r>
                      <a:rPr lang="en-US" b="1" i="1">
                        <a:latin typeface="Cambria Math"/>
                      </a:rPr>
                      <m:t>𝟑𝟏</m:t>
                    </m:r>
                    <m:sSup>
                      <m:sSupPr>
                        <m:ctrlPr>
                          <a:rPr lang="en-US" b="1" i="1">
                            <a:latin typeface="Cambria Math"/>
                          </a:rPr>
                        </m:ctrlPr>
                      </m:sSupPr>
                      <m:e>
                        <m:r>
                          <a:rPr lang="en-US" b="1" i="1">
                            <a:latin typeface="Cambria Math"/>
                          </a:rPr>
                          <m:t>                </m:t>
                        </m:r>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5.23</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r>
                      <a:rPr lang="en-US" b="1" i="1">
                        <a:latin typeface="Cambria Math"/>
                      </a:rPr>
                      <m:t> </m:t>
                    </m:r>
                  </m:oMath>
                </a14:m>
                <a:r>
                  <a:rPr lang="ar-IQ" b="1" dirty="0">
                    <a:latin typeface="Arial" panose="020B0604020202020204" pitchFamily="34" charset="0"/>
                    <a:cs typeface="Arial" panose="020B0604020202020204" pitchFamily="34" charset="0"/>
                  </a:rPr>
                  <a:t>الجدولية = 3.84</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كون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المحسوبة اكبر من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في هذه الحالة نرفض فرضية العدم التي وضعناها والتي تنص على الانعزال بنسبة 1:3 لوجود فرق معنوي بين النسبتين لدى مقارنتها معع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a:t>
                </a:r>
                <a:endParaRPr lang="en-US" dirty="0">
                  <a:latin typeface="Arial" panose="020B0604020202020204" pitchFamily="34" charset="0"/>
                  <a:cs typeface="Arial" panose="020B0604020202020204" pitchFamily="34" charset="0"/>
                </a:endParaRPr>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84310" y="927280"/>
                <a:ext cx="10018713" cy="4610636"/>
              </a:xfrm>
              <a:blipFill rotWithShape="0">
                <a:blip r:embed="rId2"/>
                <a:stretch>
                  <a:fillRect t="-3439" r="-1582"/>
                </a:stretch>
              </a:blipFill>
            </p:spPr>
            <p:txBody>
              <a:bodyPr/>
              <a:lstStyle/>
              <a:p>
                <a:r>
                  <a:rPr lang="en-US">
                    <a:noFill/>
                  </a:rPr>
                  <a:t> </a:t>
                </a:r>
              </a:p>
            </p:txBody>
          </p:sp>
        </mc:Fallback>
      </mc:AlternateContent>
    </p:spTree>
    <p:extLst>
      <p:ext uri="{BB962C8B-B14F-4D97-AF65-F5344CB8AC3E}">
        <p14:creationId xmlns:p14="http://schemas.microsoft.com/office/powerpoint/2010/main" val="9346811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9271" y="360609"/>
            <a:ext cx="7253752" cy="1120462"/>
          </a:xfrm>
        </p:spPr>
        <p:txBody>
          <a:bodyPr>
            <a:normAutofit/>
          </a:bodyPr>
          <a:lstStyle/>
          <a:p>
            <a:r>
              <a:rPr lang="ar-IQ" dirty="0" smtClean="0"/>
              <a:t>المحاظرة الحادي عشر</a:t>
            </a:r>
            <a:endParaRPr lang="en-US"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566670" y="1596981"/>
                <a:ext cx="11294772" cy="5048518"/>
              </a:xfrm>
            </p:spPr>
            <p:txBody>
              <a:bodyPr>
                <a:normAutofit fontScale="62500" lnSpcReduction="20000"/>
              </a:bodyPr>
              <a:lstStyle/>
              <a:p>
                <a:pPr rtl="1"/>
                <a:r>
                  <a:rPr lang="ar-IQ" sz="3600" b="1" dirty="0" smtClean="0">
                    <a:latin typeface="Arial" panose="020B0604020202020204" pitchFamily="34" charset="0"/>
                    <a:cs typeface="Arial" panose="020B0604020202020204" pitchFamily="34" charset="0"/>
                  </a:rPr>
                  <a:t>   </a:t>
                </a:r>
                <a:r>
                  <a:rPr lang="ar-IQ" sz="2400" b="1" u="sng" dirty="0">
                    <a:latin typeface="Arial" panose="020B0604020202020204" pitchFamily="34" charset="0"/>
                    <a:cs typeface="Arial" panose="020B0604020202020204" pitchFamily="34" charset="0"/>
                  </a:rPr>
                  <a:t>اختبار </a:t>
                </a:r>
                <a14:m>
                  <m:oMath xmlns:m="http://schemas.openxmlformats.org/officeDocument/2006/math">
                    <m:sSup>
                      <m:sSupPr>
                        <m:ctrlPr>
                          <a:rPr lang="en-US" sz="2400" b="1" i="1" u="sng">
                            <a:latin typeface="Cambria Math"/>
                          </a:rPr>
                        </m:ctrlPr>
                      </m:sSupPr>
                      <m:e>
                        <m:r>
                          <a:rPr lang="en-US" sz="2400" b="1" i="1" u="sng">
                            <a:latin typeface="Cambria Math"/>
                          </a:rPr>
                          <m:t>𝑿</m:t>
                        </m:r>
                      </m:e>
                      <m:sup>
                        <m:r>
                          <a:rPr lang="en-US" sz="2400" b="1" i="1" u="sng">
                            <a:latin typeface="Cambria Math"/>
                          </a:rPr>
                          <m:t>𝟐</m:t>
                        </m:r>
                      </m:sup>
                    </m:sSup>
                  </m:oMath>
                </a14:m>
                <a:r>
                  <a:rPr lang="ar-IQ" sz="2400" b="1" u="sng" dirty="0">
                    <a:latin typeface="Arial" panose="020B0604020202020204" pitchFamily="34" charset="0"/>
                    <a:cs typeface="Arial" panose="020B0604020202020204" pitchFamily="34" charset="0"/>
                  </a:rPr>
                  <a:t> للاستقلال </a:t>
                </a:r>
                <a:r>
                  <a:rPr lang="en-US" sz="2400" b="1" i="1" u="sng" dirty="0">
                    <a:latin typeface="Arial" panose="020B0604020202020204" pitchFamily="34" charset="0"/>
                    <a:cs typeface="Arial" panose="020B0604020202020204" pitchFamily="34" charset="0"/>
                  </a:rPr>
                  <a:t>Test intendance</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يستخدم </a:t>
                </a:r>
                <a14:m>
                  <m:oMath xmlns:m="http://schemas.openxmlformats.org/officeDocument/2006/math">
                    <m:sSup>
                      <m:sSupPr>
                        <m:ctrlPr>
                          <a:rPr lang="en-US" sz="2400" b="1" i="1">
                            <a:latin typeface="Cambria Math"/>
                          </a:rPr>
                        </m:ctrlPr>
                      </m:sSupPr>
                      <m:e>
                        <m:r>
                          <a:rPr lang="en-US" sz="2400" b="1" i="1">
                            <a:latin typeface="Cambria Math"/>
                          </a:rPr>
                          <m:t>𝑿</m:t>
                        </m:r>
                      </m:e>
                      <m:sup>
                        <m:r>
                          <a:rPr lang="en-US" sz="2400" b="1" i="1">
                            <a:latin typeface="Cambria Math"/>
                          </a:rPr>
                          <m:t>𝟐</m:t>
                        </m:r>
                      </m:sup>
                    </m:sSup>
                  </m:oMath>
                </a14:m>
                <a:r>
                  <a:rPr lang="ar-IQ" sz="2400" b="1" dirty="0">
                    <a:latin typeface="Arial" panose="020B0604020202020204" pitchFamily="34" charset="0"/>
                    <a:cs typeface="Arial" panose="020B0604020202020204" pitchFamily="34" charset="0"/>
                  </a:rPr>
                  <a:t> لأختبار الفرضيات الموضوعة على اساس وجود معيارين من التصنيف لمكونات المجموعة لتحديد فيما اذا كان هناك ارتباط بين الصفتين او المعيارين ام انهما مستقلان .</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حيث </a:t>
                </a:r>
                <a:r>
                  <a:rPr lang="en-US" sz="2400" b="1" i="1" dirty="0">
                    <a:latin typeface="Arial" panose="020B0604020202020204" pitchFamily="34" charset="0"/>
                    <a:cs typeface="Arial" panose="020B0604020202020204" pitchFamily="34" charset="0"/>
                  </a:rPr>
                  <a:t>r</a:t>
                </a:r>
                <a:r>
                  <a:rPr lang="ar-IQ" sz="2400" b="1" dirty="0">
                    <a:latin typeface="Arial" panose="020B0604020202020204" pitchFamily="34" charset="0"/>
                    <a:cs typeface="Arial" panose="020B0604020202020204" pitchFamily="34" charset="0"/>
                  </a:rPr>
                  <a:t> هي عدد الصفوف تمثل مستويات مختلفة لاحد معايير التصنيف </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حيث </a:t>
                </a:r>
                <a:r>
                  <a:rPr lang="en-US" sz="2400" b="1" i="1" dirty="0">
                    <a:latin typeface="Arial" panose="020B0604020202020204" pitchFamily="34" charset="0"/>
                    <a:cs typeface="Arial" panose="020B0604020202020204" pitchFamily="34" charset="0"/>
                  </a:rPr>
                  <a:t>c</a:t>
                </a:r>
                <a:r>
                  <a:rPr lang="ar-IQ" sz="2400" b="1" dirty="0">
                    <a:latin typeface="Arial" panose="020B0604020202020204" pitchFamily="34" charset="0"/>
                    <a:cs typeface="Arial" panose="020B0604020202020204" pitchFamily="34" charset="0"/>
                  </a:rPr>
                  <a:t> هي تمثل الاعمدة وتمثل مستويات مختلفة للمعيار الاخر</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درجات الحرية (</a:t>
                </a:r>
                <a:r>
                  <a:rPr lang="en-US" sz="2400" b="1" i="1" dirty="0">
                    <a:latin typeface="Arial" panose="020B0604020202020204" pitchFamily="34" charset="0"/>
                    <a:cs typeface="Arial" panose="020B0604020202020204" pitchFamily="34" charset="0"/>
                  </a:rPr>
                  <a:t>c-1</a:t>
                </a:r>
                <a:r>
                  <a:rPr lang="ar-IQ" sz="2400" b="1" dirty="0">
                    <a:latin typeface="Arial" panose="020B0604020202020204" pitchFamily="34" charset="0"/>
                    <a:cs typeface="Arial" panose="020B0604020202020204" pitchFamily="34" charset="0"/>
                  </a:rPr>
                  <a:t>) (</a:t>
                </a:r>
                <a:r>
                  <a:rPr lang="en-US" sz="2400" b="1" i="1" dirty="0">
                    <a:latin typeface="Arial" panose="020B0604020202020204" pitchFamily="34" charset="0"/>
                    <a:cs typeface="Arial" panose="020B0604020202020204" pitchFamily="34" charset="0"/>
                  </a:rPr>
                  <a:t>r-1</a:t>
                </a:r>
                <a:r>
                  <a:rPr lang="ar-IQ" sz="2400" b="1" dirty="0">
                    <a:latin typeface="Arial" panose="020B0604020202020204" pitchFamily="34" charset="0"/>
                    <a:cs typeface="Arial" panose="020B0604020202020204" pitchFamily="34" charset="0"/>
                  </a:rPr>
                  <a:t>) = </a:t>
                </a:r>
                <a:r>
                  <a:rPr lang="en-US" sz="2400" b="1" i="1" dirty="0" err="1">
                    <a:latin typeface="Arial" panose="020B0604020202020204" pitchFamily="34" charset="0"/>
                    <a:cs typeface="Arial" panose="020B0604020202020204" pitchFamily="34" charset="0"/>
                  </a:rPr>
                  <a:t>d.f</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وتستخدم المجاميع الحرية للفئات التي توزع عليها الصفات في تحديد التكرارات المتوقعة فأن هذه المجاميع يجب ان تعتبر ثوابت </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فمثلاً // درجة الحرية لجدول التوافق </a:t>
                </a:r>
                <a14:m>
                  <m:oMath xmlns:m="http://schemas.openxmlformats.org/officeDocument/2006/math">
                    <m:sSup>
                      <m:sSupPr>
                        <m:ctrlPr>
                          <a:rPr lang="en-US" sz="2400" b="1" i="1">
                            <a:latin typeface="Cambria Math"/>
                          </a:rPr>
                        </m:ctrlPr>
                      </m:sSupPr>
                      <m:e>
                        <m:r>
                          <a:rPr lang="en-US" sz="2400" b="1" i="1">
                            <a:latin typeface="Cambria Math"/>
                          </a:rPr>
                          <m:t>𝑿</m:t>
                        </m:r>
                      </m:e>
                      <m:sup>
                        <m:r>
                          <a:rPr lang="en-US" sz="2400" b="1" i="1">
                            <a:latin typeface="Cambria Math"/>
                          </a:rPr>
                          <m:t>𝟐</m:t>
                        </m:r>
                      </m:sup>
                    </m:sSup>
                    <m:r>
                      <a:rPr lang="en-US" sz="2400" b="1" i="1">
                        <a:latin typeface="Cambria Math"/>
                      </a:rPr>
                      <m:t> </m:t>
                    </m:r>
                  </m:oMath>
                </a14:m>
                <a:r>
                  <a:rPr lang="ar-IQ" sz="2400" b="1" dirty="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1=(</a:t>
                </a:r>
                <a:r>
                  <a:rPr lang="en-US" sz="2400" b="1" i="1" dirty="0">
                    <a:latin typeface="Arial" panose="020B0604020202020204" pitchFamily="34" charset="0"/>
                    <a:cs typeface="Arial" panose="020B0604020202020204" pitchFamily="34" charset="0"/>
                  </a:rPr>
                  <a:t>2-1</a:t>
                </a:r>
                <a:r>
                  <a:rPr lang="ar-IQ" sz="2400" b="1" dirty="0">
                    <a:latin typeface="Arial" panose="020B0604020202020204" pitchFamily="34" charset="0"/>
                    <a:cs typeface="Arial" panose="020B0604020202020204" pitchFamily="34" charset="0"/>
                  </a:rPr>
                  <a:t>) (</a:t>
                </a:r>
                <a:r>
                  <a:rPr lang="en-US" sz="2400" b="1" i="1" dirty="0">
                    <a:latin typeface="Arial" panose="020B0604020202020204" pitchFamily="34" charset="0"/>
                    <a:cs typeface="Arial" panose="020B0604020202020204" pitchFamily="34" charset="0"/>
                  </a:rPr>
                  <a:t>2-1</a:t>
                </a:r>
                <a:r>
                  <a:rPr lang="ar-IQ" sz="2400" b="1"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كما يعتبر اختبار الاستقلال مقيداً لزوجين من العوامل صفات اختبار </a:t>
                </a:r>
                <a14:m>
                  <m:oMath xmlns:m="http://schemas.openxmlformats.org/officeDocument/2006/math">
                    <m:sSup>
                      <m:sSupPr>
                        <m:ctrlPr>
                          <a:rPr lang="en-US" sz="2400" b="1" i="1">
                            <a:latin typeface="Cambria Math"/>
                          </a:rPr>
                        </m:ctrlPr>
                      </m:sSupPr>
                      <m:e>
                        <m:r>
                          <a:rPr lang="en-US" sz="2400" b="1" i="1">
                            <a:latin typeface="Cambria Math"/>
                          </a:rPr>
                          <m:t>𝑿</m:t>
                        </m:r>
                      </m:e>
                      <m:sup>
                        <m:r>
                          <a:rPr lang="en-US" sz="2400" b="1" i="1">
                            <a:latin typeface="Cambria Math"/>
                          </a:rPr>
                          <m:t>𝟐</m:t>
                        </m:r>
                      </m:sup>
                    </m:sSup>
                  </m:oMath>
                </a14:m>
                <a:r>
                  <a:rPr lang="ar-IQ" sz="2400" b="1" dirty="0">
                    <a:latin typeface="Arial" panose="020B0604020202020204" pitchFamily="34" charset="0"/>
                    <a:cs typeface="Arial" panose="020B0604020202020204" pitchFamily="34" charset="0"/>
                  </a:rPr>
                  <a:t> للاستقلال والتي تميزه عن الاختبارات الاخرى </a:t>
                </a:r>
                <a:endParaRPr lang="en-US" sz="2400" dirty="0">
                  <a:latin typeface="Arial" panose="020B0604020202020204" pitchFamily="34" charset="0"/>
                  <a:cs typeface="Arial" panose="020B0604020202020204" pitchFamily="34" charset="0"/>
                </a:endParaRPr>
              </a:p>
              <a:p>
                <a:pPr lvl="0" rtl="1"/>
                <a:r>
                  <a:rPr lang="ar-IQ" sz="2400" b="1" dirty="0">
                    <a:latin typeface="Arial" panose="020B0604020202020204" pitchFamily="34" charset="0"/>
                    <a:cs typeface="Arial" panose="020B0604020202020204" pitchFamily="34" charset="0"/>
                  </a:rPr>
                  <a:t>تسحب العينة من المجتمع موضوع الدراسة والتي تصنف فيه الفئات وفق المتغير التابع والمتغير المستقل على اساس اهمية المتغيرين </a:t>
                </a:r>
                <a:endParaRPr lang="en-US" sz="2400" dirty="0">
                  <a:latin typeface="Arial" panose="020B0604020202020204" pitchFamily="34" charset="0"/>
                  <a:cs typeface="Arial" panose="020B0604020202020204" pitchFamily="34" charset="0"/>
                </a:endParaRPr>
              </a:p>
              <a:p>
                <a:pPr lvl="0" rtl="1"/>
                <a:r>
                  <a:rPr lang="ar-IQ" sz="2400" b="1" dirty="0">
                    <a:latin typeface="Arial" panose="020B0604020202020204" pitchFamily="34" charset="0"/>
                    <a:cs typeface="Arial" panose="020B0604020202020204" pitchFamily="34" charset="0"/>
                  </a:rPr>
                  <a:t>يعتمد حساب نسب التكرارات المتوقعة لكل فئة على قانون الاحتمال الذي [ ينص على انه اذا وقع حدثان والحادث هنا معيار التصنيف بصورة مستقلة الواحد عن الاخر فأن احتمال حدوثهما معاً يكون مساوياً لحاصل ضرب احتمال كل منهما على انفراد .</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قانون ضرب الاحتمال للاحداث المستقلة </a:t>
                </a:r>
                <a:r>
                  <a:rPr lang="en-US" sz="2400" b="1" i="1" dirty="0">
                    <a:latin typeface="Arial" panose="020B0604020202020204" pitchFamily="34" charset="0"/>
                    <a:cs typeface="Arial" panose="020B0604020202020204" pitchFamily="34" charset="0"/>
                  </a:rPr>
                  <a:t>P(AB) = P(A)× P(B)  </a:t>
                </a:r>
                <a:endParaRPr lang="en-US" sz="2400" dirty="0">
                  <a:latin typeface="Arial" panose="020B0604020202020204" pitchFamily="34" charset="0"/>
                  <a:cs typeface="Arial" panose="020B0604020202020204" pitchFamily="34" charset="0"/>
                </a:endParaRPr>
              </a:p>
              <a:p>
                <a:pPr rtl="1"/>
                <a:r>
                  <a:rPr lang="ar-IQ" sz="2400" b="1" dirty="0">
                    <a:latin typeface="Arial" panose="020B0604020202020204" pitchFamily="34" charset="0"/>
                    <a:cs typeface="Arial" panose="020B0604020202020204" pitchFamily="34" charset="0"/>
                  </a:rPr>
                  <a:t>الاحتمال = </a:t>
                </a:r>
                <a14:m>
                  <m:oMath xmlns:m="http://schemas.openxmlformats.org/officeDocument/2006/math">
                    <m:f>
                      <m:fPr>
                        <m:ctrlPr>
                          <a:rPr lang="en-US" sz="2400" b="1" i="1">
                            <a:latin typeface="Cambria Math"/>
                          </a:rPr>
                        </m:ctrlPr>
                      </m:fPr>
                      <m:num>
                        <m:r>
                          <a:rPr lang="ar-IQ" sz="2400">
                            <a:latin typeface="Cambria Math"/>
                          </a:rPr>
                          <m:t>المؤاتية</m:t>
                        </m:r>
                        <m:r>
                          <a:rPr lang="ar-IQ" sz="2400">
                            <a:latin typeface="Cambria Math"/>
                          </a:rPr>
                          <m:t> </m:t>
                        </m:r>
                        <m:r>
                          <a:rPr lang="ar-IQ" sz="2400">
                            <a:latin typeface="Cambria Math"/>
                          </a:rPr>
                          <m:t>الحالات</m:t>
                        </m:r>
                        <m:r>
                          <a:rPr lang="ar-IQ" sz="2400">
                            <a:latin typeface="Cambria Math"/>
                          </a:rPr>
                          <m:t> </m:t>
                        </m:r>
                        <m:r>
                          <a:rPr lang="ar-IQ" sz="2400">
                            <a:latin typeface="Cambria Math"/>
                          </a:rPr>
                          <m:t>عدد</m:t>
                        </m:r>
                      </m:num>
                      <m:den>
                        <m:r>
                          <a:rPr lang="ar-IQ" sz="2400">
                            <a:latin typeface="Cambria Math"/>
                          </a:rPr>
                          <m:t>الممكنة</m:t>
                        </m:r>
                        <m:r>
                          <a:rPr lang="ar-IQ" sz="2400">
                            <a:latin typeface="Cambria Math"/>
                          </a:rPr>
                          <m:t> </m:t>
                        </m:r>
                        <m:r>
                          <a:rPr lang="ar-IQ" sz="2400">
                            <a:latin typeface="Cambria Math"/>
                          </a:rPr>
                          <m:t>الحالات</m:t>
                        </m:r>
                        <m:r>
                          <a:rPr lang="ar-IQ" sz="2400">
                            <a:latin typeface="Cambria Math"/>
                          </a:rPr>
                          <m:t> </m:t>
                        </m:r>
                        <m:r>
                          <a:rPr lang="ar-IQ" sz="2400">
                            <a:latin typeface="Cambria Math"/>
                          </a:rPr>
                          <m:t>عدد</m:t>
                        </m:r>
                      </m:den>
                    </m:f>
                  </m:oMath>
                </a14:m>
                <a:endParaRPr lang="en-US" sz="2400" dirty="0">
                  <a:latin typeface="Arial" panose="020B0604020202020204" pitchFamily="34" charset="0"/>
                  <a:cs typeface="Arial" panose="020B0604020202020204" pitchFamily="34" charset="0"/>
                </a:endParaRPr>
              </a:p>
              <a:p>
                <a:pPr lvl="0" rtl="1"/>
                <a:r>
                  <a:rPr lang="ar-IQ" sz="2400" b="1" dirty="0">
                    <a:latin typeface="Arial" panose="020B0604020202020204" pitchFamily="34" charset="0"/>
                    <a:cs typeface="Arial" panose="020B0604020202020204" pitchFamily="34" charset="0"/>
                  </a:rPr>
                  <a:t>توضع الفرضية على اساس المتغيرين مستقلين عن بعضهما </a:t>
                </a:r>
                <a:r>
                  <a:rPr lang="ar-IQ" sz="2400" b="1"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566670" y="1596981"/>
                <a:ext cx="11294772" cy="5048518"/>
              </a:xfrm>
              <a:blipFill rotWithShape="0">
                <a:blip r:embed="rId2"/>
                <a:stretch>
                  <a:fillRect t="-2415" r="-756"/>
                </a:stretch>
              </a:blipFill>
            </p:spPr>
            <p:txBody>
              <a:bodyPr/>
              <a:lstStyle/>
              <a:p>
                <a:r>
                  <a:rPr lang="en-US">
                    <a:noFill/>
                  </a:rPr>
                  <a:t> </a:t>
                </a:r>
              </a:p>
            </p:txBody>
          </p:sp>
        </mc:Fallback>
      </mc:AlternateContent>
    </p:spTree>
    <p:extLst>
      <p:ext uri="{BB962C8B-B14F-4D97-AF65-F5344CB8AC3E}">
        <p14:creationId xmlns:p14="http://schemas.microsoft.com/office/powerpoint/2010/main" val="30662157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84310" y="334851"/>
                <a:ext cx="10018713" cy="2179749"/>
              </a:xfrm>
            </p:spPr>
            <p:txBody>
              <a:bodyPr/>
              <a:lstStyle/>
              <a:p>
                <a:pPr marL="0" indent="0" algn="just" rtl="1">
                  <a:buNone/>
                </a:pPr>
                <a:r>
                  <a:rPr lang="ar-IQ" b="1" dirty="0"/>
                  <a:t>مثال// درس مجموع من الباحثين العلاقة بين مجاميع الدم وشدة الاصابة بحالة مرضية معينة لمجتمع جمعت بيانات من (1500) شخصاً وكانت النتائج كما مبين ادناه , هل الحالتين مرتبطتان , اختبر ذلك تحت مستوى احتمال 0.05 علماً ان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t> الجدولية = 12.592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84310" y="334851"/>
                <a:ext cx="10018713" cy="2179749"/>
              </a:xfrm>
              <a:blipFill rotWithShape="0">
                <a:blip r:embed="rId2"/>
                <a:stretch>
                  <a:fillRect l="-1764" r="-912"/>
                </a:stretch>
              </a:blipFill>
            </p:spPr>
            <p:txBody>
              <a:bodyPr/>
              <a:lstStyle/>
              <a:p>
                <a:r>
                  <a:rPr lang="en-US">
                    <a:noFill/>
                  </a:rPr>
                  <a:t> </a:t>
                </a:r>
              </a:p>
            </p:txBody>
          </p:sp>
        </mc:Fallback>
      </mc:AlternateContent>
      <p:sp>
        <p:nvSpPr>
          <p:cNvPr id="2" name="Rectangle 1"/>
          <p:cNvSpPr/>
          <p:nvPr/>
        </p:nvSpPr>
        <p:spPr>
          <a:xfrm>
            <a:off x="579550" y="1373660"/>
            <a:ext cx="11436439" cy="1308500"/>
          </a:xfrm>
          <a:prstGeom prst="rect">
            <a:avLst/>
          </a:prstGeom>
        </p:spPr>
        <p:txBody>
          <a:bodyPr wrap="square">
            <a:spAutoFit/>
          </a:bodyPr>
          <a:lstStyle/>
          <a:p>
            <a:pPr algn="just" rtl="1">
              <a:lnSpc>
                <a:spcPct val="115000"/>
              </a:lnSpc>
              <a:spcAft>
                <a:spcPts val="1000"/>
              </a:spcAft>
              <a:tabLst>
                <a:tab pos="2626360" algn="l"/>
              </a:tabLst>
            </a:pPr>
            <a:endParaRPr lang="ar-IQ" sz="1200" dirty="0" smtClean="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endParaRPr lang="ar-IQ" sz="1200" dirty="0">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endParaRPr lang="ar-IQ" sz="1200" dirty="0" smtClean="0">
              <a:effectLst/>
              <a:latin typeface="Arial" panose="020B060402020202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2626360" algn="l"/>
              </a:tabLst>
            </a:pPr>
            <a:endParaRPr lang="en-US" sz="12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53014924"/>
              </p:ext>
            </p:extLst>
          </p:nvPr>
        </p:nvGraphicFramePr>
        <p:xfrm>
          <a:off x="1722876" y="2682160"/>
          <a:ext cx="5722620" cy="2711706"/>
        </p:xfrm>
        <a:graphic>
          <a:graphicData uri="http://schemas.openxmlformats.org/drawingml/2006/table">
            <a:tbl>
              <a:tblPr rtl="1" firstRow="1" firstCol="1" bandRow="1">
                <a:tableStyleId>{5C22544A-7EE6-4342-B048-85BDC9FD1C3A}</a:tableStyleId>
              </a:tblPr>
              <a:tblGrid>
                <a:gridCol w="989965"/>
                <a:gridCol w="989965"/>
                <a:gridCol w="881380"/>
                <a:gridCol w="881380"/>
                <a:gridCol w="810260"/>
                <a:gridCol w="1169670"/>
              </a:tblGrid>
              <a:tr h="161925">
                <a:tc rowSpan="2">
                  <a:txBody>
                    <a:bodyPr/>
                    <a:lstStyle/>
                    <a:p>
                      <a:pPr marL="0" marR="0" algn="ctr" rtl="1">
                        <a:lnSpc>
                          <a:spcPct val="115000"/>
                        </a:lnSpc>
                        <a:spcBef>
                          <a:spcPts val="0"/>
                        </a:spcBef>
                        <a:spcAft>
                          <a:spcPts val="0"/>
                        </a:spcAft>
                        <a:tabLst>
                          <a:tab pos="1036955" algn="l"/>
                        </a:tabLst>
                      </a:pPr>
                      <a:r>
                        <a:rPr lang="en-US" sz="1600">
                          <a:effectLst/>
                        </a:rPr>
                        <a:t>Total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4">
                  <a:txBody>
                    <a:bodyPr/>
                    <a:lstStyle/>
                    <a:p>
                      <a:pPr marL="0" marR="0" algn="r" rtl="1">
                        <a:lnSpc>
                          <a:spcPct val="115000"/>
                        </a:lnSpc>
                        <a:spcBef>
                          <a:spcPts val="0"/>
                        </a:spcBef>
                        <a:spcAft>
                          <a:spcPts val="0"/>
                        </a:spcAft>
                        <a:tabLst>
                          <a:tab pos="1036955" algn="l"/>
                          <a:tab pos="1240790" algn="l"/>
                          <a:tab pos="2707640" algn="l"/>
                        </a:tabLst>
                      </a:pPr>
                      <a:r>
                        <a:rPr lang="ar-IQ" sz="16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rtl="1">
                        <a:lnSpc>
                          <a:spcPct val="115000"/>
                        </a:lnSpc>
                        <a:spcBef>
                          <a:spcPts val="0"/>
                        </a:spcBef>
                        <a:spcAft>
                          <a:spcPts val="0"/>
                        </a:spcAft>
                        <a:tabLst>
                          <a:tab pos="1036955" algn="l"/>
                        </a:tabLst>
                      </a:pPr>
                      <a:r>
                        <a:rPr lang="ar-IQ" sz="1600">
                          <a:effectLst/>
                        </a:rPr>
                        <a:t>الحالة المرضية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725">
                <a:tc vMerge="1">
                  <a:txBody>
                    <a:bodyPr/>
                    <a:lstStyle/>
                    <a:p>
                      <a:endParaRPr lang="en-US"/>
                    </a:p>
                  </a:txBody>
                  <a:tcPr/>
                </a:tc>
                <a:tc>
                  <a:txBody>
                    <a:bodyPr/>
                    <a:lstStyle/>
                    <a:p>
                      <a:pPr marL="0" marR="0" algn="ctr" rtl="1">
                        <a:lnSpc>
                          <a:spcPct val="115000"/>
                        </a:lnSpc>
                        <a:spcBef>
                          <a:spcPts val="0"/>
                        </a:spcBef>
                        <a:spcAft>
                          <a:spcPts val="0"/>
                        </a:spcAft>
                        <a:tabLst>
                          <a:tab pos="1036955" algn="l"/>
                        </a:tabLst>
                      </a:pPr>
                      <a:r>
                        <a:rPr lang="ar-IQ" sz="16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en-US" sz="1600">
                          <a:effectLst/>
                        </a:rPr>
                        <a:t>AB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en-US" sz="16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en-US" sz="1600">
                          <a:effectLst/>
                        </a:rPr>
                        <a:t>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tr>
              <a:tr h="0">
                <a:tc>
                  <a:txBody>
                    <a:bodyPr/>
                    <a:lstStyle/>
                    <a:p>
                      <a:pPr marL="0" marR="0" algn="ctr" rtl="1">
                        <a:lnSpc>
                          <a:spcPct val="115000"/>
                        </a:lnSpc>
                        <a:spcBef>
                          <a:spcPts val="0"/>
                        </a:spcBef>
                        <a:spcAft>
                          <a:spcPts val="0"/>
                        </a:spcAft>
                        <a:tabLst>
                          <a:tab pos="1036955" algn="l"/>
                        </a:tabLst>
                      </a:pPr>
                      <a:r>
                        <a:rPr lang="ar-IQ" sz="1600">
                          <a:effectLst/>
                        </a:rPr>
                        <a:t>1320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476</a:t>
                      </a:r>
                      <a:endParaRPr lang="en-US" sz="1100">
                        <a:effectLst/>
                      </a:endParaRPr>
                    </a:p>
                    <a:p>
                      <a:pPr marL="0" marR="0" algn="ctr" rtl="1">
                        <a:lnSpc>
                          <a:spcPct val="115000"/>
                        </a:lnSpc>
                        <a:spcBef>
                          <a:spcPts val="0"/>
                        </a:spcBef>
                        <a:spcAft>
                          <a:spcPts val="0"/>
                        </a:spcAft>
                        <a:tabLst>
                          <a:tab pos="1036955" algn="l"/>
                        </a:tabLst>
                      </a:pPr>
                      <a:r>
                        <a:rPr lang="ar-IQ" sz="1600">
                          <a:effectLst/>
                        </a:rPr>
                        <a:t>(473.44)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90</a:t>
                      </a:r>
                      <a:endParaRPr lang="en-US" sz="1100">
                        <a:effectLst/>
                      </a:endParaRPr>
                    </a:p>
                    <a:p>
                      <a:pPr marL="0" marR="0" algn="ctr" rtl="1">
                        <a:lnSpc>
                          <a:spcPct val="115000"/>
                        </a:lnSpc>
                        <a:spcBef>
                          <a:spcPts val="0"/>
                        </a:spcBef>
                        <a:spcAft>
                          <a:spcPts val="0"/>
                        </a:spcAft>
                        <a:tabLst>
                          <a:tab pos="1036955" algn="l"/>
                        </a:tabLst>
                      </a:pPr>
                      <a:r>
                        <a:rPr lang="ar-IQ" sz="1600">
                          <a:effectLst/>
                        </a:rPr>
                        <a:t>(92.40)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211</a:t>
                      </a:r>
                      <a:endParaRPr lang="en-US" sz="1100">
                        <a:effectLst/>
                      </a:endParaRPr>
                    </a:p>
                    <a:p>
                      <a:pPr marL="0" marR="0" algn="ctr" rtl="1">
                        <a:lnSpc>
                          <a:spcPct val="115000"/>
                        </a:lnSpc>
                        <a:spcBef>
                          <a:spcPts val="0"/>
                        </a:spcBef>
                        <a:spcAft>
                          <a:spcPts val="0"/>
                        </a:spcAft>
                        <a:tabLst>
                          <a:tab pos="1036955" algn="l"/>
                        </a:tabLst>
                      </a:pPr>
                      <a:r>
                        <a:rPr lang="ar-IQ" sz="1600">
                          <a:effectLst/>
                        </a:rPr>
                        <a:t>(212.96)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543</a:t>
                      </a:r>
                      <a:endParaRPr lang="en-US" sz="1100">
                        <a:effectLst/>
                      </a:endParaRPr>
                    </a:p>
                    <a:p>
                      <a:pPr marL="0" marR="0" algn="ctr" rtl="1">
                        <a:lnSpc>
                          <a:spcPct val="115000"/>
                        </a:lnSpc>
                        <a:spcBef>
                          <a:spcPts val="0"/>
                        </a:spcBef>
                        <a:spcAft>
                          <a:spcPts val="0"/>
                        </a:spcAft>
                        <a:tabLst>
                          <a:tab pos="1036955" algn="l"/>
                        </a:tabLst>
                      </a:pPr>
                      <a:r>
                        <a:rPr lang="ar-IQ" sz="1600">
                          <a:effectLst/>
                        </a:rPr>
                        <a:t>(541.2)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غير مصاب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105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31</a:t>
                      </a:r>
                      <a:endParaRPr lang="en-US" sz="1100">
                        <a:effectLst/>
                      </a:endParaRPr>
                    </a:p>
                    <a:p>
                      <a:pPr marL="0" marR="0" algn="ctr" rtl="1">
                        <a:lnSpc>
                          <a:spcPct val="115000"/>
                        </a:lnSpc>
                        <a:spcBef>
                          <a:spcPts val="0"/>
                        </a:spcBef>
                        <a:spcAft>
                          <a:spcPts val="0"/>
                        </a:spcAft>
                        <a:tabLst>
                          <a:tab pos="1036955" algn="l"/>
                        </a:tabLst>
                      </a:pPr>
                      <a:r>
                        <a:rPr lang="ar-IQ" sz="1600">
                          <a:effectLst/>
                        </a:rPr>
                        <a:t>(73.66)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8</a:t>
                      </a:r>
                      <a:endParaRPr lang="en-US" sz="1100">
                        <a:effectLst/>
                      </a:endParaRPr>
                    </a:p>
                    <a:p>
                      <a:pPr marL="0" marR="0" algn="ctr" rtl="1">
                        <a:lnSpc>
                          <a:spcPct val="115000"/>
                        </a:lnSpc>
                        <a:spcBef>
                          <a:spcPts val="0"/>
                        </a:spcBef>
                        <a:spcAft>
                          <a:spcPts val="0"/>
                        </a:spcAft>
                        <a:tabLst>
                          <a:tab pos="1036955" algn="l"/>
                        </a:tabLst>
                      </a:pPr>
                      <a:r>
                        <a:rPr lang="ar-IQ" sz="1600">
                          <a:effectLst/>
                        </a:rPr>
                        <a:t>(7.33)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22</a:t>
                      </a:r>
                      <a:endParaRPr lang="en-US" sz="1100">
                        <a:effectLst/>
                      </a:endParaRPr>
                    </a:p>
                    <a:p>
                      <a:pPr marL="0" marR="0" algn="ctr" rtl="1">
                        <a:lnSpc>
                          <a:spcPct val="115000"/>
                        </a:lnSpc>
                        <a:spcBef>
                          <a:spcPts val="0"/>
                        </a:spcBef>
                        <a:spcAft>
                          <a:spcPts val="0"/>
                        </a:spcAft>
                        <a:tabLst>
                          <a:tab pos="1036955" algn="l"/>
                        </a:tabLst>
                      </a:pPr>
                      <a:r>
                        <a:rPr lang="ar-IQ" sz="1600">
                          <a:effectLst/>
                        </a:rPr>
                        <a:t>(16.94)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44</a:t>
                      </a:r>
                      <a:endParaRPr lang="en-US" sz="1100">
                        <a:effectLst/>
                      </a:endParaRPr>
                    </a:p>
                    <a:p>
                      <a:pPr marL="0" marR="0" algn="ctr" rtl="1">
                        <a:lnSpc>
                          <a:spcPct val="115000"/>
                        </a:lnSpc>
                        <a:spcBef>
                          <a:spcPts val="0"/>
                        </a:spcBef>
                        <a:spcAft>
                          <a:spcPts val="0"/>
                        </a:spcAft>
                        <a:tabLst>
                          <a:tab pos="1036955" algn="l"/>
                        </a:tabLst>
                      </a:pPr>
                      <a:r>
                        <a:rPr lang="ar-IQ" sz="1600">
                          <a:effectLst/>
                        </a:rPr>
                        <a:t>(43.05)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متوسط الاصابة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31</a:t>
                      </a:r>
                      <a:endParaRPr lang="en-US" sz="1100">
                        <a:effectLst/>
                      </a:endParaRPr>
                    </a:p>
                    <a:p>
                      <a:pPr marL="0" marR="0" algn="ctr" rtl="1">
                        <a:lnSpc>
                          <a:spcPct val="115000"/>
                        </a:lnSpc>
                        <a:spcBef>
                          <a:spcPts val="0"/>
                        </a:spcBef>
                        <a:spcAft>
                          <a:spcPts val="0"/>
                        </a:spcAft>
                        <a:tabLst>
                          <a:tab pos="1036955" algn="l"/>
                        </a:tabLst>
                      </a:pPr>
                      <a:r>
                        <a:rPr lang="ar-IQ" sz="1600">
                          <a:effectLst/>
                        </a:rPr>
                        <a:t>(26.90)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7</a:t>
                      </a:r>
                      <a:endParaRPr lang="en-US" sz="1100">
                        <a:effectLst/>
                      </a:endParaRPr>
                    </a:p>
                    <a:p>
                      <a:pPr marL="0" marR="0" algn="ctr" rtl="1">
                        <a:lnSpc>
                          <a:spcPct val="115000"/>
                        </a:lnSpc>
                        <a:spcBef>
                          <a:spcPts val="0"/>
                        </a:spcBef>
                        <a:spcAft>
                          <a:spcPts val="0"/>
                        </a:spcAft>
                        <a:tabLst>
                          <a:tab pos="1036955" algn="l"/>
                        </a:tabLst>
                      </a:pPr>
                      <a:r>
                        <a:rPr lang="ar-IQ" sz="1600">
                          <a:effectLst/>
                        </a:rPr>
                        <a:t>(5.25)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9</a:t>
                      </a:r>
                      <a:endParaRPr lang="en-US" sz="1100">
                        <a:effectLst/>
                      </a:endParaRPr>
                    </a:p>
                    <a:p>
                      <a:pPr marL="0" marR="0" algn="ctr" rtl="1">
                        <a:lnSpc>
                          <a:spcPct val="115000"/>
                        </a:lnSpc>
                        <a:spcBef>
                          <a:spcPts val="0"/>
                        </a:spcBef>
                        <a:spcAft>
                          <a:spcPts val="0"/>
                        </a:spcAft>
                        <a:tabLst>
                          <a:tab pos="1036955" algn="l"/>
                        </a:tabLst>
                      </a:pPr>
                      <a:r>
                        <a:rPr lang="ar-IQ" sz="1600">
                          <a:effectLst/>
                        </a:rPr>
                        <a:t>(12.10)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28</a:t>
                      </a:r>
                      <a:endParaRPr lang="en-US" sz="1100">
                        <a:effectLst/>
                      </a:endParaRPr>
                    </a:p>
                    <a:p>
                      <a:pPr marL="0" marR="0" algn="ctr" rtl="1">
                        <a:lnSpc>
                          <a:spcPct val="115000"/>
                        </a:lnSpc>
                        <a:spcBef>
                          <a:spcPts val="0"/>
                        </a:spcBef>
                        <a:spcAft>
                          <a:spcPts val="0"/>
                        </a:spcAft>
                        <a:tabLst>
                          <a:tab pos="1036955" algn="l"/>
                        </a:tabLst>
                      </a:pPr>
                      <a:r>
                        <a:rPr lang="ar-IQ" sz="1600">
                          <a:effectLst/>
                        </a:rPr>
                        <a:t>(30.75)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شديد الاصابة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1500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538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105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242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615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en-US" sz="1600" dirty="0">
                          <a:effectLst/>
                        </a:rPr>
                        <a:t>Total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412444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601532" y="940157"/>
                <a:ext cx="8901491" cy="5783371"/>
              </a:xfrm>
            </p:spPr>
            <p:txBody>
              <a:bodyPr>
                <a:normAutofit fontScale="85000" lnSpcReduction="20000"/>
              </a:bodyPr>
              <a:lstStyle/>
              <a:p>
                <a:pPr algn="just" rtl="1"/>
                <a:r>
                  <a:rPr lang="en-US" b="1" i="1" dirty="0"/>
                  <a:t>S.S</a:t>
                </a:r>
                <a:r>
                  <a:rPr lang="en-US" b="1" dirty="0"/>
                  <a:t> </a:t>
                </a:r>
                <a:r>
                  <a:rPr lang="ar-IQ" b="1" dirty="0"/>
                  <a:t>: مجموع المربعات</a:t>
                </a:r>
                <a:endParaRPr lang="en-US" dirty="0"/>
              </a:p>
              <a:p>
                <a:pPr algn="just" rtl="1"/>
                <a:r>
                  <a:rPr lang="en-US" b="1" i="1" dirty="0"/>
                  <a:t>H0</a:t>
                </a:r>
                <a:r>
                  <a:rPr lang="ar-IQ" b="1" dirty="0"/>
                  <a:t> : فرضية العدم</a:t>
                </a:r>
                <a:endParaRPr lang="en-US" dirty="0"/>
              </a:p>
              <a:p>
                <a:pPr algn="just" rtl="1"/>
                <a:r>
                  <a:rPr lang="en-US" b="1" i="1" dirty="0"/>
                  <a:t>H1</a:t>
                </a:r>
                <a:r>
                  <a:rPr lang="ar-IQ" b="1" dirty="0"/>
                  <a:t> : الفرضية البديلة</a:t>
                </a:r>
                <a:endParaRPr lang="en-US" dirty="0"/>
              </a:p>
              <a:p>
                <a:pPr algn="just" rtl="1"/>
                <a14:m>
                  <m:oMath xmlns:m="http://schemas.openxmlformats.org/officeDocument/2006/math">
                    <m:r>
                      <a:rPr lang="ar-IQ" i="1">
                        <a:latin typeface="Cambria Math" panose="02040503050406030204" pitchFamily="18" charset="0"/>
                      </a:rPr>
                      <m:t>𝛂</m:t>
                    </m:r>
                  </m:oMath>
                </a14:m>
                <a:r>
                  <a:rPr lang="ar-IQ" b="1" dirty="0"/>
                  <a:t> : مستوى المعنوية </a:t>
                </a:r>
                <a:endParaRPr lang="en-US" dirty="0"/>
              </a:p>
              <a:p>
                <a:pPr algn="just" rtl="1"/>
                <a:r>
                  <a:rPr lang="en-US" b="1" i="1" dirty="0"/>
                  <a:t>M.D</a:t>
                </a:r>
                <a:r>
                  <a:rPr lang="ar-IQ" b="1" dirty="0"/>
                  <a:t> :الانحراف المتوسط</a:t>
                </a:r>
                <a:endParaRPr lang="en-US" dirty="0"/>
              </a:p>
              <a:p>
                <a:pPr algn="just" rtl="1"/>
                <a:r>
                  <a:rPr lang="en-US" b="1" i="1" dirty="0" err="1"/>
                  <a:t>nPr</a:t>
                </a:r>
                <a:r>
                  <a:rPr lang="ar-IQ" b="1" dirty="0"/>
                  <a:t> تباديل </a:t>
                </a:r>
                <a:r>
                  <a:rPr lang="en-US" b="1" i="1" dirty="0"/>
                  <a:t>r</a:t>
                </a:r>
                <a:r>
                  <a:rPr lang="ar-IQ" b="1" dirty="0"/>
                  <a:t> من </a:t>
                </a:r>
                <a:r>
                  <a:rPr lang="en-US" b="1" i="1" dirty="0"/>
                  <a:t>n</a:t>
                </a:r>
                <a:endParaRPr lang="en-US" dirty="0"/>
              </a:p>
              <a:p>
                <a:pPr algn="just" rtl="1"/>
                <a:r>
                  <a:rPr lang="en-US" b="1" i="1" dirty="0" err="1"/>
                  <a:t>nCr</a:t>
                </a:r>
                <a:r>
                  <a:rPr lang="ar-IQ" b="1" dirty="0"/>
                  <a:t>  توافيق </a:t>
                </a:r>
                <a:r>
                  <a:rPr lang="en-US" b="1" i="1" dirty="0"/>
                  <a:t>r</a:t>
                </a:r>
                <a:r>
                  <a:rPr lang="ar-IQ" b="1" dirty="0"/>
                  <a:t> من </a:t>
                </a:r>
                <a:r>
                  <a:rPr lang="en-US" b="1" i="1" dirty="0"/>
                  <a:t>n</a:t>
                </a:r>
                <a:endParaRPr lang="en-US" dirty="0"/>
              </a:p>
              <a:p>
                <a:pPr algn="just" rtl="1"/>
                <a:r>
                  <a:rPr lang="en-US" b="1" i="1" dirty="0"/>
                  <a:t>r</a:t>
                </a:r>
                <a:r>
                  <a:rPr lang="ar-IQ" b="1" dirty="0"/>
                  <a:t> = معامل الارتباط</a:t>
                </a:r>
                <a:endParaRPr lang="en-US" dirty="0"/>
              </a:p>
              <a:p>
                <a:pPr algn="just" rtl="1"/>
                <a:r>
                  <a:rPr lang="en-US" b="1" i="1" dirty="0"/>
                  <a:t>B</a:t>
                </a:r>
                <a:r>
                  <a:rPr lang="ar-IQ" b="1" dirty="0"/>
                  <a:t> = معامل الانحدار</a:t>
                </a:r>
                <a:endParaRPr lang="en-US" dirty="0"/>
              </a:p>
              <a:p>
                <a:pPr algn="just" rtl="1"/>
                <a:r>
                  <a:rPr lang="en-US" b="1" i="1" dirty="0" err="1"/>
                  <a:t>Fcal</a:t>
                </a:r>
                <a:r>
                  <a:rPr lang="ar-IQ" b="1" dirty="0"/>
                  <a:t>   </a:t>
                </a:r>
                <a:r>
                  <a:rPr lang="en-US" b="1" i="1" dirty="0"/>
                  <a:t>F</a:t>
                </a:r>
                <a:r>
                  <a:rPr lang="ar-IQ" b="1" dirty="0"/>
                  <a:t>  المحسوبة</a:t>
                </a:r>
                <a:endParaRPr lang="en-US" dirty="0"/>
              </a:p>
              <a:p>
                <a:pPr algn="just" rtl="1"/>
                <a:r>
                  <a:rPr lang="en-US" b="1" i="1" dirty="0" err="1"/>
                  <a:t>Ftabl</a:t>
                </a:r>
                <a:r>
                  <a:rPr lang="ar-IQ" b="1" dirty="0"/>
                  <a:t>  </a:t>
                </a:r>
                <a:r>
                  <a:rPr lang="en-US" b="1" i="1" dirty="0"/>
                  <a:t>F</a:t>
                </a:r>
                <a:r>
                  <a:rPr lang="ar-IQ" b="1" dirty="0"/>
                  <a:t> الجدولية</a:t>
                </a:r>
                <a:endParaRPr lang="en-US" dirty="0"/>
              </a:p>
              <a:p>
                <a:pPr algn="just" rtl="1"/>
                <a:r>
                  <a:rPr lang="en-US" b="1" i="1" dirty="0"/>
                  <a:t>t </a:t>
                </a:r>
                <a:r>
                  <a:rPr lang="en-US" b="1" i="1" dirty="0" err="1"/>
                  <a:t>cal</a:t>
                </a:r>
                <a:r>
                  <a:rPr lang="en-US" b="1" i="1" dirty="0"/>
                  <a:t> </a:t>
                </a:r>
                <a:r>
                  <a:rPr lang="ar-IQ" b="1" dirty="0"/>
                  <a:t>  </a:t>
                </a:r>
                <a:r>
                  <a:rPr lang="en-US" b="1" i="1" dirty="0"/>
                  <a:t>t</a:t>
                </a:r>
                <a:r>
                  <a:rPr lang="ar-IQ" b="1" dirty="0"/>
                  <a:t> المحسوبة</a:t>
                </a:r>
                <a:endParaRPr lang="en-US" dirty="0"/>
              </a:p>
              <a:p>
                <a:pPr algn="just" rtl="1"/>
                <a:r>
                  <a:rPr lang="en-US" b="1" i="1" dirty="0"/>
                  <a:t>t </a:t>
                </a:r>
                <a:r>
                  <a:rPr lang="en-US" b="1" i="1" dirty="0" err="1"/>
                  <a:t>tabl</a:t>
                </a:r>
                <a:r>
                  <a:rPr lang="ar-IQ" b="1" dirty="0"/>
                  <a:t>   </a:t>
                </a:r>
                <a:r>
                  <a:rPr lang="en-US" b="1" i="1" dirty="0"/>
                  <a:t>t</a:t>
                </a:r>
                <a:r>
                  <a:rPr lang="ar-IQ" b="1" dirty="0"/>
                  <a:t> الجدولية</a:t>
                </a:r>
                <a:endParaRPr lang="en-US" dirty="0"/>
              </a:p>
              <a:p>
                <a:pPr algn="just" rtl="1"/>
                <a14:m>
                  <m:oMath xmlns:m="http://schemas.openxmlformats.org/officeDocument/2006/math">
                    <m:sSup>
                      <m:sSupPr>
                        <m:ctrlPr>
                          <a:rPr lang="en-US" b="1" i="1">
                            <a:latin typeface="Cambria Math"/>
                          </a:rPr>
                        </m:ctrlPr>
                      </m:sSupPr>
                      <m:e>
                        <m:r>
                          <a:rPr lang="en-US" b="1" i="1">
                            <a:latin typeface="Cambria Math" panose="02040503050406030204" pitchFamily="18" charset="0"/>
                          </a:rPr>
                          <m:t>𝐱</m:t>
                        </m:r>
                      </m:e>
                      <m:sup>
                        <m:r>
                          <a:rPr lang="en-US" b="1" i="1">
                            <a:latin typeface="Cambria Math" panose="02040503050406030204" pitchFamily="18" charset="0"/>
                          </a:rPr>
                          <m:t>𝟐</m:t>
                        </m:r>
                      </m:sup>
                    </m:sSup>
                  </m:oMath>
                </a14:m>
                <a:r>
                  <a:rPr lang="en-US" b="1" dirty="0"/>
                  <a:t> </a:t>
                </a:r>
                <a:r>
                  <a:rPr lang="ar-IQ" b="1" dirty="0"/>
                  <a:t>كاي مربع كاي</a:t>
                </a: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601532" y="940157"/>
                <a:ext cx="8901491" cy="5783371"/>
              </a:xfrm>
              <a:blipFill rotWithShape="0">
                <a:blip r:embed="rId2"/>
                <a:stretch>
                  <a:fillRect t="-2634" r="-1370"/>
                </a:stretch>
              </a:blipFill>
            </p:spPr>
            <p:txBody>
              <a:bodyPr/>
              <a:lstStyle/>
              <a:p>
                <a:r>
                  <a:rPr lang="en-US">
                    <a:noFill/>
                  </a:rPr>
                  <a:t> </a:t>
                </a:r>
              </a:p>
            </p:txBody>
          </p:sp>
        </mc:Fallback>
      </mc:AlternateContent>
    </p:spTree>
    <p:extLst>
      <p:ext uri="{BB962C8B-B14F-4D97-AF65-F5344CB8AC3E}">
        <p14:creationId xmlns:p14="http://schemas.microsoft.com/office/powerpoint/2010/main" val="34237507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532965" y="645459"/>
            <a:ext cx="10233211" cy="6037729"/>
          </a:xfrm>
          <a:prstGeom prst="rect">
            <a:avLst/>
          </a:prstGeom>
        </p:spPr>
      </p:pic>
    </p:spTree>
    <p:extLst>
      <p:ext uri="{BB962C8B-B14F-4D97-AF65-F5344CB8AC3E}">
        <p14:creationId xmlns:p14="http://schemas.microsoft.com/office/powerpoint/2010/main" val="34848453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9882" y="502276"/>
            <a:ext cx="6390110" cy="1120462"/>
          </a:xfrm>
        </p:spPr>
        <p:txBody>
          <a:bodyPr>
            <a:normAutofit/>
          </a:bodyPr>
          <a:lstStyle/>
          <a:p>
            <a:r>
              <a:rPr lang="ar-IQ" dirty="0" smtClean="0">
                <a:latin typeface="Arial" panose="020B0604020202020204" pitchFamily="34" charset="0"/>
                <a:cs typeface="Arial" panose="020B0604020202020204" pitchFamily="34" charset="0"/>
              </a:rPr>
              <a:t>المحاظرة الثانية عشر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515155" y="1622739"/>
                <a:ext cx="10987868" cy="4675030"/>
              </a:xfrm>
            </p:spPr>
            <p:txBody>
              <a:bodyPr>
                <a:normAutofit fontScale="40000" lnSpcReduction="20000"/>
              </a:bodyPr>
              <a:lstStyle/>
              <a:p>
                <a:pPr rtl="1"/>
                <a:r>
                  <a:rPr lang="ar-IQ" sz="8000" b="1" u="sng" dirty="0">
                    <a:latin typeface="Arial" panose="020B0604020202020204" pitchFamily="34" charset="0"/>
                    <a:cs typeface="Arial" panose="020B0604020202020204" pitchFamily="34" charset="0"/>
                  </a:rPr>
                  <a:t>استخدام اختبار(</a:t>
                </a:r>
                <a14:m>
                  <m:oMath xmlns:m="http://schemas.openxmlformats.org/officeDocument/2006/math">
                    <m:sSup>
                      <m:sSupPr>
                        <m:ctrlPr>
                          <a:rPr lang="en-US" sz="8000" b="1" i="1" u="sng">
                            <a:latin typeface="Cambria Math"/>
                          </a:rPr>
                        </m:ctrlPr>
                      </m:sSupPr>
                      <m:e>
                        <m:r>
                          <a:rPr lang="en-US" sz="8000" b="1" i="1" u="sng">
                            <a:latin typeface="Cambria Math"/>
                          </a:rPr>
                          <m:t>𝑿</m:t>
                        </m:r>
                      </m:e>
                      <m:sup>
                        <m:r>
                          <a:rPr lang="en-US" sz="8000" b="1" i="1" u="sng">
                            <a:latin typeface="Cambria Math"/>
                          </a:rPr>
                          <m:t>𝟐</m:t>
                        </m:r>
                      </m:sup>
                    </m:sSup>
                  </m:oMath>
                </a14:m>
                <a:r>
                  <a:rPr lang="ar-IQ" sz="8000" b="1" u="sng" dirty="0">
                    <a:latin typeface="Arial" panose="020B0604020202020204" pitchFamily="34" charset="0"/>
                    <a:cs typeface="Arial" panose="020B0604020202020204" pitchFamily="34" charset="0"/>
                  </a:rPr>
                  <a:t>) لاختبار التجانس :-</a:t>
                </a:r>
                <a:endParaRPr lang="en-US" sz="8000" dirty="0">
                  <a:latin typeface="Arial" panose="020B0604020202020204" pitchFamily="34" charset="0"/>
                  <a:cs typeface="Arial" panose="020B0604020202020204" pitchFamily="34" charset="0"/>
                </a:endParaRPr>
              </a:p>
              <a:p>
                <a:pPr rtl="1"/>
                <a:r>
                  <a:rPr lang="ar-IQ" sz="7200" b="1" dirty="0">
                    <a:latin typeface="Arial" panose="020B0604020202020204" pitchFamily="34" charset="0"/>
                    <a:cs typeface="Arial" panose="020B0604020202020204" pitchFamily="34" charset="0"/>
                  </a:rPr>
                  <a:t>يتصف اختبار الاستقلال اننا نسحب العينة من المجتمع قبل تصنيف الفئات وفقاً لمعياري التصنيف وهذا يعني ان العدد المشاهد للفئات يحدد بقدر سحب العينة ولذلك فأن مجاميع الصفوف والاعمدة تعتبر مقادير محتملة وليس تحت سيطرة الباحث وان العينة المحسوبة تحت هذه الضروف هي عينة مفردة تسحب من مجتمع واحد .</a:t>
                </a:r>
                <a:endParaRPr lang="en-US" sz="7200" dirty="0">
                  <a:latin typeface="Arial" panose="020B0604020202020204" pitchFamily="34" charset="0"/>
                  <a:cs typeface="Arial" panose="020B0604020202020204" pitchFamily="34" charset="0"/>
                </a:endParaRPr>
              </a:p>
              <a:p>
                <a:pPr rtl="1"/>
                <a:r>
                  <a:rPr lang="ar-IQ" sz="7200" b="1" dirty="0">
                    <a:latin typeface="Arial" panose="020B0604020202020204" pitchFamily="34" charset="0"/>
                    <a:cs typeface="Arial" panose="020B0604020202020204" pitchFamily="34" charset="0"/>
                  </a:rPr>
                  <a:t>اما في حالة اختبار التجانس فأن الباحث قد يحدد العينات المستقلة تسحب من مجتمعات عديدة وفي هذه الحالة تكون واحدة من المجاميع الحدية ثابتة بينما تكون المجموعة الاخرى وفق معيار التصنيف المستخدم غير ثابتة </a:t>
                </a:r>
                <a:endParaRPr lang="en-US" sz="7200" dirty="0">
                  <a:latin typeface="Arial" panose="020B0604020202020204" pitchFamily="34" charset="0"/>
                  <a:cs typeface="Arial" panose="020B0604020202020204" pitchFamily="34" charset="0"/>
                </a:endParaRPr>
              </a:p>
              <a:p>
                <a:r>
                  <a:rPr lang="ar-IQ" sz="7200" b="1" dirty="0">
                    <a:latin typeface="Arial" panose="020B0604020202020204" pitchFamily="34" charset="0"/>
                    <a:cs typeface="Arial" panose="020B0604020202020204" pitchFamily="34" charset="0"/>
                  </a:rPr>
                  <a:t>واختبار </a:t>
                </a:r>
                <a14:m>
                  <m:oMath xmlns:m="http://schemas.openxmlformats.org/officeDocument/2006/math">
                    <m:sSup>
                      <m:sSupPr>
                        <m:ctrlPr>
                          <a:rPr lang="en-US" sz="7200" b="1" i="1">
                            <a:latin typeface="Cambria Math"/>
                          </a:rPr>
                        </m:ctrlPr>
                      </m:sSupPr>
                      <m:e>
                        <m:r>
                          <a:rPr lang="en-US" sz="7200" b="1" i="1">
                            <a:latin typeface="Cambria Math"/>
                          </a:rPr>
                          <m:t>𝑿</m:t>
                        </m:r>
                      </m:e>
                      <m:sup>
                        <m:r>
                          <a:rPr lang="en-US" sz="7200" b="1" i="1">
                            <a:latin typeface="Cambria Math"/>
                          </a:rPr>
                          <m:t>𝟐</m:t>
                        </m:r>
                      </m:sup>
                    </m:sSup>
                  </m:oMath>
                </a14:m>
                <a:r>
                  <a:rPr lang="ar-IQ" sz="7200" b="1" dirty="0">
                    <a:latin typeface="Arial" panose="020B0604020202020204" pitchFamily="34" charset="0"/>
                    <a:cs typeface="Arial" panose="020B0604020202020204" pitchFamily="34" charset="0"/>
                  </a:rPr>
                  <a:t> للتجانس تكون فرضية العدم </a:t>
                </a:r>
                <a:r>
                  <a:rPr lang="en-US" sz="7200" b="1" dirty="0">
                    <a:latin typeface="Arial" panose="020B0604020202020204" pitchFamily="34" charset="0"/>
                    <a:cs typeface="Arial" panose="020B0604020202020204" pitchFamily="34" charset="0"/>
                  </a:rPr>
                  <a:t>H0</a:t>
                </a:r>
                <a:r>
                  <a:rPr lang="ar-IQ" sz="7200" b="1" dirty="0">
                    <a:latin typeface="Arial" panose="020B0604020202020204" pitchFamily="34" charset="0"/>
                    <a:cs typeface="Arial" panose="020B0604020202020204" pitchFamily="34" charset="0"/>
                  </a:rPr>
                  <a:t> ان العينات المسحوبة من المجتمعات متجانسة والفرضية البديلة ان المجتمعات غير متجانسة .</a:t>
                </a:r>
                <a:endParaRPr lang="en-US" sz="7200" dirty="0">
                  <a:latin typeface="Arial" panose="020B0604020202020204" pitchFamily="34" charset="0"/>
                  <a:cs typeface="Arial" panose="020B0604020202020204" pitchFamily="34" charset="0"/>
                </a:endParaRPr>
              </a:p>
              <a:p>
                <a:endParaRPr lang="en-US" sz="6400"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515155" y="1622739"/>
                <a:ext cx="10987868" cy="4675030"/>
              </a:xfrm>
              <a:blipFill rotWithShape="0">
                <a:blip r:embed="rId2"/>
                <a:stretch>
                  <a:fillRect l="-1276" t="-3651" r="-1387"/>
                </a:stretch>
              </a:blipFill>
            </p:spPr>
            <p:txBody>
              <a:bodyPr/>
              <a:lstStyle/>
              <a:p>
                <a:r>
                  <a:rPr lang="en-US">
                    <a:noFill/>
                  </a:rPr>
                  <a:t> </a:t>
                </a:r>
              </a:p>
            </p:txBody>
          </p:sp>
        </mc:Fallback>
      </mc:AlternateContent>
    </p:spTree>
    <p:extLst>
      <p:ext uri="{BB962C8B-B14F-4D97-AF65-F5344CB8AC3E}">
        <p14:creationId xmlns:p14="http://schemas.microsoft.com/office/powerpoint/2010/main" val="32658675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4" y="334852"/>
            <a:ext cx="11206809" cy="2485622"/>
          </a:xfrm>
        </p:spPr>
        <p:txBody>
          <a:bodyPr>
            <a:normAutofit/>
          </a:bodyPr>
          <a:lstStyle/>
          <a:p>
            <a:pPr marL="0" indent="0" algn="r" rtl="1">
              <a:buNone/>
            </a:pPr>
            <a:r>
              <a:rPr lang="ar-IQ" b="1" dirty="0">
                <a:latin typeface="Arial" panose="020B0604020202020204" pitchFamily="34" charset="0"/>
                <a:cs typeface="Arial" panose="020B0604020202020204" pitchFamily="34" charset="0"/>
              </a:rPr>
              <a:t>مثال // درس باحث مدى استخدام عقار معين بين طلبة كلية الصيدلة الذين اعلنو عن استخدام الادوية , واختار من هذه المجموعة عينة مكونة من 150 طالباً من الصف الاول و 135 طالباً من الصف الثاني و 125 طالباً من الصف الثالث و 100 طالباً من الصف الرابع واجاب كل طالب الاستفتاء عن مدى استخدام العقار هل هذه البيانات مطابقة او موافقة للفرضية بأن المجتمعات الاربعة متجانسة فيما يخص تناول العقار وكانت النتائج كما في الجدول التالي </a:t>
            </a:r>
            <a:endParaRPr lang="en-US"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10435856"/>
              </p:ext>
            </p:extLst>
          </p:nvPr>
        </p:nvGraphicFramePr>
        <p:xfrm>
          <a:off x="1670784" y="2369711"/>
          <a:ext cx="6223964" cy="4481116"/>
        </p:xfrm>
        <a:graphic>
          <a:graphicData uri="http://schemas.openxmlformats.org/drawingml/2006/table">
            <a:tbl>
              <a:tblPr rtl="1" firstRow="1" firstCol="1" bandRow="1">
                <a:tableStyleId>{5C22544A-7EE6-4342-B048-85BDC9FD1C3A}</a:tableStyleId>
              </a:tblPr>
              <a:tblGrid>
                <a:gridCol w="965914"/>
                <a:gridCol w="1210614"/>
                <a:gridCol w="1287888"/>
                <a:gridCol w="1142117"/>
                <a:gridCol w="1617431"/>
              </a:tblGrid>
              <a:tr h="425004">
                <a:tc rowSpan="2">
                  <a:txBody>
                    <a:bodyPr/>
                    <a:lstStyle/>
                    <a:p>
                      <a:pPr marL="0" marR="0" algn="ctr" rtl="1">
                        <a:lnSpc>
                          <a:spcPct val="115000"/>
                        </a:lnSpc>
                        <a:spcBef>
                          <a:spcPts val="0"/>
                        </a:spcBef>
                        <a:spcAft>
                          <a:spcPts val="0"/>
                        </a:spcAft>
                        <a:tabLst>
                          <a:tab pos="1036955" algn="l"/>
                        </a:tabLst>
                      </a:pPr>
                      <a:r>
                        <a:rPr lang="en-US" sz="1500">
                          <a:effectLst/>
                        </a:rPr>
                        <a:t>Total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gridSpan="3">
                  <a:txBody>
                    <a:bodyPr/>
                    <a:lstStyle/>
                    <a:p>
                      <a:pPr marL="0" marR="0" algn="ctr" rtl="1">
                        <a:lnSpc>
                          <a:spcPct val="115000"/>
                        </a:lnSpc>
                        <a:spcBef>
                          <a:spcPts val="0"/>
                        </a:spcBef>
                        <a:spcAft>
                          <a:spcPts val="0"/>
                        </a:spcAft>
                        <a:tabLst>
                          <a:tab pos="1036955" algn="l"/>
                        </a:tabLst>
                      </a:pPr>
                      <a:r>
                        <a:rPr lang="ar-IQ" sz="1500">
                          <a:effectLst/>
                        </a:rPr>
                        <a:t>استخدام العقار</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hMerge="1">
                  <a:txBody>
                    <a:bodyPr/>
                    <a:lstStyle/>
                    <a:p>
                      <a:endParaRPr lang="en-US"/>
                    </a:p>
                  </a:txBody>
                  <a:tcPr/>
                </a:tc>
                <a:tc hMerge="1">
                  <a:txBody>
                    <a:bodyPr/>
                    <a:lstStyle/>
                    <a:p>
                      <a:endParaRPr lang="en-US"/>
                    </a:p>
                  </a:txBody>
                  <a:tcPr/>
                </a:tc>
                <a:tc rowSpan="2">
                  <a:txBody>
                    <a:bodyPr/>
                    <a:lstStyle/>
                    <a:p>
                      <a:pPr marL="0" marR="0" algn="ctr" rtl="1">
                        <a:lnSpc>
                          <a:spcPct val="115000"/>
                        </a:lnSpc>
                        <a:spcBef>
                          <a:spcPts val="0"/>
                        </a:spcBef>
                        <a:spcAft>
                          <a:spcPts val="0"/>
                        </a:spcAft>
                        <a:tabLst>
                          <a:tab pos="1036955" algn="l"/>
                        </a:tabLst>
                      </a:pPr>
                      <a:r>
                        <a:rPr lang="ar-IQ" sz="1500">
                          <a:effectLst/>
                        </a:rPr>
                        <a:t>المراحل الدراسية</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853917">
                <a:tc vMerge="1">
                  <a:txBody>
                    <a:bodyPr/>
                    <a:lstStyle/>
                    <a:p>
                      <a:endParaRPr lang="en-US"/>
                    </a:p>
                  </a:txBody>
                  <a:tcPr/>
                </a:tc>
                <a:tc>
                  <a:txBody>
                    <a:bodyPr/>
                    <a:lstStyle/>
                    <a:p>
                      <a:pPr marL="0" marR="0" algn="ctr" rtl="1">
                        <a:lnSpc>
                          <a:spcPct val="115000"/>
                        </a:lnSpc>
                        <a:spcBef>
                          <a:spcPts val="0"/>
                        </a:spcBef>
                        <a:spcAft>
                          <a:spcPts val="0"/>
                        </a:spcAft>
                        <a:tabLst>
                          <a:tab pos="1036955" algn="l"/>
                        </a:tabLst>
                      </a:pPr>
                      <a:r>
                        <a:rPr lang="ar-IQ" sz="1500">
                          <a:effectLst/>
                        </a:rPr>
                        <a:t>متقطع كثيراً</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متقطع</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اختيار</a:t>
                      </a:r>
                      <a:endParaRPr lang="en-US" sz="1000">
                        <a:effectLst/>
                      </a:endParaRPr>
                    </a:p>
                    <a:p>
                      <a:pPr marL="0" marR="0" algn="ctr" rtl="1">
                        <a:lnSpc>
                          <a:spcPct val="115000"/>
                        </a:lnSpc>
                        <a:spcBef>
                          <a:spcPts val="0"/>
                        </a:spcBef>
                        <a:spcAft>
                          <a:spcPts val="0"/>
                        </a:spcAft>
                        <a:tabLst>
                          <a:tab pos="1036955" algn="l"/>
                        </a:tabLst>
                      </a:pPr>
                      <a:r>
                        <a:rPr lang="ar-IQ" sz="1500">
                          <a:effectLst/>
                        </a:rPr>
                        <a:t>احياناً</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vMerge="1">
                  <a:txBody>
                    <a:bodyPr/>
                    <a:lstStyle/>
                    <a:p>
                      <a:endParaRPr lang="en-US"/>
                    </a:p>
                  </a:txBody>
                  <a:tcPr/>
                </a:tc>
              </a:tr>
              <a:tr h="640439">
                <a:tc>
                  <a:txBody>
                    <a:bodyPr/>
                    <a:lstStyle/>
                    <a:p>
                      <a:pPr marL="0" marR="0" algn="ctr" rtl="1">
                        <a:lnSpc>
                          <a:spcPct val="115000"/>
                        </a:lnSpc>
                        <a:spcBef>
                          <a:spcPts val="0"/>
                        </a:spcBef>
                        <a:spcAft>
                          <a:spcPts val="0"/>
                        </a:spcAft>
                        <a:tabLst>
                          <a:tab pos="1036955" algn="l"/>
                        </a:tabLst>
                      </a:pPr>
                      <a:r>
                        <a:rPr lang="ar-IQ" sz="1500" dirty="0">
                          <a:effectLst/>
                        </a:rPr>
                        <a:t>150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43</a:t>
                      </a:r>
                      <a:endParaRPr lang="en-US" sz="1000">
                        <a:effectLst/>
                      </a:endParaRPr>
                    </a:p>
                    <a:p>
                      <a:pPr marL="0" marR="0" algn="ctr" rtl="1">
                        <a:lnSpc>
                          <a:spcPct val="115000"/>
                        </a:lnSpc>
                        <a:spcBef>
                          <a:spcPts val="0"/>
                        </a:spcBef>
                        <a:spcAft>
                          <a:spcPts val="0"/>
                        </a:spcAft>
                        <a:tabLst>
                          <a:tab pos="1036955" algn="l"/>
                        </a:tabLst>
                      </a:pPr>
                      <a:r>
                        <a:rPr lang="ar-IQ" sz="1500">
                          <a:effectLst/>
                        </a:rPr>
                        <a:t>(35.27)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50</a:t>
                      </a:r>
                      <a:endParaRPr lang="en-US" sz="1000">
                        <a:effectLst/>
                      </a:endParaRPr>
                    </a:p>
                    <a:p>
                      <a:pPr marL="0" marR="0" algn="ctr" rtl="1">
                        <a:lnSpc>
                          <a:spcPct val="115000"/>
                        </a:lnSpc>
                        <a:spcBef>
                          <a:spcPts val="0"/>
                        </a:spcBef>
                        <a:spcAft>
                          <a:spcPts val="0"/>
                        </a:spcAft>
                        <a:tabLst>
                          <a:tab pos="1036955" algn="l"/>
                        </a:tabLst>
                      </a:pPr>
                      <a:r>
                        <a:rPr lang="ar-IQ" sz="1500">
                          <a:effectLst/>
                        </a:rPr>
                        <a:t>(51.47)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57</a:t>
                      </a:r>
                      <a:endParaRPr lang="en-US" sz="1000">
                        <a:effectLst/>
                      </a:endParaRPr>
                    </a:p>
                    <a:p>
                      <a:pPr marL="0" marR="0" algn="ctr" rtl="1">
                        <a:lnSpc>
                          <a:spcPct val="115000"/>
                        </a:lnSpc>
                        <a:spcBef>
                          <a:spcPts val="0"/>
                        </a:spcBef>
                        <a:spcAft>
                          <a:spcPts val="0"/>
                        </a:spcAft>
                        <a:tabLst>
                          <a:tab pos="1036955" algn="l"/>
                        </a:tabLst>
                      </a:pPr>
                      <a:r>
                        <a:rPr lang="ar-IQ" sz="1500">
                          <a:effectLst/>
                        </a:rPr>
                        <a:t>(63.24)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صف اول</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640439">
                <a:tc>
                  <a:txBody>
                    <a:bodyPr/>
                    <a:lstStyle/>
                    <a:p>
                      <a:pPr marL="0" marR="0" algn="ctr" rtl="1">
                        <a:lnSpc>
                          <a:spcPct val="115000"/>
                        </a:lnSpc>
                        <a:spcBef>
                          <a:spcPts val="0"/>
                        </a:spcBef>
                        <a:spcAft>
                          <a:spcPts val="0"/>
                        </a:spcAft>
                        <a:tabLst>
                          <a:tab pos="1036955" algn="l"/>
                        </a:tabLst>
                      </a:pPr>
                      <a:r>
                        <a:rPr lang="ar-IQ" sz="1500">
                          <a:effectLst/>
                        </a:rPr>
                        <a:t>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20</a:t>
                      </a:r>
                      <a:endParaRPr lang="en-US" sz="1000">
                        <a:effectLst/>
                      </a:endParaRPr>
                    </a:p>
                    <a:p>
                      <a:pPr marL="0" marR="0" algn="ctr" rtl="1">
                        <a:lnSpc>
                          <a:spcPct val="115000"/>
                        </a:lnSpc>
                        <a:spcBef>
                          <a:spcPts val="0"/>
                        </a:spcBef>
                        <a:spcAft>
                          <a:spcPts val="0"/>
                        </a:spcAft>
                        <a:tabLst>
                          <a:tab pos="1036955" algn="l"/>
                        </a:tabLst>
                      </a:pPr>
                      <a:r>
                        <a:rPr lang="ar-IQ" sz="1500">
                          <a:effectLst/>
                        </a:rPr>
                        <a:t>(31.76)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58</a:t>
                      </a:r>
                      <a:endParaRPr lang="en-US" sz="1000">
                        <a:effectLst/>
                      </a:endParaRPr>
                    </a:p>
                    <a:p>
                      <a:pPr marL="0" marR="0" algn="ctr" rtl="1">
                        <a:lnSpc>
                          <a:spcPct val="115000"/>
                        </a:lnSpc>
                        <a:spcBef>
                          <a:spcPts val="0"/>
                        </a:spcBef>
                        <a:spcAft>
                          <a:spcPts val="0"/>
                        </a:spcAft>
                        <a:tabLst>
                          <a:tab pos="1036955" algn="l"/>
                        </a:tabLst>
                      </a:pPr>
                      <a:r>
                        <a:rPr lang="ar-IQ" sz="1500">
                          <a:effectLst/>
                        </a:rPr>
                        <a:t>(46.33)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57</a:t>
                      </a:r>
                      <a:endParaRPr lang="en-US" sz="1000">
                        <a:effectLst/>
                      </a:endParaRPr>
                    </a:p>
                    <a:p>
                      <a:pPr marL="0" marR="0" algn="ctr" rtl="1">
                        <a:lnSpc>
                          <a:spcPct val="115000"/>
                        </a:lnSpc>
                        <a:spcBef>
                          <a:spcPts val="0"/>
                        </a:spcBef>
                        <a:spcAft>
                          <a:spcPts val="0"/>
                        </a:spcAft>
                        <a:tabLst>
                          <a:tab pos="1036955" algn="l"/>
                        </a:tabLst>
                      </a:pPr>
                      <a:r>
                        <a:rPr lang="ar-IQ" sz="1500">
                          <a:effectLst/>
                        </a:rPr>
                        <a:t>(56.91)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صف ثاني</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640439">
                <a:tc>
                  <a:txBody>
                    <a:bodyPr/>
                    <a:lstStyle/>
                    <a:p>
                      <a:pPr marL="0" marR="0" algn="ctr" rtl="1">
                        <a:lnSpc>
                          <a:spcPct val="115000"/>
                        </a:lnSpc>
                        <a:spcBef>
                          <a:spcPts val="0"/>
                        </a:spcBef>
                        <a:spcAft>
                          <a:spcPts val="0"/>
                        </a:spcAft>
                        <a:tabLst>
                          <a:tab pos="1036955" algn="l"/>
                        </a:tabLst>
                      </a:pPr>
                      <a:r>
                        <a:rPr lang="ar-IQ" sz="1500">
                          <a:effectLst/>
                        </a:rPr>
                        <a:t>125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24</a:t>
                      </a:r>
                      <a:endParaRPr lang="en-US" sz="1000">
                        <a:effectLst/>
                      </a:endParaRPr>
                    </a:p>
                    <a:p>
                      <a:pPr marL="0" marR="0" algn="ctr" rtl="1">
                        <a:lnSpc>
                          <a:spcPct val="115000"/>
                        </a:lnSpc>
                        <a:spcBef>
                          <a:spcPts val="0"/>
                        </a:spcBef>
                        <a:spcAft>
                          <a:spcPts val="0"/>
                        </a:spcAft>
                        <a:tabLst>
                          <a:tab pos="1036955" algn="l"/>
                        </a:tabLst>
                      </a:pPr>
                      <a:r>
                        <a:rPr lang="ar-IQ" sz="1500">
                          <a:effectLst/>
                        </a:rPr>
                        <a:t>(29.41)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45</a:t>
                      </a:r>
                      <a:endParaRPr lang="en-US" sz="1000">
                        <a:effectLst/>
                      </a:endParaRPr>
                    </a:p>
                    <a:p>
                      <a:pPr marL="0" marR="0" algn="ctr" rtl="1">
                        <a:lnSpc>
                          <a:spcPct val="115000"/>
                        </a:lnSpc>
                        <a:spcBef>
                          <a:spcPts val="0"/>
                        </a:spcBef>
                        <a:spcAft>
                          <a:spcPts val="0"/>
                        </a:spcAft>
                        <a:tabLst>
                          <a:tab pos="1036955" algn="l"/>
                        </a:tabLst>
                      </a:pPr>
                      <a:r>
                        <a:rPr lang="ar-IQ" sz="1500">
                          <a:effectLst/>
                        </a:rPr>
                        <a:t>(42.89)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56</a:t>
                      </a:r>
                      <a:endParaRPr lang="en-US" sz="1000">
                        <a:effectLst/>
                      </a:endParaRPr>
                    </a:p>
                    <a:p>
                      <a:pPr marL="0" marR="0" algn="ctr" rtl="1">
                        <a:lnSpc>
                          <a:spcPct val="115000"/>
                        </a:lnSpc>
                        <a:spcBef>
                          <a:spcPts val="0"/>
                        </a:spcBef>
                        <a:spcAft>
                          <a:spcPts val="0"/>
                        </a:spcAft>
                        <a:tabLst>
                          <a:tab pos="1036955" algn="l"/>
                        </a:tabLst>
                      </a:pPr>
                      <a:r>
                        <a:rPr lang="ar-IQ" sz="1500">
                          <a:effectLst/>
                        </a:rPr>
                        <a:t>(52.70)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dirty="0">
                          <a:effectLst/>
                        </a:rPr>
                        <a:t>صف ثالث</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640439">
                <a:tc>
                  <a:txBody>
                    <a:bodyPr/>
                    <a:lstStyle/>
                    <a:p>
                      <a:pPr marL="0" marR="0" algn="ctr" rtl="1">
                        <a:lnSpc>
                          <a:spcPct val="115000"/>
                        </a:lnSpc>
                        <a:spcBef>
                          <a:spcPts val="0"/>
                        </a:spcBef>
                        <a:spcAft>
                          <a:spcPts val="0"/>
                        </a:spcAft>
                        <a:tabLst>
                          <a:tab pos="1036955" algn="l"/>
                        </a:tabLst>
                      </a:pPr>
                      <a:r>
                        <a:rPr lang="ar-IQ" sz="1500">
                          <a:effectLst/>
                        </a:rPr>
                        <a:t>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33</a:t>
                      </a:r>
                      <a:endParaRPr lang="en-US" sz="1000">
                        <a:effectLst/>
                      </a:endParaRPr>
                    </a:p>
                    <a:p>
                      <a:pPr marL="0" marR="0" algn="ctr" rtl="1">
                        <a:lnSpc>
                          <a:spcPct val="115000"/>
                        </a:lnSpc>
                        <a:spcBef>
                          <a:spcPts val="0"/>
                        </a:spcBef>
                        <a:spcAft>
                          <a:spcPts val="0"/>
                        </a:spcAft>
                        <a:tabLst>
                          <a:tab pos="1036955" algn="l"/>
                        </a:tabLst>
                      </a:pPr>
                      <a:r>
                        <a:rPr lang="ar-IQ" sz="1500">
                          <a:effectLst/>
                        </a:rPr>
                        <a:t>(23.53)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22</a:t>
                      </a:r>
                      <a:endParaRPr lang="en-US" sz="1000">
                        <a:effectLst/>
                      </a:endParaRPr>
                    </a:p>
                    <a:p>
                      <a:pPr marL="0" marR="0" algn="ctr" rtl="1">
                        <a:lnSpc>
                          <a:spcPct val="115000"/>
                        </a:lnSpc>
                        <a:spcBef>
                          <a:spcPts val="0"/>
                        </a:spcBef>
                        <a:spcAft>
                          <a:spcPts val="0"/>
                        </a:spcAft>
                        <a:tabLst>
                          <a:tab pos="1036955" algn="l"/>
                        </a:tabLst>
                      </a:pPr>
                      <a:r>
                        <a:rPr lang="ar-IQ" sz="1500">
                          <a:effectLst/>
                        </a:rPr>
                        <a:t>(34.31)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45</a:t>
                      </a:r>
                      <a:endParaRPr lang="en-US" sz="1000">
                        <a:effectLst/>
                      </a:endParaRPr>
                    </a:p>
                    <a:p>
                      <a:pPr marL="0" marR="0" algn="ctr" rtl="1">
                        <a:lnSpc>
                          <a:spcPct val="115000"/>
                        </a:lnSpc>
                        <a:spcBef>
                          <a:spcPts val="0"/>
                        </a:spcBef>
                        <a:spcAft>
                          <a:spcPts val="0"/>
                        </a:spcAft>
                        <a:tabLst>
                          <a:tab pos="1036955" algn="l"/>
                        </a:tabLst>
                      </a:pPr>
                      <a:r>
                        <a:rPr lang="ar-IQ" sz="1500">
                          <a:effectLst/>
                        </a:rPr>
                        <a:t>(42.16)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صف رابع</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r h="640439">
                <a:tc>
                  <a:txBody>
                    <a:bodyPr/>
                    <a:lstStyle/>
                    <a:p>
                      <a:pPr marL="0" marR="0" algn="ctr" rtl="1">
                        <a:lnSpc>
                          <a:spcPct val="115000"/>
                        </a:lnSpc>
                        <a:spcBef>
                          <a:spcPts val="0"/>
                        </a:spcBef>
                        <a:spcAft>
                          <a:spcPts val="0"/>
                        </a:spcAft>
                        <a:tabLst>
                          <a:tab pos="1036955" algn="l"/>
                        </a:tabLst>
                      </a:pPr>
                      <a:r>
                        <a:rPr lang="ar-IQ" sz="1500">
                          <a:effectLst/>
                        </a:rPr>
                        <a:t>510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120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175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ar-IQ" sz="1500">
                          <a:effectLst/>
                        </a:rPr>
                        <a:t>215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c>
                  <a:txBody>
                    <a:bodyPr/>
                    <a:lstStyle/>
                    <a:p>
                      <a:pPr marL="0" marR="0" algn="ctr" rtl="1">
                        <a:lnSpc>
                          <a:spcPct val="115000"/>
                        </a:lnSpc>
                        <a:spcBef>
                          <a:spcPts val="0"/>
                        </a:spcBef>
                        <a:spcAft>
                          <a:spcPts val="0"/>
                        </a:spcAft>
                        <a:tabLst>
                          <a:tab pos="1036955" algn="l"/>
                        </a:tabLst>
                      </a:pPr>
                      <a:r>
                        <a:rPr lang="en-US" sz="1500" dirty="0">
                          <a:effectLst/>
                        </a:rPr>
                        <a:t>Total</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3673" marR="63673" marT="0" marB="0"/>
                </a:tc>
              </a:tr>
            </a:tbl>
          </a:graphicData>
        </a:graphic>
      </p:graphicFrame>
    </p:spTree>
    <p:extLst>
      <p:ext uri="{BB962C8B-B14F-4D97-AF65-F5344CB8AC3E}">
        <p14:creationId xmlns:p14="http://schemas.microsoft.com/office/powerpoint/2010/main" val="31180294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0304" y="244699"/>
                <a:ext cx="11322719" cy="6613301"/>
              </a:xfrm>
            </p:spPr>
            <p:txBody>
              <a:bodyPr>
                <a:normAutofit/>
              </a:bodyPr>
              <a:lstStyle/>
              <a:p>
                <a:pPr algn="r" rtl="1"/>
                <a:r>
                  <a:rPr lang="ar-IQ" b="1" dirty="0">
                    <a:latin typeface="Arial" panose="020B0604020202020204" pitchFamily="34" charset="0"/>
                    <a:cs typeface="Arial" panose="020B0604020202020204" pitchFamily="34" charset="0"/>
                  </a:rPr>
                  <a:t>الحل:</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وضع الفرضيات    المجتمعات متجانسة :</a:t>
                </a:r>
                <a:r>
                  <a:rPr lang="en-US" b="1" dirty="0">
                    <a:latin typeface="Arial" panose="020B0604020202020204" pitchFamily="34" charset="0"/>
                    <a:cs typeface="Arial" panose="020B0604020202020204" pitchFamily="34" charset="0"/>
                  </a:rPr>
                  <a:t>H0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المجتمعات غير متجانسة :</a:t>
                </a:r>
                <a:r>
                  <a:rPr lang="en-US" b="1" dirty="0">
                    <a:latin typeface="Arial" panose="020B0604020202020204" pitchFamily="34" charset="0"/>
                    <a:cs typeface="Arial" panose="020B0604020202020204" pitchFamily="34" charset="0"/>
                  </a:rPr>
                  <a:t>H1</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استخراج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المحسوبة </a:t>
                </a:r>
                <a:endParaRPr lang="en-US" dirty="0">
                  <a:latin typeface="Arial" panose="020B0604020202020204" pitchFamily="34" charset="0"/>
                  <a:cs typeface="Arial" panose="020B0604020202020204" pitchFamily="34" charset="0"/>
                </a:endParaRPr>
              </a:p>
              <a:p>
                <a:pPr lvl="0" algn="r" rtl="1"/>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𝟎</m:t>
                            </m:r>
                            <m:r>
                              <a:rPr lang="en-US" b="1" i="1">
                                <a:latin typeface="Cambria Math"/>
                              </a:rPr>
                              <m:t>−</m:t>
                            </m:r>
                            <m:r>
                              <a:rPr lang="en-US" b="1" i="1">
                                <a:latin typeface="Cambria Math"/>
                              </a:rPr>
                              <m:t>𝒆</m:t>
                            </m:r>
                            <m:r>
                              <a:rPr lang="en-US" b="1" i="1">
                                <a:latin typeface="Cambria Math"/>
                              </a:rPr>
                              <m:t>)</m:t>
                            </m:r>
                          </m:e>
                          <m:sup>
                            <m:r>
                              <a:rPr lang="en-US" b="1" i="1">
                                <a:latin typeface="Cambria Math"/>
                              </a:rPr>
                              <m:t>𝟐</m:t>
                            </m:r>
                          </m:sup>
                        </m:sSup>
                      </m:num>
                      <m:den>
                        <m:r>
                          <a:rPr lang="en-US" b="1" i="1">
                            <a:latin typeface="Cambria Math"/>
                          </a:rPr>
                          <m:t>𝒆</m:t>
                        </m:r>
                      </m:den>
                    </m:f>
                  </m:oMath>
                </a14:m>
                <a:r>
                  <a:rPr lang="en-US" b="1" dirty="0">
                    <a:latin typeface="Arial" panose="020B0604020202020204" pitchFamily="34" charset="0"/>
                    <a:cs typeface="Arial" panose="020B0604020202020204" pitchFamily="34" charset="0"/>
                  </a:rPr>
                  <a:t> =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19.4= </a:t>
                </a:r>
                <a14:m>
                  <m:oMath xmlns:m="http://schemas.openxmlformats.org/officeDocument/2006/math">
                    <m:r>
                      <a:rPr lang="en-US" b="1">
                        <a:latin typeface="Cambria Math"/>
                      </a:rPr>
                      <m:t>+ + + +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𝟑𝟑</m:t>
                            </m:r>
                            <m:r>
                              <a:rPr lang="en-US" b="1" i="1">
                                <a:latin typeface="Cambria Math"/>
                              </a:rPr>
                              <m:t>−</m:t>
                            </m:r>
                            <m:r>
                              <a:rPr lang="en-US" b="1" i="1">
                                <a:latin typeface="Cambria Math"/>
                              </a:rPr>
                              <m:t>𝟐𝟑</m:t>
                            </m:r>
                            <m:r>
                              <a:rPr lang="en-US" b="1" i="1">
                                <a:latin typeface="Cambria Math"/>
                              </a:rPr>
                              <m:t>.</m:t>
                            </m:r>
                            <m:r>
                              <a:rPr lang="en-US" b="1" i="1">
                                <a:latin typeface="Cambria Math"/>
                              </a:rPr>
                              <m:t>𝟓𝟑</m:t>
                            </m:r>
                            <m:r>
                              <a:rPr lang="en-US" b="1">
                                <a:latin typeface="Cambria Math"/>
                              </a:rPr>
                              <m:t>]</m:t>
                            </m:r>
                          </m:e>
                          <m:sup>
                            <m:r>
                              <a:rPr lang="en-US" b="1" i="1">
                                <a:latin typeface="Cambria Math"/>
                              </a:rPr>
                              <m:t>𝟐</m:t>
                            </m:r>
                          </m:sup>
                        </m:sSup>
                      </m:num>
                      <m:den>
                        <m:r>
                          <a:rPr lang="en-US" b="1" i="1">
                            <a:latin typeface="Cambria Math"/>
                          </a:rPr>
                          <m:t>𝟐𝟑</m:t>
                        </m:r>
                        <m:r>
                          <a:rPr lang="en-US" b="1" i="1">
                            <a:latin typeface="Cambria Math"/>
                          </a:rPr>
                          <m:t>.</m:t>
                        </m:r>
                        <m:r>
                          <a:rPr lang="en-US" b="1" i="1">
                            <a:latin typeface="Cambria Math"/>
                          </a:rPr>
                          <m:t>𝟓𝟑</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𝟓𝟕</m:t>
                            </m:r>
                            <m:r>
                              <a:rPr lang="en-US" b="1" i="1">
                                <a:latin typeface="Cambria Math"/>
                              </a:rPr>
                              <m:t>−</m:t>
                            </m:r>
                            <m:r>
                              <a:rPr lang="en-US" b="1" i="1">
                                <a:latin typeface="Cambria Math"/>
                              </a:rPr>
                              <m:t>𝟔𝟑</m:t>
                            </m:r>
                            <m:r>
                              <a:rPr lang="en-US" b="1" i="1">
                                <a:latin typeface="Cambria Math"/>
                              </a:rPr>
                              <m:t>.</m:t>
                            </m:r>
                            <m:r>
                              <a:rPr lang="en-US" b="1" i="1">
                                <a:latin typeface="Cambria Math"/>
                              </a:rPr>
                              <m:t>𝟐𝟒</m:t>
                            </m:r>
                            <m:r>
                              <a:rPr lang="en-US" b="1">
                                <a:latin typeface="Cambria Math"/>
                              </a:rPr>
                              <m:t>]</m:t>
                            </m:r>
                          </m:e>
                          <m:sup>
                            <m:r>
                              <a:rPr lang="en-US" b="1" i="1">
                                <a:latin typeface="Cambria Math"/>
                              </a:rPr>
                              <m:t>𝟐</m:t>
                            </m:r>
                          </m:sup>
                        </m:sSup>
                      </m:num>
                      <m:den>
                        <m:r>
                          <a:rPr lang="en-US" b="1" i="1">
                            <a:latin typeface="Cambria Math"/>
                          </a:rPr>
                          <m:t>𝟔𝟑</m:t>
                        </m:r>
                        <m:r>
                          <a:rPr lang="en-US" b="1" i="1">
                            <a:latin typeface="Cambria Math"/>
                          </a:rPr>
                          <m:t>.</m:t>
                        </m:r>
                        <m:r>
                          <a:rPr lang="en-US" b="1" i="1">
                            <a:latin typeface="Cambria Math"/>
                          </a:rPr>
                          <m:t>𝟐𝟒</m:t>
                        </m:r>
                      </m:den>
                    </m:f>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 استخراج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بدرجة حرية (</a:t>
                </a:r>
                <a:r>
                  <a:rPr lang="en-US" b="1" dirty="0">
                    <a:latin typeface="Arial" panose="020B0604020202020204" pitchFamily="34" charset="0"/>
                    <a:cs typeface="Arial" panose="020B0604020202020204" pitchFamily="34" charset="0"/>
                  </a:rPr>
                  <a:t>c-1</a:t>
                </a:r>
                <a:r>
                  <a:rPr lang="ar-IQ" b="1" dirty="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r-1</a:t>
                </a:r>
                <a:r>
                  <a:rPr lang="ar-IQ"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6= (1-3) (1-4)</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ومستوى معنوية 0.01</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لما كانت قيمة</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المحسوبة اكبر من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نرفض فرضية العدم ونقبل الفرضية البديلة اي المجتمعات الاربعة غير متجانس .</a:t>
                </a:r>
                <a:endParaRPr lang="en-US" dirty="0">
                  <a:latin typeface="Arial" panose="020B0604020202020204" pitchFamily="34" charset="0"/>
                  <a:cs typeface="Arial" panose="020B0604020202020204" pitchFamily="34" charset="0"/>
                </a:endParaRPr>
              </a:p>
              <a:p>
                <a:pPr algn="r" rtl="1"/>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0304" y="244699"/>
                <a:ext cx="11322719" cy="6613301"/>
              </a:xfrm>
              <a:blipFill rotWithShape="0">
                <a:blip r:embed="rId2"/>
                <a:stretch>
                  <a:fillRect t="-2028" r="-1400"/>
                </a:stretch>
              </a:blipFill>
            </p:spPr>
            <p:txBody>
              <a:bodyPr/>
              <a:lstStyle/>
              <a:p>
                <a:r>
                  <a:rPr lang="en-US">
                    <a:noFill/>
                  </a:rPr>
                  <a:t> </a:t>
                </a:r>
              </a:p>
            </p:txBody>
          </p:sp>
        </mc:Fallback>
      </mc:AlternateContent>
    </p:spTree>
    <p:extLst>
      <p:ext uri="{BB962C8B-B14F-4D97-AF65-F5344CB8AC3E}">
        <p14:creationId xmlns:p14="http://schemas.microsoft.com/office/powerpoint/2010/main" val="3779805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7426" y="231821"/>
                <a:ext cx="11335598" cy="2897745"/>
              </a:xfrm>
            </p:spPr>
            <p:txBody>
              <a:bodyPr>
                <a:normAutofit/>
              </a:bodyPr>
              <a:lstStyle/>
              <a:p>
                <a:pPr marL="0" indent="0" algn="just" rtl="1">
                  <a:buNone/>
                </a:pPr>
                <a:r>
                  <a:rPr lang="ar-IQ" b="1" dirty="0"/>
                  <a:t>مثال / في دراسة فيما اذا كان هناك ارتباط بين الاصابة بالملاريا وتضخم الطحال وجدت البيانات التالية فهل هناك علاقة ارتباط بين الاصابة بالملاريا وتضخم الطحال اختبر ذلك تحت مستوى احتمال 0.01 علماً ان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t> الجدولية تساوي 5.41 ؟</a:t>
                </a:r>
                <a:endParaRPr lang="en-US" dirty="0"/>
              </a:p>
              <a:p>
                <a:pPr marL="0" indent="0" algn="just" rtl="1">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7426" y="231821"/>
                <a:ext cx="11335598" cy="2897745"/>
              </a:xfrm>
              <a:blipFill rotWithShape="0">
                <a:blip r:embed="rId2"/>
                <a:stretch>
                  <a:fillRect l="-1613" r="-860"/>
                </a:stretch>
              </a:blipFill>
            </p:spPr>
            <p:txBody>
              <a:bodyPr/>
              <a:lstStyle/>
              <a:p>
                <a:r>
                  <a:rPr lang="en-US">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3507909059"/>
              </p:ext>
            </p:extLst>
          </p:nvPr>
        </p:nvGraphicFramePr>
        <p:xfrm>
          <a:off x="1198096" y="2772586"/>
          <a:ext cx="4100195" cy="2169860"/>
        </p:xfrm>
        <a:graphic>
          <a:graphicData uri="http://schemas.openxmlformats.org/drawingml/2006/table">
            <a:tbl>
              <a:tblPr rtl="1" firstRow="1" firstCol="1" bandRow="1">
                <a:tableStyleId>{5C22544A-7EE6-4342-B048-85BDC9FD1C3A}</a:tableStyleId>
              </a:tblPr>
              <a:tblGrid>
                <a:gridCol w="947420"/>
                <a:gridCol w="947420"/>
                <a:gridCol w="947420"/>
                <a:gridCol w="1257935"/>
              </a:tblGrid>
              <a:tr h="161925">
                <a:tc rowSpan="2">
                  <a:txBody>
                    <a:bodyPr/>
                    <a:lstStyle/>
                    <a:p>
                      <a:pPr marL="0" marR="0" algn="ctr" rtl="1">
                        <a:lnSpc>
                          <a:spcPct val="115000"/>
                        </a:lnSpc>
                        <a:spcBef>
                          <a:spcPts val="0"/>
                        </a:spcBef>
                        <a:spcAft>
                          <a:spcPts val="0"/>
                        </a:spcAft>
                        <a:tabLst>
                          <a:tab pos="1036955" algn="l"/>
                        </a:tabLst>
                      </a:pPr>
                      <a:r>
                        <a:rPr lang="en-US" sz="1600">
                          <a:effectLst/>
                        </a:rPr>
                        <a:t>Total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0" marR="0" algn="ctr" rtl="1">
                        <a:lnSpc>
                          <a:spcPct val="115000"/>
                        </a:lnSpc>
                        <a:spcBef>
                          <a:spcPts val="0"/>
                        </a:spcBef>
                        <a:spcAft>
                          <a:spcPts val="0"/>
                        </a:spcAft>
                        <a:tabLst>
                          <a:tab pos="1036955" algn="l"/>
                        </a:tabLst>
                      </a:pPr>
                      <a:r>
                        <a:rPr lang="ar-IQ" sz="1600">
                          <a:effectLst/>
                        </a:rPr>
                        <a:t>تضخم الطحال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rowSpan="2">
                  <a:txBody>
                    <a:bodyPr/>
                    <a:lstStyle/>
                    <a:p>
                      <a:pPr marL="0" marR="0" algn="ctr" rtl="1">
                        <a:lnSpc>
                          <a:spcPct val="115000"/>
                        </a:lnSpc>
                        <a:spcBef>
                          <a:spcPts val="0"/>
                        </a:spcBef>
                        <a:spcAft>
                          <a:spcPts val="0"/>
                        </a:spcAft>
                        <a:tabLst>
                          <a:tab pos="1036955" algn="l"/>
                        </a:tabLst>
                      </a:pPr>
                      <a:r>
                        <a:rPr lang="ar-IQ" sz="1600">
                          <a:effectLst/>
                        </a:rPr>
                        <a:t>الاصابة بالملاريا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725">
                <a:tc vMerge="1">
                  <a:txBody>
                    <a:bodyPr/>
                    <a:lstStyle/>
                    <a:p>
                      <a:endParaRPr lang="en-US"/>
                    </a:p>
                  </a:txBody>
                  <a:tcPr/>
                </a:tc>
                <a:tc>
                  <a:txBody>
                    <a:bodyPr/>
                    <a:lstStyle/>
                    <a:p>
                      <a:pPr marL="457200" marR="0" algn="r" rtl="1">
                        <a:lnSpc>
                          <a:spcPct val="115000"/>
                        </a:lnSpc>
                        <a:spcBef>
                          <a:spcPts val="0"/>
                        </a:spcBef>
                        <a:spcAft>
                          <a:spcPts val="0"/>
                        </a:spcAft>
                        <a:tabLst>
                          <a:tab pos="1036955" algn="l"/>
                        </a:tabLst>
                      </a:pPr>
                      <a:r>
                        <a:rPr lang="ar-IQ" sz="16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tr>
              <a:tr h="0">
                <a:tc>
                  <a:txBody>
                    <a:bodyPr/>
                    <a:lstStyle/>
                    <a:p>
                      <a:pPr marL="0" marR="0" algn="ctr" rtl="1">
                        <a:lnSpc>
                          <a:spcPct val="115000"/>
                        </a:lnSpc>
                        <a:spcBef>
                          <a:spcPts val="0"/>
                        </a:spcBef>
                        <a:spcAft>
                          <a:spcPts val="0"/>
                        </a:spcAft>
                        <a:tabLst>
                          <a:tab pos="1036955" algn="l"/>
                        </a:tabLst>
                      </a:pPr>
                      <a:r>
                        <a:rPr lang="ar-IQ" sz="1600">
                          <a:effectLst/>
                        </a:rPr>
                        <a:t>1483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743</a:t>
                      </a:r>
                      <a:endParaRPr lang="en-US" sz="1100">
                        <a:effectLst/>
                      </a:endParaRPr>
                    </a:p>
                    <a:p>
                      <a:pPr marL="0" marR="0" algn="ctr" rtl="1">
                        <a:lnSpc>
                          <a:spcPct val="115000"/>
                        </a:lnSpc>
                        <a:spcBef>
                          <a:spcPts val="0"/>
                        </a:spcBef>
                        <a:spcAft>
                          <a:spcPts val="0"/>
                        </a:spcAft>
                        <a:tabLst>
                          <a:tab pos="1036955" algn="l"/>
                        </a:tabLst>
                      </a:pPr>
                      <a:r>
                        <a:rPr lang="ar-IQ" sz="1600">
                          <a:effectLst/>
                        </a:rPr>
                        <a:t>(936.55)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740</a:t>
                      </a:r>
                      <a:endParaRPr lang="en-US" sz="1100">
                        <a:effectLst/>
                      </a:endParaRPr>
                    </a:p>
                    <a:p>
                      <a:pPr marL="0" marR="0" algn="ctr" rtl="1">
                        <a:lnSpc>
                          <a:spcPct val="115000"/>
                        </a:lnSpc>
                        <a:spcBef>
                          <a:spcPts val="0"/>
                        </a:spcBef>
                        <a:spcAft>
                          <a:spcPts val="0"/>
                        </a:spcAft>
                        <a:tabLst>
                          <a:tab pos="1036955" algn="l"/>
                        </a:tabLst>
                      </a:pPr>
                      <a:r>
                        <a:rPr lang="ar-IQ" sz="1600">
                          <a:effectLst/>
                        </a:rPr>
                        <a:t>(546.45)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4018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2731</a:t>
                      </a:r>
                      <a:endParaRPr lang="en-US" sz="1100">
                        <a:effectLst/>
                      </a:endParaRPr>
                    </a:p>
                    <a:p>
                      <a:pPr marL="0" marR="0" algn="ctr" rtl="1">
                        <a:lnSpc>
                          <a:spcPct val="115000"/>
                        </a:lnSpc>
                        <a:spcBef>
                          <a:spcPts val="0"/>
                        </a:spcBef>
                        <a:spcAft>
                          <a:spcPts val="0"/>
                        </a:spcAft>
                        <a:tabLst>
                          <a:tab pos="1036955" algn="l"/>
                        </a:tabLst>
                      </a:pPr>
                      <a:r>
                        <a:rPr lang="ar-IQ" sz="1600">
                          <a:effectLst/>
                        </a:rPr>
                        <a:t>(2537.45)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1287</a:t>
                      </a:r>
                      <a:endParaRPr lang="en-US" sz="1100">
                        <a:effectLst/>
                      </a:endParaRPr>
                    </a:p>
                    <a:p>
                      <a:pPr marL="0" marR="0" algn="ctr" rtl="1">
                        <a:lnSpc>
                          <a:spcPct val="115000"/>
                        </a:lnSpc>
                        <a:spcBef>
                          <a:spcPts val="0"/>
                        </a:spcBef>
                        <a:spcAft>
                          <a:spcPts val="0"/>
                        </a:spcAft>
                        <a:tabLst>
                          <a:tab pos="1036955" algn="l"/>
                        </a:tabLst>
                      </a:pPr>
                      <a:r>
                        <a:rPr lang="ar-IQ" sz="1600">
                          <a:effectLst/>
                        </a:rPr>
                        <a:t>(1480.55)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_</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5501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3474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2027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en-US" sz="1600" dirty="0">
                          <a:effectLst/>
                        </a:rPr>
                        <a:t>Total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8397690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84310" y="231820"/>
                <a:ext cx="10018713" cy="6259131"/>
              </a:xfrm>
            </p:spPr>
            <p:txBody>
              <a:bodyPr>
                <a:normAutofit fontScale="92500" lnSpcReduction="10000"/>
              </a:bodyPr>
              <a:lstStyle/>
              <a:p>
                <a:pPr algn="r" rtl="1"/>
                <a:r>
                  <a:rPr lang="ar-IQ" b="1" dirty="0">
                    <a:latin typeface="Arial" panose="020B0604020202020204" pitchFamily="34" charset="0"/>
                    <a:cs typeface="Arial" panose="020B0604020202020204" pitchFamily="34" charset="0"/>
                  </a:rPr>
                  <a:t>الصفتان مستقلتان عن بعضهما :</a:t>
                </a:r>
                <a:r>
                  <a:rPr lang="en-US" b="1" dirty="0">
                    <a:latin typeface="Arial" panose="020B0604020202020204" pitchFamily="34" charset="0"/>
                    <a:cs typeface="Arial" panose="020B0604020202020204" pitchFamily="34" charset="0"/>
                  </a:rPr>
                  <a:t>H0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الصفتان مرتبطتان : </a:t>
                </a:r>
                <a:r>
                  <a:rPr lang="en-US" b="1" dirty="0">
                    <a:latin typeface="Arial" panose="020B0604020202020204" pitchFamily="34" charset="0"/>
                    <a:cs typeface="Arial" panose="020B0604020202020204" pitchFamily="34" charset="0"/>
                  </a:rPr>
                  <a:t>H1</a:t>
                </a:r>
                <a:endParaRPr lang="en-US" dirty="0">
                  <a:latin typeface="Arial" panose="020B0604020202020204" pitchFamily="34" charset="0"/>
                  <a:cs typeface="Arial" panose="020B0604020202020204" pitchFamily="34" charset="0"/>
                </a:endParaRPr>
              </a:p>
              <a:p>
                <a:pPr lvl="0" algn="r" rtl="1"/>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𝟎</m:t>
                            </m:r>
                            <m:r>
                              <a:rPr lang="en-US" b="1" i="1">
                                <a:latin typeface="Cambria Math"/>
                              </a:rPr>
                              <m:t>−</m:t>
                            </m:r>
                            <m:r>
                              <a:rPr lang="en-US" b="1" i="1">
                                <a:latin typeface="Cambria Math"/>
                              </a:rPr>
                              <m:t>𝒆</m:t>
                            </m:r>
                            <m:r>
                              <a:rPr lang="en-US" b="1" i="1">
                                <a:latin typeface="Cambria Math"/>
                              </a:rPr>
                              <m:t>)</m:t>
                            </m:r>
                          </m:e>
                          <m:sup>
                            <m:r>
                              <a:rPr lang="en-US" b="1" i="1">
                                <a:latin typeface="Cambria Math"/>
                              </a:rPr>
                              <m:t>𝟐</m:t>
                            </m:r>
                          </m:sup>
                        </m:sSup>
                      </m:num>
                      <m:den>
                        <m:r>
                          <a:rPr lang="en-US" b="1" i="1">
                            <a:latin typeface="Cambria Math"/>
                          </a:rPr>
                          <m:t>𝒆</m:t>
                        </m:r>
                      </m:den>
                    </m:f>
                  </m:oMath>
                </a14:m>
                <a:r>
                  <a:rPr lang="en-US" b="1" dirty="0">
                    <a:latin typeface="Arial" panose="020B0604020202020204" pitchFamily="34" charset="0"/>
                    <a:cs typeface="Arial" panose="020B0604020202020204" pitchFamily="34" charset="0"/>
                  </a:rPr>
                  <a:t> =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546.45= </a:t>
                </a:r>
                <a14:m>
                  <m:oMath xmlns:m="http://schemas.openxmlformats.org/officeDocument/2006/math">
                    <m:r>
                      <a:rPr lang="en-US" b="1">
                        <a:latin typeface="Cambria Math"/>
                      </a:rPr>
                      <m:t>×</m:t>
                    </m:r>
                    <m:r>
                      <a:rPr lang="en-US" b="1" i="1">
                        <a:latin typeface="Cambria Math"/>
                      </a:rPr>
                      <m:t>𝟏𝟒𝟖𝟑</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𝟐𝟎𝟐𝟕</m:t>
                        </m:r>
                      </m:num>
                      <m:den>
                        <m:r>
                          <a:rPr lang="en-US" b="1" i="1">
                            <a:latin typeface="Cambria Math"/>
                          </a:rPr>
                          <m:t>𝟓𝟓𝟎𝟏</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𝟏𝟏</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936.55= </a:t>
                </a:r>
                <a14:m>
                  <m:oMath xmlns:m="http://schemas.openxmlformats.org/officeDocument/2006/math">
                    <m:r>
                      <a:rPr lang="en-US" b="1">
                        <a:latin typeface="Cambria Math"/>
                      </a:rPr>
                      <m:t>×</m:t>
                    </m:r>
                    <m:r>
                      <a:rPr lang="en-US" b="1" i="1">
                        <a:latin typeface="Cambria Math"/>
                      </a:rPr>
                      <m:t>𝟏𝟒𝟖𝟑</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𝟑𝟒𝟕𝟒</m:t>
                        </m:r>
                      </m:num>
                      <m:den>
                        <m:r>
                          <a:rPr lang="en-US" b="1" i="1">
                            <a:latin typeface="Cambria Math"/>
                          </a:rPr>
                          <m:t>𝟓𝟓𝟎𝟏</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𝟏𝟐</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1480.55= </a:t>
                </a:r>
                <a14:m>
                  <m:oMath xmlns:m="http://schemas.openxmlformats.org/officeDocument/2006/math">
                    <m:r>
                      <a:rPr lang="en-US" b="1">
                        <a:latin typeface="Cambria Math"/>
                      </a:rPr>
                      <m:t>×</m:t>
                    </m:r>
                    <m:r>
                      <a:rPr lang="en-US" b="1" i="1">
                        <a:latin typeface="Cambria Math"/>
                      </a:rPr>
                      <m:t>𝟒𝟎𝟏𝟖</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𝟐𝟎𝟐𝟕</m:t>
                        </m:r>
                      </m:num>
                      <m:den>
                        <m:r>
                          <a:rPr lang="en-US" b="1" i="1">
                            <a:latin typeface="Cambria Math"/>
                          </a:rPr>
                          <m:t>𝟓𝟓𝟎𝟏</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𝟐𝟏</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2537.45= </a:t>
                </a:r>
                <a14:m>
                  <m:oMath xmlns:m="http://schemas.openxmlformats.org/officeDocument/2006/math">
                    <m:r>
                      <a:rPr lang="en-US" b="1">
                        <a:latin typeface="Cambria Math"/>
                      </a:rPr>
                      <m:t>×</m:t>
                    </m:r>
                    <m:r>
                      <a:rPr lang="en-US" b="1" i="1">
                        <a:latin typeface="Cambria Math"/>
                      </a:rPr>
                      <m:t>𝟒𝟎𝟏𝟖</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𝟑𝟒𝟕𝟒</m:t>
                        </m:r>
                      </m:num>
                      <m:den>
                        <m:r>
                          <a:rPr lang="en-US" b="1" i="1">
                            <a:latin typeface="Cambria Math"/>
                          </a:rPr>
                          <m:t>𝟓𝟓𝟎𝟏</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𝟐𝟐</m:t>
                    </m:r>
                  </m:oMath>
                </a14:m>
                <a:endParaRPr lang="en-US" dirty="0">
                  <a:latin typeface="Arial" panose="020B0604020202020204" pitchFamily="34" charset="0"/>
                  <a:cs typeface="Arial" panose="020B0604020202020204" pitchFamily="34" charset="0"/>
                </a:endParaRPr>
              </a:p>
              <a:p>
                <a:pPr algn="r" rtl="1"/>
                <a:r>
                  <a:rPr lang="en-US" b="1" i="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14:m>
                  <m:oMath xmlns:m="http://schemas.openxmlformats.org/officeDocument/2006/math">
                    <m:r>
                      <a:rPr lang="en-US" b="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𝟕𝟒𝟎</m:t>
                            </m:r>
                            <m:r>
                              <a:rPr lang="en-US" b="1" i="1">
                                <a:latin typeface="Cambria Math"/>
                              </a:rPr>
                              <m:t>−</m:t>
                            </m:r>
                            <m:r>
                              <a:rPr lang="en-US" b="1" i="1">
                                <a:latin typeface="Cambria Math"/>
                              </a:rPr>
                              <m:t>𝟓𝟒𝟔</m:t>
                            </m:r>
                            <m:r>
                              <a:rPr lang="en-US" b="1" i="1">
                                <a:latin typeface="Cambria Math"/>
                              </a:rPr>
                              <m:t>.</m:t>
                            </m:r>
                            <m:r>
                              <a:rPr lang="en-US" b="1" i="1">
                                <a:latin typeface="Cambria Math"/>
                              </a:rPr>
                              <m:t>𝟒𝟓</m:t>
                            </m:r>
                            <m:r>
                              <a:rPr lang="en-US" b="1">
                                <a:latin typeface="Cambria Math"/>
                              </a:rPr>
                              <m:t>]</m:t>
                            </m:r>
                          </m:e>
                          <m:sup>
                            <m:r>
                              <a:rPr lang="en-US" b="1" i="1">
                                <a:latin typeface="Cambria Math"/>
                              </a:rPr>
                              <m:t>𝟐</m:t>
                            </m:r>
                          </m:sup>
                        </m:sSup>
                      </m:num>
                      <m:den>
                        <m:r>
                          <a:rPr lang="en-US" b="1" i="1">
                            <a:latin typeface="Cambria Math"/>
                          </a:rPr>
                          <m:t>𝟓𝟒𝟔</m:t>
                        </m:r>
                        <m:r>
                          <a:rPr lang="en-US" b="1" i="1">
                            <a:latin typeface="Cambria Math"/>
                          </a:rPr>
                          <m:t>.</m:t>
                        </m:r>
                        <m:r>
                          <a:rPr lang="en-US" b="1" i="1">
                            <a:latin typeface="Cambria Math"/>
                          </a:rPr>
                          <m:t>𝟒𝟓</m:t>
                        </m:r>
                      </m:den>
                    </m:f>
                    <m:r>
                      <a:rPr lang="en-US">
                        <a:latin typeface="Cambria Math"/>
                      </a:rPr>
                      <m:t> </m:t>
                    </m:r>
                    <m:r>
                      <a:rPr lang="en-US" b="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𝟏𝟐𝟖𝟕</m:t>
                            </m:r>
                            <m:r>
                              <a:rPr lang="en-US" b="1" i="1">
                                <a:latin typeface="Cambria Math"/>
                              </a:rPr>
                              <m:t>−</m:t>
                            </m:r>
                            <m:r>
                              <a:rPr lang="en-US" b="1" i="1">
                                <a:latin typeface="Cambria Math"/>
                              </a:rPr>
                              <m:t>𝟏𝟒𝟖𝟎</m:t>
                            </m:r>
                            <m:r>
                              <a:rPr lang="en-US" b="1" i="1">
                                <a:latin typeface="Cambria Math"/>
                              </a:rPr>
                              <m:t>.</m:t>
                            </m:r>
                            <m:r>
                              <a:rPr lang="en-US" b="1" i="1">
                                <a:latin typeface="Cambria Math"/>
                              </a:rPr>
                              <m:t>𝟓𝟓</m:t>
                            </m:r>
                            <m:r>
                              <a:rPr lang="en-US" b="1">
                                <a:latin typeface="Cambria Math"/>
                              </a:rPr>
                              <m:t>]</m:t>
                            </m:r>
                          </m:e>
                          <m:sup>
                            <m:r>
                              <a:rPr lang="en-US" b="1" i="1">
                                <a:latin typeface="Cambria Math"/>
                              </a:rPr>
                              <m:t>𝟐</m:t>
                            </m:r>
                          </m:sup>
                        </m:sSup>
                      </m:num>
                      <m:den>
                        <m:r>
                          <a:rPr lang="en-US" b="1" i="1">
                            <a:latin typeface="Cambria Math"/>
                          </a:rPr>
                          <m:t>𝟏𝟒𝟖𝟎</m:t>
                        </m:r>
                        <m:r>
                          <a:rPr lang="en-US" b="1" i="1">
                            <a:latin typeface="Cambria Math"/>
                          </a:rPr>
                          <m:t>.</m:t>
                        </m:r>
                        <m:r>
                          <a:rPr lang="en-US" b="1" i="1">
                            <a:latin typeface="Cambria Math"/>
                          </a:rPr>
                          <m:t>𝟓𝟓</m:t>
                        </m:r>
                      </m:den>
                    </m:f>
                    <m:r>
                      <a:rPr lang="en-US">
                        <a:latin typeface="Cambria Math"/>
                      </a:rPr>
                      <m:t> </m:t>
                    </m:r>
                    <m:r>
                      <a:rPr lang="en-US" b="1">
                        <a:latin typeface="Cambria Math"/>
                      </a:rPr>
                      <m:t>+</m:t>
                    </m:r>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𝟐𝟕𝟑𝟏</m:t>
                            </m:r>
                            <m:r>
                              <a:rPr lang="en-US" b="1" i="1">
                                <a:latin typeface="Cambria Math"/>
                              </a:rPr>
                              <m:t>−</m:t>
                            </m:r>
                            <m:r>
                              <a:rPr lang="en-US" b="1" i="1">
                                <a:latin typeface="Cambria Math"/>
                              </a:rPr>
                              <m:t>𝟐𝟓𝟑𝟕</m:t>
                            </m:r>
                            <m:r>
                              <a:rPr lang="en-US" b="1" i="1">
                                <a:latin typeface="Cambria Math"/>
                              </a:rPr>
                              <m:t>.</m:t>
                            </m:r>
                            <m:r>
                              <a:rPr lang="en-US" b="1" i="1">
                                <a:latin typeface="Cambria Math"/>
                              </a:rPr>
                              <m:t>𝟒𝟓</m:t>
                            </m:r>
                            <m:r>
                              <a:rPr lang="en-US" b="1">
                                <a:latin typeface="Cambria Math"/>
                              </a:rPr>
                              <m:t>]</m:t>
                            </m:r>
                          </m:e>
                          <m:sup>
                            <m:r>
                              <a:rPr lang="en-US" b="1" i="1">
                                <a:latin typeface="Cambria Math"/>
                              </a:rPr>
                              <m:t>𝟐</m:t>
                            </m:r>
                          </m:sup>
                        </m:sSup>
                      </m:num>
                      <m:den>
                        <m:r>
                          <a:rPr lang="en-US" b="1" i="1">
                            <a:latin typeface="Cambria Math"/>
                          </a:rPr>
                          <m:t>𝟐𝟓𝟑𝟕</m:t>
                        </m:r>
                        <m:r>
                          <a:rPr lang="en-US" b="1" i="1">
                            <a:latin typeface="Cambria Math"/>
                          </a:rPr>
                          <m:t>.</m:t>
                        </m:r>
                        <m:r>
                          <a:rPr lang="en-US" b="1" i="1">
                            <a:latin typeface="Cambria Math"/>
                          </a:rPr>
                          <m:t>𝟒𝟓</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𝟕𝟒𝟎</m:t>
                            </m:r>
                            <m:r>
                              <a:rPr lang="en-US" b="1" i="1">
                                <a:latin typeface="Cambria Math"/>
                              </a:rPr>
                              <m:t>−</m:t>
                            </m:r>
                            <m:r>
                              <a:rPr lang="en-US" b="1" i="1">
                                <a:latin typeface="Cambria Math"/>
                              </a:rPr>
                              <m:t>𝟓𝟒𝟔</m:t>
                            </m:r>
                            <m:r>
                              <a:rPr lang="en-US" b="1" i="1">
                                <a:latin typeface="Cambria Math"/>
                              </a:rPr>
                              <m:t>.</m:t>
                            </m:r>
                            <m:r>
                              <a:rPr lang="en-US" b="1" i="1">
                                <a:latin typeface="Cambria Math"/>
                              </a:rPr>
                              <m:t>𝟒𝟓</m:t>
                            </m:r>
                            <m:r>
                              <a:rPr lang="en-US" b="1">
                                <a:latin typeface="Cambria Math"/>
                              </a:rPr>
                              <m:t>]</m:t>
                            </m:r>
                          </m:e>
                          <m:sup>
                            <m:r>
                              <a:rPr lang="en-US" b="1" i="1">
                                <a:latin typeface="Cambria Math"/>
                              </a:rPr>
                              <m:t>𝟐</m:t>
                            </m:r>
                          </m:sup>
                        </m:sSup>
                      </m:num>
                      <m:den>
                        <m:r>
                          <a:rPr lang="en-US" b="1" i="1">
                            <a:latin typeface="Cambria Math"/>
                          </a:rPr>
                          <m:t>𝟓𝟒𝟔</m:t>
                        </m:r>
                        <m:r>
                          <a:rPr lang="en-US" b="1" i="1">
                            <a:latin typeface="Cambria Math"/>
                          </a:rPr>
                          <m:t>.</m:t>
                        </m:r>
                        <m:r>
                          <a:rPr lang="en-US" b="1" i="1">
                            <a:latin typeface="Cambria Math"/>
                          </a:rPr>
                          <m:t>𝟒𝟓</m:t>
                        </m:r>
                      </m:den>
                    </m:f>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m:t>
                    </m:r>
                    <m:r>
                      <a:rPr lang="en-US" b="1">
                        <a:latin typeface="Cambria Math"/>
                      </a:rPr>
                      <m:t> </m:t>
                    </m:r>
                    <m:r>
                      <a:rPr lang="en-US" b="1" i="1">
                        <a:latin typeface="Cambria Math"/>
                      </a:rPr>
                      <m:t>𝟒𝟎</m:t>
                    </m:r>
                    <m:r>
                      <a:rPr lang="en-US">
                        <a:latin typeface="Cambria Math"/>
                      </a:rPr>
                      <m:t> </m:t>
                    </m:r>
                    <m:r>
                      <a:rPr lang="en-US" b="1">
                        <a:latin typeface="Cambria Math"/>
                      </a:rPr>
                      <m:t>+ </m:t>
                    </m:r>
                    <m:r>
                      <a:rPr lang="en-US" b="1" i="1">
                        <a:latin typeface="Cambria Math"/>
                      </a:rPr>
                      <m:t>𝟐𝟓</m:t>
                    </m:r>
                    <m:r>
                      <a:rPr lang="en-US" b="1" i="1">
                        <a:latin typeface="Cambria Math"/>
                      </a:rPr>
                      <m:t>.</m:t>
                    </m:r>
                    <m:r>
                      <a:rPr lang="en-US" b="1" i="1">
                        <a:latin typeface="Cambria Math"/>
                      </a:rPr>
                      <m:t>𝟑𝟎</m:t>
                    </m:r>
                    <m:r>
                      <a:rPr lang="en-US">
                        <a:latin typeface="Cambria Math"/>
                      </a:rPr>
                      <m:t> </m:t>
                    </m:r>
                    <m:r>
                      <a:rPr lang="en-US" b="1">
                        <a:latin typeface="Cambria Math"/>
                      </a:rPr>
                      <m:t>+</m:t>
                    </m:r>
                    <m:r>
                      <a:rPr lang="en-US" b="1" i="1">
                        <a:latin typeface="Cambria Math"/>
                      </a:rPr>
                      <m:t> </m:t>
                    </m:r>
                    <m:r>
                      <a:rPr lang="en-US" b="1" i="1">
                        <a:latin typeface="Cambria Math"/>
                      </a:rPr>
                      <m:t>𝟏𝟒</m:t>
                    </m:r>
                    <m:r>
                      <a:rPr lang="en-US" b="1" i="1">
                        <a:latin typeface="Cambria Math"/>
                      </a:rPr>
                      <m:t>.</m:t>
                    </m:r>
                    <m:r>
                      <a:rPr lang="en-US" b="1" i="1">
                        <a:latin typeface="Cambria Math"/>
                      </a:rPr>
                      <m:t>𝟕𝟔</m:t>
                    </m:r>
                    <m:r>
                      <a:rPr lang="en-US" b="1" i="1">
                        <a:latin typeface="Cambria Math"/>
                      </a:rPr>
                      <m:t>=</m:t>
                    </m:r>
                    <m:r>
                      <a:rPr lang="en-US" b="1" i="1">
                        <a:latin typeface="Cambria Math"/>
                      </a:rPr>
                      <m:t>𝟏𝟒𝟖</m:t>
                    </m:r>
                    <m:r>
                      <a:rPr lang="en-US" b="1" i="1">
                        <a:latin typeface="Cambria Math"/>
                      </a:rPr>
                      <m:t>.</m:t>
                    </m:r>
                    <m:r>
                      <a:rPr lang="en-US" b="1" i="1">
                        <a:latin typeface="Cambria Math"/>
                      </a:rPr>
                      <m:t>𝟔</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r>
                      <a:rPr lang="en-US" b="1" i="1">
                        <a:latin typeface="Cambria Math"/>
                      </a:rPr>
                      <m:t>𝟔𝟖</m:t>
                    </m:r>
                    <m:r>
                      <a:rPr lang="en-US" b="1" i="1">
                        <a:latin typeface="Cambria Math"/>
                      </a:rPr>
                      <m:t>.</m:t>
                    </m:r>
                    <m:r>
                      <a:rPr lang="en-US" b="1" i="1">
                        <a:latin typeface="Cambria Math"/>
                      </a:rPr>
                      <m:t>𝟓𝟓</m:t>
                    </m:r>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a:r>
                  <a:rPr lang="ar-IQ" b="1" dirty="0">
                    <a:latin typeface="Arial" panose="020B0604020202020204" pitchFamily="34" charset="0"/>
                    <a:cs typeface="Arial" panose="020B0604020202020204" pitchFamily="34" charset="0"/>
                  </a:rPr>
                  <a:t>بما ان قيمة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المحسوبة اكبر من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نرفض فرضية العدم ونقبل الفرضية البديلة اي الصفتان مرتبطتان هناك علاقة بين الاصابة بالملاريا وتضخم الطحال </a:t>
                </a: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84310" y="231820"/>
                <a:ext cx="10018713" cy="6259131"/>
              </a:xfrm>
              <a:blipFill rotWithShape="0">
                <a:blip r:embed="rId2"/>
                <a:stretch>
                  <a:fillRect l="-487" t="-3116" r="-1399" b="-2045"/>
                </a:stretch>
              </a:blipFill>
            </p:spPr>
            <p:txBody>
              <a:bodyPr/>
              <a:lstStyle/>
              <a:p>
                <a:r>
                  <a:rPr lang="en-US">
                    <a:noFill/>
                  </a:rPr>
                  <a:t> </a:t>
                </a:r>
              </a:p>
            </p:txBody>
          </p:sp>
        </mc:Fallback>
      </mc:AlternateContent>
    </p:spTree>
    <p:extLst>
      <p:ext uri="{BB962C8B-B14F-4D97-AF65-F5344CB8AC3E}">
        <p14:creationId xmlns:p14="http://schemas.microsoft.com/office/powerpoint/2010/main" val="16908055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12125" y="685800"/>
                <a:ext cx="11090900" cy="1752599"/>
              </a:xfrm>
            </p:spPr>
            <p:txBody>
              <a:bodyPr>
                <a:noAutofit/>
              </a:bodyPr>
              <a:lstStyle/>
              <a:p>
                <a:pPr algn="r" rtl="1"/>
                <a:r>
                  <a:rPr lang="ar-IQ"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ar-IQ" sz="2800" b="1" dirty="0">
                    <a:latin typeface="Arial" panose="020B0604020202020204" pitchFamily="34" charset="0"/>
                    <a:cs typeface="Arial" panose="020B0604020202020204" pitchFamily="34" charset="0"/>
                  </a:rPr>
                  <a:t>مثال / لى فرض ان احد الباحثين اراد يجد العلاقة بين الجنسين والاصابة بالسرطان فأختار عينة مؤلفة (15) فرداً (8 ذكور , 7 اناث) وقد حصل على البيانات التالية , اختبر ذلك تحت مستوى احتمال 0.05 علماً ان قيمة </a:t>
                </a:r>
                <a14:m>
                  <m:oMath xmlns:m="http://schemas.openxmlformats.org/officeDocument/2006/math">
                    <m:sSup>
                      <m:sSupPr>
                        <m:ctrlPr>
                          <a:rPr lang="en-US" sz="2800" b="1" i="1">
                            <a:latin typeface="Cambria Math"/>
                          </a:rPr>
                        </m:ctrlPr>
                      </m:sSupPr>
                      <m:e>
                        <m:r>
                          <a:rPr lang="en-US" sz="2800" b="1" i="1">
                            <a:latin typeface="Cambria Math"/>
                          </a:rPr>
                          <m:t>𝑿</m:t>
                        </m:r>
                      </m:e>
                      <m:sup>
                        <m:r>
                          <a:rPr lang="en-US" sz="2800" b="1" i="1">
                            <a:latin typeface="Cambria Math"/>
                          </a:rPr>
                          <m:t>𝟐</m:t>
                        </m:r>
                      </m:sup>
                    </m:sSup>
                  </m:oMath>
                </a14:m>
                <a:r>
                  <a:rPr lang="ar-IQ" sz="2800" b="1" dirty="0">
                    <a:latin typeface="Arial" panose="020B0604020202020204" pitchFamily="34" charset="0"/>
                    <a:cs typeface="Arial" panose="020B0604020202020204" pitchFamily="34" charset="0"/>
                  </a:rPr>
                  <a:t> الجدولية تساوي 3.84</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12125" y="685800"/>
                <a:ext cx="11090900" cy="1752599"/>
              </a:xfrm>
              <a:blipFill rotWithShape="0">
                <a:blip r:embed="rId2"/>
                <a:stretch>
                  <a:fillRect l="-1264" t="-17770" r="-11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98490" y="2176530"/>
                <a:ext cx="10704533" cy="4494725"/>
              </a:xfrm>
            </p:spPr>
            <p:txBody>
              <a:bodyPr>
                <a:normAutofit fontScale="85000" lnSpcReduction="20000"/>
              </a:bodyPr>
              <a:lstStyle/>
              <a:p>
                <a:pPr algn="r" rtl="1"/>
                <a:r>
                  <a:rPr lang="ar-IQ" b="1" dirty="0">
                    <a:latin typeface="Arial" panose="020B0604020202020204" pitchFamily="34" charset="0"/>
                    <a:cs typeface="Arial" panose="020B0604020202020204" pitchFamily="34" charset="0"/>
                  </a:rPr>
                  <a:t>الصفتان مستقلتان :</a:t>
                </a:r>
                <a:r>
                  <a:rPr lang="en-US" b="1" dirty="0">
                    <a:latin typeface="Arial" panose="020B0604020202020204" pitchFamily="34" charset="0"/>
                    <a:cs typeface="Arial" panose="020B0604020202020204" pitchFamily="34" charset="0"/>
                  </a:rPr>
                  <a:t>H0</a:t>
                </a:r>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الصفتان مرتبطتان :</a:t>
                </a:r>
                <a:r>
                  <a:rPr lang="en-US" b="1" dirty="0">
                    <a:latin typeface="Arial" panose="020B0604020202020204" pitchFamily="34" charset="0"/>
                    <a:cs typeface="Arial" panose="020B0604020202020204" pitchFamily="34" charset="0"/>
                  </a:rPr>
                  <a:t>H1</a:t>
                </a:r>
                <a:endParaRPr lang="en-US" dirty="0">
                  <a:latin typeface="Arial" panose="020B0604020202020204" pitchFamily="34" charset="0"/>
                  <a:cs typeface="Arial" panose="020B0604020202020204" pitchFamily="34" charset="0"/>
                </a:endParaRPr>
              </a:p>
              <a:p>
                <a:pPr algn="r" rtl="1"/>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r>
                      <a:rPr lang="en-US" b="1">
                        <a:latin typeface="Cambria Math"/>
                      </a:rPr>
                      <m:t>=</m:t>
                    </m:r>
                    <m:r>
                      <a:rPr lang="en-US" b="1" i="1">
                        <a:latin typeface="Cambria Math"/>
                      </a:rPr>
                      <m:t>∑ </m:t>
                    </m:r>
                    <m:f>
                      <m:fPr>
                        <m:ctrlPr>
                          <a:rPr lang="en-US" b="1" i="1">
                            <a:latin typeface="Cambria Math"/>
                          </a:rPr>
                        </m:ctrlPr>
                      </m:fPr>
                      <m:num>
                        <m:sSup>
                          <m:sSupPr>
                            <m:ctrlPr>
                              <a:rPr lang="en-US" b="1" i="1">
                                <a:latin typeface="Cambria Math"/>
                              </a:rPr>
                            </m:ctrlPr>
                          </m:sSupPr>
                          <m:e>
                            <m:r>
                              <a:rPr lang="en-US" b="1" i="1">
                                <a:latin typeface="Cambria Math"/>
                              </a:rPr>
                              <m:t>(</m:t>
                            </m:r>
                            <m:r>
                              <a:rPr lang="en-US" b="1" i="1">
                                <a:latin typeface="Cambria Math"/>
                              </a:rPr>
                              <m:t>𝟎</m:t>
                            </m:r>
                            <m:r>
                              <a:rPr lang="en-US" b="1" i="1">
                                <a:latin typeface="Cambria Math"/>
                              </a:rPr>
                              <m:t>−</m:t>
                            </m:r>
                            <m:r>
                              <a:rPr lang="en-US" b="1" i="1">
                                <a:latin typeface="Cambria Math"/>
                              </a:rPr>
                              <m:t>𝒆</m:t>
                            </m:r>
                            <m:r>
                              <a:rPr lang="en-US" b="1" i="1">
                                <a:latin typeface="Cambria Math"/>
                              </a:rPr>
                              <m:t>)</m:t>
                            </m:r>
                          </m:e>
                          <m:sup>
                            <m:r>
                              <a:rPr lang="en-US" b="1" i="1">
                                <a:latin typeface="Cambria Math"/>
                              </a:rPr>
                              <m:t>𝟐</m:t>
                            </m:r>
                          </m:sup>
                        </m:sSup>
                      </m:num>
                      <m:den>
                        <m:r>
                          <a:rPr lang="en-US" b="1" i="1">
                            <a:latin typeface="Cambria Math"/>
                          </a:rPr>
                          <m:t>𝒆</m:t>
                        </m:r>
                      </m:den>
                    </m:f>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4.77= </a:t>
                </a:r>
                <a14:m>
                  <m:oMath xmlns:m="http://schemas.openxmlformats.org/officeDocument/2006/math">
                    <m:r>
                      <a:rPr lang="en-US" b="1">
                        <a:latin typeface="Cambria Math"/>
                      </a:rPr>
                      <m:t>×</m:t>
                    </m:r>
                    <m:r>
                      <a:rPr lang="en-US" b="1" i="1">
                        <a:latin typeface="Cambria Math"/>
                      </a:rPr>
                      <m:t>𝟗</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𝟖</m:t>
                        </m:r>
                      </m:num>
                      <m:den>
                        <m:r>
                          <a:rPr lang="en-US" b="1" i="1">
                            <a:latin typeface="Cambria Math"/>
                          </a:rPr>
                          <m:t>𝟏𝟓</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𝟏𝟏</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3.20= </a:t>
                </a:r>
                <a14:m>
                  <m:oMath xmlns:m="http://schemas.openxmlformats.org/officeDocument/2006/math">
                    <m:r>
                      <a:rPr lang="en-US" b="1">
                        <a:latin typeface="Cambria Math"/>
                      </a:rPr>
                      <m:t>×</m:t>
                    </m:r>
                    <m:r>
                      <a:rPr lang="en-US" b="1" i="1">
                        <a:latin typeface="Cambria Math"/>
                      </a:rPr>
                      <m:t>𝟔</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𝟖</m:t>
                        </m:r>
                      </m:num>
                      <m:den>
                        <m:r>
                          <a:rPr lang="en-US" b="1" i="1">
                            <a:latin typeface="Cambria Math"/>
                          </a:rPr>
                          <m:t>𝟏𝟓</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𝟏𝟐</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4.2= </a:t>
                </a:r>
                <a14:m>
                  <m:oMath xmlns:m="http://schemas.openxmlformats.org/officeDocument/2006/math">
                    <m:r>
                      <a:rPr lang="en-US" b="1">
                        <a:latin typeface="Cambria Math"/>
                      </a:rPr>
                      <m:t>×</m:t>
                    </m:r>
                    <m:r>
                      <a:rPr lang="en-US" b="1" i="1">
                        <a:latin typeface="Cambria Math"/>
                      </a:rPr>
                      <m:t>𝟕</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r>
                          <a:rPr lang="en-US" b="1" i="1">
                            <a:latin typeface="Cambria Math"/>
                          </a:rPr>
                          <m:t>𝟗</m:t>
                        </m:r>
                      </m:num>
                      <m:den>
                        <m:r>
                          <a:rPr lang="en-US" b="1" i="1">
                            <a:latin typeface="Cambria Math"/>
                          </a:rPr>
                          <m:t>𝟏𝟓</m:t>
                        </m:r>
                      </m:den>
                    </m:f>
                  </m:oMath>
                </a14:m>
                <a:r>
                  <a:rPr lang="ar-IQ"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𝒆</m:t>
                    </m:r>
                    <m:r>
                      <a:rPr lang="en-US" b="1" i="1">
                        <a:latin typeface="Cambria Math"/>
                      </a:rPr>
                      <m:t>𝟐𝟏</m:t>
                    </m:r>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
                      <a:rPr lang="ar-IQ" b="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𝟐</m:t>
                            </m:r>
                            <m:r>
                              <a:rPr lang="en-US" b="1" i="1">
                                <a:latin typeface="Cambria Math"/>
                              </a:rPr>
                              <m:t>−</m:t>
                            </m:r>
                            <m:r>
                              <a:rPr lang="en-US" b="1" i="1">
                                <a:latin typeface="Cambria Math"/>
                              </a:rPr>
                              <m:t>𝟑</m:t>
                            </m:r>
                            <m:r>
                              <a:rPr lang="en-US" b="1" i="1">
                                <a:latin typeface="Cambria Math"/>
                              </a:rPr>
                              <m:t>.</m:t>
                            </m:r>
                            <m:r>
                              <a:rPr lang="en-US" b="1" i="1">
                                <a:latin typeface="Cambria Math"/>
                              </a:rPr>
                              <m:t>𝟐𝟎</m:t>
                            </m:r>
                            <m:r>
                              <a:rPr lang="en-US" b="1">
                                <a:latin typeface="Cambria Math"/>
                              </a:rPr>
                              <m:t>]</m:t>
                            </m:r>
                          </m:e>
                          <m:sup>
                            <m:r>
                              <a:rPr lang="en-US" b="1" i="1">
                                <a:latin typeface="Cambria Math"/>
                              </a:rPr>
                              <m:t>𝟐</m:t>
                            </m:r>
                          </m:sup>
                        </m:sSup>
                      </m:num>
                      <m:den>
                        <m:r>
                          <a:rPr lang="en-US" b="1" i="1">
                            <a:latin typeface="Cambria Math"/>
                          </a:rPr>
                          <m:t>𝟑</m:t>
                        </m:r>
                        <m:r>
                          <a:rPr lang="en-US" b="1" i="1">
                            <a:latin typeface="Cambria Math"/>
                          </a:rPr>
                          <m:t>.</m:t>
                        </m:r>
                        <m:r>
                          <a:rPr lang="en-US" b="1" i="1">
                            <a:latin typeface="Cambria Math"/>
                          </a:rPr>
                          <m:t>𝟐𝟎</m:t>
                        </m:r>
                      </m:den>
                    </m:f>
                    <m:r>
                      <a:rPr lang="en-US">
                        <a:latin typeface="Cambria Math"/>
                      </a:rPr>
                      <m:t> </m:t>
                    </m:r>
                    <m:r>
                      <a:rPr lang="en-US" b="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𝟑</m:t>
                            </m:r>
                            <m:r>
                              <a:rPr lang="en-US" b="1" i="1">
                                <a:latin typeface="Cambria Math"/>
                              </a:rPr>
                              <m:t>−</m:t>
                            </m:r>
                            <m:r>
                              <a:rPr lang="en-US" b="1" i="1">
                                <a:latin typeface="Cambria Math"/>
                              </a:rPr>
                              <m:t>𝟒</m:t>
                            </m:r>
                            <m:r>
                              <a:rPr lang="en-US" b="1" i="1">
                                <a:latin typeface="Cambria Math"/>
                              </a:rPr>
                              <m:t>.</m:t>
                            </m:r>
                            <m:r>
                              <a:rPr lang="en-US" b="1" i="1">
                                <a:latin typeface="Cambria Math"/>
                              </a:rPr>
                              <m:t>𝟐</m:t>
                            </m:r>
                            <m:r>
                              <a:rPr lang="en-US" b="1">
                                <a:latin typeface="Cambria Math"/>
                              </a:rPr>
                              <m:t>]</m:t>
                            </m:r>
                          </m:e>
                          <m:sup>
                            <m:r>
                              <a:rPr lang="en-US" b="1" i="1">
                                <a:latin typeface="Cambria Math"/>
                              </a:rPr>
                              <m:t>𝟐</m:t>
                            </m:r>
                          </m:sup>
                        </m:sSup>
                      </m:num>
                      <m:den>
                        <m:r>
                          <a:rPr lang="en-US" b="1" i="1">
                            <a:latin typeface="Cambria Math"/>
                          </a:rPr>
                          <m:t>𝟒</m:t>
                        </m:r>
                        <m:r>
                          <a:rPr lang="en-US" b="1" i="1">
                            <a:latin typeface="Cambria Math"/>
                          </a:rPr>
                          <m:t>.</m:t>
                        </m:r>
                        <m:r>
                          <a:rPr lang="en-US" b="1" i="1">
                            <a:latin typeface="Cambria Math"/>
                          </a:rPr>
                          <m:t>𝟐</m:t>
                        </m:r>
                      </m:den>
                    </m:f>
                    <m:r>
                      <a:rPr lang="en-US">
                        <a:latin typeface="Cambria Math"/>
                      </a:rPr>
                      <m:t> </m:t>
                    </m:r>
                    <m:r>
                      <a:rPr lang="en-US" b="1">
                        <a:latin typeface="Cambria Math"/>
                      </a:rPr>
                      <m:t>+</m:t>
                    </m:r>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𝟒</m:t>
                            </m:r>
                            <m:r>
                              <a:rPr lang="en-US" b="1" i="1">
                                <a:latin typeface="Cambria Math"/>
                              </a:rPr>
                              <m:t>−</m:t>
                            </m:r>
                            <m:r>
                              <a:rPr lang="en-US" b="1" i="1">
                                <a:latin typeface="Cambria Math"/>
                              </a:rPr>
                              <m:t>𝟐</m:t>
                            </m:r>
                            <m:r>
                              <a:rPr lang="en-US" b="1" i="1">
                                <a:latin typeface="Cambria Math"/>
                              </a:rPr>
                              <m:t>.</m:t>
                            </m:r>
                            <m:r>
                              <a:rPr lang="en-US" b="1" i="1">
                                <a:latin typeface="Cambria Math"/>
                              </a:rPr>
                              <m:t>𝟖𝟎</m:t>
                            </m:r>
                            <m:r>
                              <a:rPr lang="en-US" b="1">
                                <a:latin typeface="Cambria Math"/>
                              </a:rPr>
                              <m:t>]</m:t>
                            </m:r>
                          </m:e>
                          <m:sup>
                            <m:r>
                              <a:rPr lang="en-US" b="1" i="1">
                                <a:latin typeface="Cambria Math"/>
                              </a:rPr>
                              <m:t>𝟐</m:t>
                            </m:r>
                          </m:sup>
                        </m:sSup>
                      </m:num>
                      <m:den>
                        <m:r>
                          <a:rPr lang="en-US" b="1" i="1">
                            <a:latin typeface="Cambria Math"/>
                          </a:rPr>
                          <m:t>𝟐</m:t>
                        </m:r>
                        <m:r>
                          <a:rPr lang="en-US" b="1" i="1">
                            <a:latin typeface="Cambria Math"/>
                          </a:rPr>
                          <m:t>.</m:t>
                        </m:r>
                        <m:r>
                          <a:rPr lang="en-US" b="1" i="1">
                            <a:latin typeface="Cambria Math"/>
                          </a:rPr>
                          <m:t>𝟖𝟎</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f>
                      <m:fPr>
                        <m:ctrlPr>
                          <a:rPr lang="en-US" b="1" i="1">
                            <a:latin typeface="Cambria Math"/>
                          </a:rPr>
                        </m:ctrlPr>
                      </m:fPr>
                      <m:num>
                        <m:sSup>
                          <m:sSupPr>
                            <m:ctrlPr>
                              <a:rPr lang="en-US" b="1" i="1">
                                <a:latin typeface="Cambria Math"/>
                              </a:rPr>
                            </m:ctrlPr>
                          </m:sSupPr>
                          <m:e>
                            <m:r>
                              <a:rPr lang="en-US" b="1">
                                <a:latin typeface="Cambria Math"/>
                              </a:rPr>
                              <m:t>[</m:t>
                            </m:r>
                            <m:r>
                              <a:rPr lang="en-US" b="1" i="1">
                                <a:latin typeface="Cambria Math"/>
                              </a:rPr>
                              <m:t>𝟔</m:t>
                            </m:r>
                            <m:r>
                              <a:rPr lang="en-US" b="1" i="1">
                                <a:latin typeface="Cambria Math"/>
                              </a:rPr>
                              <m:t>−</m:t>
                            </m:r>
                            <m:r>
                              <a:rPr lang="en-US" b="1" i="1">
                                <a:latin typeface="Cambria Math"/>
                              </a:rPr>
                              <m:t>𝟒</m:t>
                            </m:r>
                            <m:r>
                              <a:rPr lang="en-US" b="1" i="1">
                                <a:latin typeface="Cambria Math"/>
                              </a:rPr>
                              <m:t>.</m:t>
                            </m:r>
                            <m:r>
                              <a:rPr lang="en-US" b="1" i="1">
                                <a:latin typeface="Cambria Math"/>
                              </a:rPr>
                              <m:t>𝟕𝟕</m:t>
                            </m:r>
                            <m:r>
                              <a:rPr lang="en-US" b="1">
                                <a:latin typeface="Cambria Math"/>
                              </a:rPr>
                              <m:t>]</m:t>
                            </m:r>
                          </m:e>
                          <m:sup>
                            <m:r>
                              <a:rPr lang="en-US" b="1" i="1">
                                <a:latin typeface="Cambria Math"/>
                              </a:rPr>
                              <m:t>𝟐</m:t>
                            </m:r>
                          </m:sup>
                        </m:sSup>
                      </m:num>
                      <m:den>
                        <m:r>
                          <a:rPr lang="en-US" b="1" i="1">
                            <a:latin typeface="Cambria Math"/>
                          </a:rPr>
                          <m:t>𝟒</m:t>
                        </m:r>
                        <m:r>
                          <a:rPr lang="en-US" b="1" i="1">
                            <a:latin typeface="Cambria Math"/>
                          </a:rPr>
                          <m:t>.</m:t>
                        </m:r>
                        <m:r>
                          <a:rPr lang="en-US" b="1" i="1">
                            <a:latin typeface="Cambria Math"/>
                          </a:rPr>
                          <m:t>𝟕𝟕</m:t>
                        </m:r>
                      </m:den>
                    </m:f>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 </a:t>
                </a:r>
                <a14:m>
                  <m:oMath xmlns:m="http://schemas.openxmlformats.org/officeDocument/2006/math">
                    <m:r>
                      <a:rPr lang="ar-IQ" b="1">
                        <a:latin typeface="Cambria Math"/>
                      </a:rPr>
                      <m:t> </m:t>
                    </m:r>
                    <m:r>
                      <a:rPr lang="en-US" b="1" i="1">
                        <a:latin typeface="Cambria Math"/>
                      </a:rPr>
                      <m:t>𝟎</m:t>
                    </m:r>
                    <m:r>
                      <a:rPr lang="en-US" b="1" i="1">
                        <a:latin typeface="Cambria Math"/>
                      </a:rPr>
                      <m:t>.</m:t>
                    </m:r>
                    <m:r>
                      <a:rPr lang="en-US" b="1" i="1">
                        <a:latin typeface="Cambria Math"/>
                      </a:rPr>
                      <m:t>𝟒𝟓</m:t>
                    </m:r>
                    <m:r>
                      <a:rPr lang="en-US">
                        <a:latin typeface="Cambria Math"/>
                      </a:rPr>
                      <m:t> </m:t>
                    </m:r>
                    <m:r>
                      <a:rPr lang="en-US" b="1">
                        <a:latin typeface="Cambria Math"/>
                      </a:rPr>
                      <m:t>+ </m:t>
                    </m:r>
                    <m:r>
                      <a:rPr lang="en-US" b="1" i="1">
                        <a:latin typeface="Cambria Math"/>
                      </a:rPr>
                      <m:t>𝟎</m:t>
                    </m:r>
                    <m:r>
                      <a:rPr lang="en-US" b="1" i="1">
                        <a:latin typeface="Cambria Math"/>
                      </a:rPr>
                      <m:t>.</m:t>
                    </m:r>
                    <m:r>
                      <a:rPr lang="en-US" b="1" i="1">
                        <a:latin typeface="Cambria Math"/>
                      </a:rPr>
                      <m:t>𝟑𝟒</m:t>
                    </m:r>
                    <m:r>
                      <a:rPr lang="en-US">
                        <a:latin typeface="Cambria Math"/>
                      </a:rPr>
                      <m:t> </m:t>
                    </m:r>
                    <m:r>
                      <a:rPr lang="en-US" b="1">
                        <a:latin typeface="Cambria Math"/>
                      </a:rPr>
                      <m:t>+</m:t>
                    </m:r>
                    <m:r>
                      <a:rPr lang="en-US" b="1" i="1">
                        <a:latin typeface="Cambria Math"/>
                      </a:rPr>
                      <m:t> </m:t>
                    </m:r>
                    <m:r>
                      <a:rPr lang="en-US" b="1" i="1">
                        <a:latin typeface="Cambria Math"/>
                      </a:rPr>
                      <m:t>𝟎</m:t>
                    </m:r>
                    <m:r>
                      <a:rPr lang="en-US" b="1" i="1">
                        <a:latin typeface="Cambria Math"/>
                      </a:rPr>
                      <m:t>.</m:t>
                    </m:r>
                    <m:r>
                      <a:rPr lang="en-US" b="1" i="1">
                        <a:latin typeface="Cambria Math"/>
                      </a:rPr>
                      <m:t>𝟓𝟏</m:t>
                    </m:r>
                    <m:r>
                      <a:rPr lang="en-US" b="1" i="1">
                        <a:latin typeface="Cambria Math"/>
                      </a:rPr>
                      <m:t>=</m:t>
                    </m:r>
                    <m:r>
                      <a:rPr lang="en-US" b="1" i="1">
                        <a:latin typeface="Cambria Math"/>
                      </a:rPr>
                      <m:t>𝟏</m:t>
                    </m:r>
                    <m:r>
                      <a:rPr lang="en-US" b="1" i="1">
                        <a:latin typeface="Cambria Math"/>
                      </a:rPr>
                      <m:t>.</m:t>
                    </m:r>
                    <m:r>
                      <a:rPr lang="en-US" b="1" i="1">
                        <a:latin typeface="Cambria Math"/>
                      </a:rPr>
                      <m:t>𝟔𝟐</m:t>
                    </m:r>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 </m:t>
                    </m:r>
                    <m:r>
                      <a:rPr lang="en-US" b="1" i="1">
                        <a:latin typeface="Cambria Math"/>
                      </a:rPr>
                      <m:t>𝟎</m:t>
                    </m:r>
                    <m:r>
                      <a:rPr lang="en-US" b="1" i="1">
                        <a:latin typeface="Cambria Math"/>
                      </a:rPr>
                      <m:t>.</m:t>
                    </m:r>
                    <m:r>
                      <a:rPr lang="en-US" b="1" i="1">
                        <a:latin typeface="Cambria Math"/>
                      </a:rPr>
                      <m:t>𝟑𝟐</m:t>
                    </m:r>
                  </m:oMath>
                </a14:m>
                <a:r>
                  <a:rPr lang="ar-IQ" b="1" dirty="0">
                    <a:latin typeface="Arial" panose="020B0604020202020204" pitchFamily="34" charset="0"/>
                    <a:cs typeface="Arial" panose="020B0604020202020204" pitchFamily="34" charset="0"/>
                  </a:rPr>
                  <a:t>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ar-IQ" b="1" dirty="0">
                    <a:latin typeface="Arial" panose="020B0604020202020204" pitchFamily="34" charset="0"/>
                    <a:cs typeface="Arial" panose="020B0604020202020204" pitchFamily="34" charset="0"/>
                  </a:rPr>
                  <a:t>بما ان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المحسوبة اقل من </a:t>
                </a:r>
                <a14:m>
                  <m:oMath xmlns:m="http://schemas.openxmlformats.org/officeDocument/2006/math">
                    <m:sSup>
                      <m:sSupPr>
                        <m:ctrlPr>
                          <a:rPr lang="en-US" b="1" i="1">
                            <a:latin typeface="Cambria Math"/>
                          </a:rPr>
                        </m:ctrlPr>
                      </m:sSupPr>
                      <m:e>
                        <m:r>
                          <a:rPr lang="en-US" b="1" i="1">
                            <a:latin typeface="Cambria Math"/>
                          </a:rPr>
                          <m:t>𝑿</m:t>
                        </m:r>
                      </m:e>
                      <m:sup>
                        <m:r>
                          <a:rPr lang="en-US" b="1" i="1">
                            <a:latin typeface="Cambria Math"/>
                          </a:rPr>
                          <m:t>𝟐</m:t>
                        </m:r>
                      </m:sup>
                    </m:sSup>
                  </m:oMath>
                </a14:m>
                <a:r>
                  <a:rPr lang="ar-IQ" b="1" dirty="0">
                    <a:latin typeface="Arial" panose="020B0604020202020204" pitchFamily="34" charset="0"/>
                    <a:cs typeface="Arial" panose="020B0604020202020204" pitchFamily="34" charset="0"/>
                  </a:rPr>
                  <a:t> الجدولية نقبل فرضية العدم ونرفض الفرضية البديلة اي الصفتان مستقلتان عن بعضهما .</a:t>
                </a: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98490" y="2176530"/>
                <a:ext cx="10704533" cy="4494725"/>
              </a:xfrm>
              <a:blipFill rotWithShape="0">
                <a:blip r:embed="rId3"/>
                <a:stretch>
                  <a:fillRect t="-6106" r="-1139"/>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2741369941"/>
              </p:ext>
            </p:extLst>
          </p:nvPr>
        </p:nvGraphicFramePr>
        <p:xfrm>
          <a:off x="798488" y="3146073"/>
          <a:ext cx="4100195" cy="2243328"/>
        </p:xfrm>
        <a:graphic>
          <a:graphicData uri="http://schemas.openxmlformats.org/drawingml/2006/table">
            <a:tbl>
              <a:tblPr rtl="1" firstRow="1" firstCol="1" bandRow="1">
                <a:tableStyleId>{5C22544A-7EE6-4342-B048-85BDC9FD1C3A}</a:tableStyleId>
              </a:tblPr>
              <a:tblGrid>
                <a:gridCol w="947420"/>
                <a:gridCol w="947420"/>
                <a:gridCol w="947420"/>
                <a:gridCol w="1257935"/>
              </a:tblGrid>
              <a:tr h="161925">
                <a:tc rowSpan="2">
                  <a:txBody>
                    <a:bodyPr/>
                    <a:lstStyle/>
                    <a:p>
                      <a:pPr marL="0" marR="0" algn="ctr" rtl="1">
                        <a:lnSpc>
                          <a:spcPct val="115000"/>
                        </a:lnSpc>
                        <a:spcBef>
                          <a:spcPts val="0"/>
                        </a:spcBef>
                        <a:spcAft>
                          <a:spcPts val="0"/>
                        </a:spcAft>
                        <a:tabLst>
                          <a:tab pos="1036955" algn="l"/>
                        </a:tabLst>
                      </a:pPr>
                      <a:r>
                        <a:rPr lang="en-US" sz="1600">
                          <a:effectLst/>
                        </a:rPr>
                        <a:t>Total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0" marR="0" algn="ctr" rtl="1">
                        <a:lnSpc>
                          <a:spcPct val="115000"/>
                        </a:lnSpc>
                        <a:spcBef>
                          <a:spcPts val="0"/>
                        </a:spcBef>
                        <a:spcAft>
                          <a:spcPts val="0"/>
                        </a:spcAft>
                        <a:tabLst>
                          <a:tab pos="1036955" algn="l"/>
                        </a:tabLst>
                      </a:pPr>
                      <a:r>
                        <a:rPr lang="ar-IQ" sz="1600">
                          <a:effectLst/>
                        </a:rPr>
                        <a:t>الاصابة بالسرطان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rowSpan="2">
                  <a:txBody>
                    <a:bodyPr/>
                    <a:lstStyle/>
                    <a:p>
                      <a:pPr marL="0" marR="0" algn="ctr" rtl="1">
                        <a:lnSpc>
                          <a:spcPct val="115000"/>
                        </a:lnSpc>
                        <a:spcBef>
                          <a:spcPts val="0"/>
                        </a:spcBef>
                        <a:spcAft>
                          <a:spcPts val="0"/>
                        </a:spcAft>
                        <a:tabLst>
                          <a:tab pos="1036955" algn="l"/>
                        </a:tabLst>
                      </a:pPr>
                      <a:r>
                        <a:rPr lang="ar-IQ" sz="1600">
                          <a:effectLst/>
                        </a:rPr>
                        <a:t>الجنس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725">
                <a:tc vMerge="1">
                  <a:txBody>
                    <a:bodyPr/>
                    <a:lstStyle/>
                    <a:p>
                      <a:endParaRPr lang="en-US"/>
                    </a:p>
                  </a:txBody>
                  <a:tcPr/>
                </a:tc>
                <a:tc>
                  <a:txBody>
                    <a:bodyPr/>
                    <a:lstStyle/>
                    <a:p>
                      <a:pPr marL="457200" marR="0" algn="r" rtl="1">
                        <a:lnSpc>
                          <a:spcPct val="115000"/>
                        </a:lnSpc>
                        <a:spcBef>
                          <a:spcPts val="0"/>
                        </a:spcBef>
                        <a:spcAft>
                          <a:spcPts val="0"/>
                        </a:spcAft>
                        <a:tabLst>
                          <a:tab pos="1036955" algn="l"/>
                        </a:tabLst>
                      </a:pPr>
                      <a:r>
                        <a:rPr lang="ar-IQ" sz="1600">
                          <a:effectLst/>
                        </a:rPr>
                        <a:t>مصاب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غير مصاب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en-US"/>
                    </a:p>
                  </a:txBody>
                  <a:tcPr/>
                </a:tc>
              </a:tr>
              <a:tr h="0">
                <a:tc>
                  <a:txBody>
                    <a:bodyPr/>
                    <a:lstStyle/>
                    <a:p>
                      <a:pPr marL="0" marR="0" algn="ctr" rtl="1">
                        <a:lnSpc>
                          <a:spcPct val="115000"/>
                        </a:lnSpc>
                        <a:spcBef>
                          <a:spcPts val="0"/>
                        </a:spcBef>
                        <a:spcAft>
                          <a:spcPts val="0"/>
                        </a:spcAft>
                        <a:tabLst>
                          <a:tab pos="1036955" algn="l"/>
                        </a:tabLst>
                      </a:pPr>
                      <a:r>
                        <a:rPr lang="ar-IQ" sz="1600">
                          <a:effectLst/>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2</a:t>
                      </a:r>
                      <a:endParaRPr lang="en-US" sz="1100">
                        <a:effectLst/>
                      </a:endParaRPr>
                    </a:p>
                    <a:p>
                      <a:pPr marL="0" marR="0" algn="ctr" rtl="1">
                        <a:lnSpc>
                          <a:spcPct val="115000"/>
                        </a:lnSpc>
                        <a:spcBef>
                          <a:spcPts val="0"/>
                        </a:spcBef>
                        <a:spcAft>
                          <a:spcPts val="0"/>
                        </a:spcAft>
                        <a:tabLst>
                          <a:tab pos="1036955" algn="l"/>
                        </a:tabLst>
                      </a:pPr>
                      <a:r>
                        <a:rPr lang="ar-IQ" sz="1600">
                          <a:effectLst/>
                        </a:rPr>
                        <a:t>(3.20)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6</a:t>
                      </a:r>
                      <a:endParaRPr lang="en-US" sz="1100">
                        <a:effectLst/>
                      </a:endParaRPr>
                    </a:p>
                    <a:p>
                      <a:pPr marL="0" marR="0" algn="ctr" rtl="1">
                        <a:lnSpc>
                          <a:spcPct val="115000"/>
                        </a:lnSpc>
                        <a:spcBef>
                          <a:spcPts val="0"/>
                        </a:spcBef>
                        <a:spcAft>
                          <a:spcPts val="0"/>
                        </a:spcAft>
                        <a:tabLst>
                          <a:tab pos="1036955" algn="l"/>
                        </a:tabLst>
                      </a:pPr>
                      <a:r>
                        <a:rPr lang="ar-IQ" sz="1600">
                          <a:effectLst/>
                        </a:rPr>
                        <a:t>(4.77)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ذكور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4018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4</a:t>
                      </a:r>
                      <a:endParaRPr lang="en-US" sz="1100">
                        <a:effectLst/>
                      </a:endParaRPr>
                    </a:p>
                    <a:p>
                      <a:pPr marL="0" marR="0" algn="ctr" rtl="1">
                        <a:lnSpc>
                          <a:spcPct val="115000"/>
                        </a:lnSpc>
                        <a:spcBef>
                          <a:spcPts val="0"/>
                        </a:spcBef>
                        <a:spcAft>
                          <a:spcPts val="0"/>
                        </a:spcAft>
                        <a:tabLst>
                          <a:tab pos="1036955" algn="l"/>
                        </a:tabLst>
                      </a:pPr>
                      <a:r>
                        <a:rPr lang="ar-IQ" sz="1600">
                          <a:effectLst/>
                        </a:rPr>
                        <a:t>(2.80)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3</a:t>
                      </a:r>
                      <a:endParaRPr lang="en-US" sz="1100">
                        <a:effectLst/>
                      </a:endParaRPr>
                    </a:p>
                    <a:p>
                      <a:pPr marL="0" marR="0" algn="ctr" rtl="1">
                        <a:lnSpc>
                          <a:spcPct val="115000"/>
                        </a:lnSpc>
                        <a:spcBef>
                          <a:spcPts val="0"/>
                        </a:spcBef>
                        <a:spcAft>
                          <a:spcPts val="0"/>
                        </a:spcAft>
                        <a:tabLst>
                          <a:tab pos="1036955" algn="l"/>
                        </a:tabLst>
                      </a:pPr>
                      <a:r>
                        <a:rPr lang="ar-IQ" sz="1600">
                          <a:effectLst/>
                        </a:rPr>
                        <a:t>(4.2)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اناث</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tabLst>
                          <a:tab pos="1036955" algn="l"/>
                        </a:tabLst>
                      </a:pPr>
                      <a:r>
                        <a:rPr lang="ar-IQ" sz="1600">
                          <a:effectLst/>
                        </a:rPr>
                        <a:t>5501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ar-IQ" sz="1600">
                          <a:effectLst/>
                        </a:rPr>
                        <a:t>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tabLst>
                          <a:tab pos="1036955" algn="l"/>
                        </a:tabLst>
                      </a:pPr>
                      <a:r>
                        <a:rPr lang="en-US" sz="1600" dirty="0">
                          <a:effectLst/>
                        </a:rPr>
                        <a:t>Total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6700626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7588" y="296213"/>
            <a:ext cx="9519677" cy="953037"/>
          </a:xfrm>
        </p:spPr>
        <p:txBody>
          <a:bodyPr>
            <a:noAutofit/>
          </a:bodyPr>
          <a:lstStyle/>
          <a:p>
            <a:r>
              <a:rPr lang="ar-IQ" sz="4400" b="1" dirty="0" smtClean="0">
                <a:latin typeface="Arial" panose="020B0604020202020204" pitchFamily="34" charset="0"/>
                <a:cs typeface="Arial" panose="020B0604020202020204" pitchFamily="34" charset="0"/>
              </a:rPr>
              <a:t>المحاظرة الثالثة عشر -</a:t>
            </a:r>
            <a:r>
              <a:rPr lang="ar-IQ" sz="4400" b="1" dirty="0">
                <a:latin typeface="Arial" panose="020B0604020202020204" pitchFamily="34" charset="0"/>
                <a:cs typeface="Arial" panose="020B0604020202020204" pitchFamily="34" charset="0"/>
              </a:rPr>
              <a:t>استخدام الطرائق اللامعلمية </a:t>
            </a:r>
            <a:endParaRPr lang="en-US" sz="44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73487" y="1378039"/>
            <a:ext cx="11487955" cy="5267460"/>
          </a:xfrm>
        </p:spPr>
        <p:txBody>
          <a:bodyPr>
            <a:noAutofit/>
          </a:bodyPr>
          <a:lstStyle/>
          <a:p>
            <a:pPr rtl="1"/>
            <a:r>
              <a:rPr lang="ar-IQ" sz="1800" b="1" dirty="0">
                <a:latin typeface="Arial" panose="020B0604020202020204" pitchFamily="34" charset="0"/>
                <a:cs typeface="Arial" panose="020B0604020202020204" pitchFamily="34" charset="0"/>
              </a:rPr>
              <a:t>يمكننا إن نبين قد تعرفنا على مزايا وعيوب الطرائق اللامعلمية  الحالات التي يمكن ان يلجأ فيها الباحث إليها ومن أهم هذه الحالات .</a:t>
            </a:r>
            <a:endParaRPr lang="en-US" sz="1800" b="1" dirty="0">
              <a:latin typeface="Arial" panose="020B0604020202020204" pitchFamily="34" charset="0"/>
              <a:cs typeface="Arial" panose="020B0604020202020204" pitchFamily="34" charset="0"/>
            </a:endParaRPr>
          </a:p>
          <a:p>
            <a:pPr rtl="1"/>
            <a:r>
              <a:rPr lang="ar-IQ" sz="1800" b="1" dirty="0">
                <a:latin typeface="Arial" panose="020B0604020202020204" pitchFamily="34" charset="0"/>
                <a:cs typeface="Arial" panose="020B0604020202020204" pitchFamily="34" charset="0"/>
              </a:rPr>
              <a:t>1- عندما تكون البيانات على القياس الاسمي</a:t>
            </a:r>
            <a:r>
              <a:rPr lang="en-US" sz="1800" b="1" dirty="0">
                <a:latin typeface="Arial" panose="020B0604020202020204" pitchFamily="34" charset="0"/>
                <a:cs typeface="Arial" panose="020B0604020202020204" pitchFamily="34" charset="0"/>
              </a:rPr>
              <a:t>normal scale</a:t>
            </a:r>
            <a:r>
              <a:rPr lang="ar-IQ" sz="1800" b="1" dirty="0">
                <a:latin typeface="Arial" panose="020B0604020202020204" pitchFamily="34" charset="0"/>
                <a:cs typeface="Arial" panose="020B0604020202020204" pitchFamily="34" charset="0"/>
              </a:rPr>
              <a:t>أو الترتيبي </a:t>
            </a:r>
            <a:r>
              <a:rPr lang="en-US" sz="1800" b="1" dirty="0">
                <a:latin typeface="Arial" panose="020B0604020202020204" pitchFamily="34" charset="0"/>
                <a:cs typeface="Arial" panose="020B0604020202020204" pitchFamily="34" charset="0"/>
              </a:rPr>
              <a:t>ordinal scale ( size)</a:t>
            </a:r>
            <a:r>
              <a:rPr lang="ar-IQ" sz="1800" b="1" dirty="0">
                <a:latin typeface="Arial" panose="020B0604020202020204" pitchFamily="34" charset="0"/>
                <a:cs typeface="Arial" panose="020B0604020202020204" pitchFamily="34" charset="0"/>
              </a:rPr>
              <a:t>أو تكون بيانات .</a:t>
            </a:r>
            <a:endParaRPr lang="en-US" sz="1800" b="1" dirty="0">
              <a:latin typeface="Arial" panose="020B0604020202020204" pitchFamily="34" charset="0"/>
              <a:cs typeface="Arial" panose="020B0604020202020204" pitchFamily="34" charset="0"/>
            </a:endParaRPr>
          </a:p>
          <a:p>
            <a:pPr rtl="1"/>
            <a:r>
              <a:rPr lang="ar-IQ" sz="1800" b="1" dirty="0">
                <a:latin typeface="Arial" panose="020B0604020202020204" pitchFamily="34" charset="0"/>
                <a:cs typeface="Arial" panose="020B0604020202020204" pitchFamily="34" charset="0"/>
              </a:rPr>
              <a:t>ويقصد بيانات العد تلك التي تكون على شكل تكرارات تعطى عدد الوحدات التي تقع في كل مستوى من مستويات متغير معين . فإذا حددنا فئات دخل معينة مثلاً منخفض متوسط مرتفع وصنفنا مجموعة من العاملين حسب هذه الفئات فأن إعدادأو تكرارات العمال في الفئات الثلاث تمثل بيانات عدد . </a:t>
            </a:r>
            <a:endParaRPr lang="en-US" sz="1800" b="1" dirty="0">
              <a:latin typeface="Arial" panose="020B0604020202020204" pitchFamily="34" charset="0"/>
              <a:cs typeface="Arial" panose="020B0604020202020204" pitchFamily="34" charset="0"/>
            </a:endParaRPr>
          </a:p>
          <a:p>
            <a:pPr rtl="1"/>
            <a:r>
              <a:rPr lang="ar-IQ" sz="1800" b="1" dirty="0">
                <a:latin typeface="Arial" panose="020B0604020202020204" pitchFamily="34" charset="0"/>
                <a:cs typeface="Arial" panose="020B0604020202020204" pitchFamily="34" charset="0"/>
              </a:rPr>
              <a:t>2- عندما يكون الباحث غير متأكد من تحقق افتراضات أساسية تعتمد عليها الطريقة المعلمية المناسبة ( مثل فرض التوزيع الطبيعي أو كبر حجم العينة ) أو هو يعلم أنها غير متحققة . </a:t>
            </a:r>
            <a:endParaRPr lang="en-US" sz="1800" b="1" dirty="0">
              <a:latin typeface="Arial" panose="020B0604020202020204" pitchFamily="34" charset="0"/>
              <a:cs typeface="Arial" panose="020B0604020202020204" pitchFamily="34" charset="0"/>
            </a:endParaRPr>
          </a:p>
          <a:p>
            <a:pPr rtl="1"/>
            <a:r>
              <a:rPr lang="ar-IQ" sz="1800" b="1" dirty="0">
                <a:latin typeface="Arial" panose="020B0604020202020204" pitchFamily="34" charset="0"/>
                <a:cs typeface="Arial" panose="020B0604020202020204" pitchFamily="34" charset="0"/>
              </a:rPr>
              <a:t>3- حين لا تستهدف الدراسة الاستدلال على معلم ، كما هو الحال عند اختبار استقلال عاملين أو اختبار عشوائية تسلسل أحداث معينة . </a:t>
            </a:r>
            <a:endParaRPr lang="en-US" sz="1800" b="1" dirty="0">
              <a:latin typeface="Arial" panose="020B0604020202020204" pitchFamily="34" charset="0"/>
              <a:cs typeface="Arial" panose="020B0604020202020204" pitchFamily="34" charset="0"/>
            </a:endParaRPr>
          </a:p>
          <a:p>
            <a:pPr rtl="1"/>
            <a:r>
              <a:rPr lang="ar-IQ" sz="1800" b="1" dirty="0">
                <a:latin typeface="Arial" panose="020B0604020202020204" pitchFamily="34" charset="0"/>
                <a:cs typeface="Arial" panose="020B0604020202020204" pitchFamily="34" charset="0"/>
              </a:rPr>
              <a:t>4- عندما يكون المطلوب استخدام طريقة سريعة لا تتطلب حسابات معقدة ، هنا ينشأ عادة في حالة العينات الصغيرة . </a:t>
            </a:r>
            <a:endParaRPr lang="en-US" sz="1800" b="1" dirty="0">
              <a:latin typeface="Arial" panose="020B0604020202020204" pitchFamily="34" charset="0"/>
              <a:cs typeface="Arial" panose="020B0604020202020204" pitchFamily="34" charset="0"/>
            </a:endParaRPr>
          </a:p>
          <a:p>
            <a:pPr lvl="0" rtl="1"/>
            <a:r>
              <a:rPr lang="ar-IQ" sz="1800" b="1" dirty="0">
                <a:latin typeface="Arial" panose="020B0604020202020204" pitchFamily="34" charset="0"/>
                <a:cs typeface="Arial" panose="020B0604020202020204" pitchFamily="34" charset="0"/>
              </a:rPr>
              <a:t>في المعنى الإحصائي المعلمي  والإحصاء اللامعلمي مفردة تعني صفة أو خاصية لمجتمع  معين في ( </a:t>
            </a:r>
            <a:r>
              <a:rPr lang="en-US" sz="1800" b="1" dirty="0">
                <a:latin typeface="Arial" panose="020B0604020202020204" pitchFamily="34" charset="0"/>
                <a:cs typeface="Arial" panose="020B0604020202020204" pitchFamily="34" charset="0"/>
              </a:rPr>
              <a:t>parametric</a:t>
            </a:r>
            <a:r>
              <a:rPr lang="ar-IQ" sz="1800" b="1" dirty="0">
                <a:latin typeface="Arial" panose="020B0604020202020204" pitchFamily="34" charset="0"/>
                <a:cs typeface="Arial" panose="020B0604020202020204" pitchFamily="34" charset="0"/>
              </a:rPr>
              <a:t> ) المعلم  التي تكون صفة أو خاصية لعينة ما ، واهم ما يميز ( </a:t>
            </a:r>
            <a:r>
              <a:rPr lang="en-US" sz="1800" b="1" dirty="0">
                <a:latin typeface="Arial" panose="020B0604020202020204" pitchFamily="34" charset="0"/>
                <a:cs typeface="Arial" panose="020B0604020202020204" pitchFamily="34" charset="0"/>
              </a:rPr>
              <a:t>estimate</a:t>
            </a:r>
            <a:r>
              <a:rPr lang="ar-IQ" sz="1800" b="1" dirty="0">
                <a:latin typeface="Arial" panose="020B0604020202020204" pitchFamily="34" charset="0"/>
                <a:cs typeface="Arial" panose="020B0604020202020204" pitchFamily="34" charset="0"/>
              </a:rPr>
              <a:t> ) مقابل تقدير الإحصاء المعلمي عن اللامعلمي هو الوسط الحسابي والانحراف المعياري ولذلك فأن علم الإحصاء يميز بين شروط اختبار        ( </a:t>
            </a:r>
            <a:r>
              <a:rPr lang="en-US" sz="1800" b="1" dirty="0">
                <a:latin typeface="Arial" panose="020B0604020202020204" pitchFamily="34" charset="0"/>
                <a:cs typeface="Arial" panose="020B0604020202020204" pitchFamily="34" charset="0"/>
              </a:rPr>
              <a:t>t</a:t>
            </a:r>
            <a:r>
              <a:rPr lang="ar-IQ" sz="1800" b="1" dirty="0">
                <a:latin typeface="Arial" panose="020B0604020202020204" pitchFamily="34" charset="0"/>
                <a:cs typeface="Arial" panose="020B0604020202020204" pitchFamily="34" charset="0"/>
              </a:rPr>
              <a:t> )للعينات المستقلة و (</a:t>
            </a:r>
            <a:r>
              <a:rPr lang="en-US" sz="1800" b="1" dirty="0">
                <a:latin typeface="Arial" panose="020B0604020202020204" pitchFamily="34" charset="0"/>
                <a:cs typeface="Arial" panose="020B0604020202020204" pitchFamily="34" charset="0"/>
              </a:rPr>
              <a:t>t</a:t>
            </a:r>
            <a:r>
              <a:rPr lang="ar-IQ" sz="1800" b="1" dirty="0">
                <a:latin typeface="Arial" panose="020B0604020202020204" pitchFamily="34" charset="0"/>
                <a:cs typeface="Arial" panose="020B0604020202020204" pitchFamily="34" charset="0"/>
              </a:rPr>
              <a:t>) للعينات المترابطة لأن الأخير لا يتعامل مع أوساط وانحرافات بينما نلاحظ إن الاختبار (</a:t>
            </a:r>
            <a:r>
              <a:rPr lang="en-US" sz="1800" b="1" dirty="0">
                <a:latin typeface="Arial" panose="020B0604020202020204" pitchFamily="34" charset="0"/>
                <a:cs typeface="Arial" panose="020B0604020202020204" pitchFamily="34" charset="0"/>
              </a:rPr>
              <a:t>t</a:t>
            </a:r>
            <a:r>
              <a:rPr lang="ar-IQ" sz="1800" b="1" dirty="0">
                <a:latin typeface="Arial" panose="020B0604020202020204" pitchFamily="34" charset="0"/>
                <a:cs typeface="Arial" panose="020B0604020202020204" pitchFamily="34" charset="0"/>
              </a:rPr>
              <a:t> )، </a:t>
            </a:r>
            <a:r>
              <a:rPr lang="en-US" sz="1800" b="1" dirty="0">
                <a:latin typeface="Arial" panose="020B0604020202020204" pitchFamily="34" charset="0"/>
                <a:cs typeface="Arial" panose="020B0604020202020204" pitchFamily="34" charset="0"/>
              </a:rPr>
              <a:t>z</a:t>
            </a:r>
            <a:r>
              <a:rPr lang="ar-IQ" sz="1800" b="1" dirty="0">
                <a:latin typeface="Arial" panose="020B0604020202020204" pitchFamily="34" charset="0"/>
                <a:cs typeface="Arial" panose="020B0604020202020204" pitchFamily="34" charset="0"/>
              </a:rPr>
              <a:t> وقوانين ( </a:t>
            </a:r>
            <a:r>
              <a:rPr lang="en-US" sz="1800" b="1" dirty="0">
                <a:latin typeface="Arial" panose="020B0604020202020204" pitchFamily="34" charset="0"/>
                <a:cs typeface="Arial" panose="020B0604020202020204" pitchFamily="34" charset="0"/>
              </a:rPr>
              <a:t>F</a:t>
            </a:r>
            <a:r>
              <a:rPr lang="ar-IQ" sz="1800" b="1" dirty="0">
                <a:latin typeface="Arial" panose="020B0604020202020204" pitchFamily="34" charset="0"/>
                <a:cs typeface="Arial" panose="020B0604020202020204" pitchFamily="34" charset="0"/>
              </a:rPr>
              <a:t> ) للعينات المستقلة يتعامل معها  أسوة  بقوانين  تحليل تباين من هنا ممكن فهم الإحصاء المعلمي بأنه مجموعة من الطرق التي تتطلب تحقق محددة حول المجتمع الذي  تسحب منه العينة وهنا مقتضى الدقة  والانتباه للتعبير ( حول المجتمع ) كونه يختلف عن ( حول العينة ) ، وبالتالي فان الإحصاء اللامعلمي هو مجموعة من الطرائق البديلة التي تستخدم في حالات عدم تحقق الافتراضات حول المجتمع الذي تسحب منه العينة  أو في حالة البيانات الاسمية والترتيبية ، وكلا الاحصائين ( المعلمي – اللامعلمي ) من طرف الإحصاء الاستدلالي التي يمكن تعميم نتائجها على المجتمع إن لكل منها مستوى ثقة معيل يتحدد على ضوء البيانات المتوفرة وكذلك شروط تحقق الافتراضات .</a:t>
            </a:r>
            <a:endParaRPr lang="en-US" sz="1800" b="1" dirty="0">
              <a:latin typeface="Arial" panose="020B0604020202020204" pitchFamily="34" charset="0"/>
              <a:cs typeface="Arial" panose="020B0604020202020204" pitchFamily="34" charset="0"/>
            </a:endParaRPr>
          </a:p>
          <a:p>
            <a:pPr lvl="0" rtl="1"/>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05148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34851"/>
            <a:ext cx="10018713" cy="5823901"/>
          </a:xfrm>
        </p:spPr>
        <p:txBody>
          <a:bodyPr/>
          <a:lstStyle/>
          <a:p>
            <a:pPr marL="0" indent="0" algn="just" rtl="1">
              <a:buNone/>
            </a:pPr>
            <a:r>
              <a:rPr lang="ar-IQ" b="1" dirty="0" smtClean="0"/>
              <a:t>    </a:t>
            </a:r>
            <a:endParaRPr lang="en-US" dirty="0"/>
          </a:p>
        </p:txBody>
      </p:sp>
      <p:sp>
        <p:nvSpPr>
          <p:cNvPr id="5" name="Rectangle 4"/>
          <p:cNvSpPr/>
          <p:nvPr/>
        </p:nvSpPr>
        <p:spPr>
          <a:xfrm>
            <a:off x="283336" y="292915"/>
            <a:ext cx="11578107" cy="1649106"/>
          </a:xfrm>
          <a:prstGeom prst="rect">
            <a:avLst/>
          </a:prstGeom>
        </p:spPr>
        <p:txBody>
          <a:bodyPr wrap="square">
            <a:spAutoFit/>
          </a:bodyPr>
          <a:lstStyle/>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tabLst>
                <a:tab pos="1073785" algn="l"/>
              </a:tabLst>
            </a:pPr>
            <a:endParaRPr lang="ar-IQ" sz="1200" b="1" dirty="0" smtClean="0">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875762" y="846144"/>
            <a:ext cx="10877303" cy="5632311"/>
          </a:xfrm>
          <a:prstGeom prst="rect">
            <a:avLst/>
          </a:prstGeom>
        </p:spPr>
        <p:txBody>
          <a:bodyPr wrap="square">
            <a:spAutoFit/>
          </a:bodyPr>
          <a:lstStyle/>
          <a:p>
            <a:pPr marL="342900" marR="0" lvl="0" indent="-342900" algn="just" rtl="1">
              <a:lnSpc>
                <a:spcPct val="150000"/>
              </a:lnSpc>
              <a:spcBef>
                <a:spcPts val="0"/>
              </a:spcBef>
              <a:spcAft>
                <a:spcPts val="0"/>
              </a:spcAft>
              <a:buFont typeface="Symbol" panose="05050102010706020507" pitchFamily="18" charset="2"/>
              <a:buChar char=""/>
            </a:pPr>
            <a:r>
              <a:rPr lang="ar-IQ" sz="2400" b="1" u="sng" dirty="0">
                <a:solidFill>
                  <a:srgbClr val="FF0000"/>
                </a:solidFill>
                <a:latin typeface="Calibri" panose="020F0502020204030204" pitchFamily="34" charset="0"/>
                <a:ea typeface="Calibri" panose="020F0502020204030204" pitchFamily="34" charset="0"/>
                <a:cs typeface="Arial" panose="020B0604020202020204" pitchFamily="34" charset="0"/>
              </a:rPr>
              <a:t>الشروط الواجب توافرها الإحصاء المعلمي :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50000"/>
              </a:lnSpc>
              <a:spcBef>
                <a:spcPts val="0"/>
              </a:spcBef>
              <a:spcAft>
                <a:spcPts val="0"/>
              </a:spcAft>
            </a:pPr>
            <a:r>
              <a:rPr lang="ar-IQ" dirty="0">
                <a:latin typeface="Calibri" panose="020F0502020204030204" pitchFamily="34" charset="0"/>
                <a:ea typeface="Calibri" panose="020F0502020204030204" pitchFamily="34" charset="0"/>
                <a:cs typeface="Arial" panose="020B0604020202020204" pitchFamily="34" charset="0"/>
              </a:rPr>
              <a:t>لا يختلف الاحصائيون على ان هناك مجموعة من الافتراضات أو الشروط التي يجب توافرها لكي نستطيع إن نتعامل مع البيانات بالطرائق المعلمية والتي باختلال إي منها يحصل عدم اطمئنان من النتائج المستخرجة بهذه الطرائق مما يعني اللجوء الى طرائق أخرى لمعالجتها ومن هذه الشروط هي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50000"/>
              </a:lnSpc>
              <a:spcBef>
                <a:spcPts val="0"/>
              </a:spcBef>
              <a:spcAft>
                <a:spcPts val="0"/>
              </a:spcAft>
            </a:pPr>
            <a:r>
              <a:rPr lang="ar-IQ" dirty="0">
                <a:latin typeface="Calibri" panose="020F0502020204030204" pitchFamily="34" charset="0"/>
                <a:ea typeface="Calibri" panose="020F0502020204030204" pitchFamily="34" charset="0"/>
                <a:cs typeface="Arial" panose="020B0604020202020204" pitchFamily="34" charset="0"/>
              </a:rPr>
              <a:t>أولا: التوزيع الطبيعي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50000"/>
              </a:lnSpc>
              <a:spcBef>
                <a:spcPts val="0"/>
              </a:spcBef>
              <a:spcAft>
                <a:spcPts val="0"/>
              </a:spcAft>
            </a:pPr>
            <a:r>
              <a:rPr lang="ar-IQ" dirty="0">
                <a:latin typeface="Calibri" panose="020F0502020204030204" pitchFamily="34" charset="0"/>
                <a:ea typeface="Calibri" panose="020F0502020204030204" pitchFamily="34" charset="0"/>
                <a:cs typeface="Arial" panose="020B0604020202020204" pitchFamily="34" charset="0"/>
              </a:rPr>
              <a:t>فلسفة الارتباطات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marR="0" algn="just" rtl="1">
              <a:lnSpc>
                <a:spcPct val="150000"/>
              </a:lnSpc>
              <a:spcBef>
                <a:spcPts val="0"/>
              </a:spcBef>
              <a:spcAft>
                <a:spcPts val="1000"/>
              </a:spcAft>
            </a:pPr>
            <a:r>
              <a:rPr lang="ar-IQ" dirty="0">
                <a:latin typeface="Calibri" panose="020F0502020204030204" pitchFamily="34" charset="0"/>
                <a:ea typeface="Calibri" panose="020F0502020204030204" pitchFamily="34" charset="0"/>
                <a:cs typeface="Arial" panose="020B0604020202020204" pitchFamily="34" charset="0"/>
              </a:rPr>
              <a:t>يعني الارتباط فيما يعنيه وجود تباين مشترك بين متغيرين أوأكثر ( إيأنها بتغيرات معاً ) ، بمعنى إن قيمة العلاقة ( ولتكن </a:t>
            </a:r>
            <a:r>
              <a:rPr lang="en-US" dirty="0">
                <a:latin typeface="Calibri" panose="020F0502020204030204" pitchFamily="34" charset="0"/>
                <a:ea typeface="Calibri" panose="020F0502020204030204" pitchFamily="34" charset="0"/>
                <a:cs typeface="Arial" panose="020B0604020202020204" pitchFamily="34" charset="0"/>
              </a:rPr>
              <a:t>0.75</a:t>
            </a:r>
            <a:r>
              <a:rPr lang="ar-IQ" dirty="0">
                <a:latin typeface="Calibri" panose="020F0502020204030204" pitchFamily="34" charset="0"/>
                <a:ea typeface="Calibri" panose="020F0502020204030204" pitchFamily="34" charset="0"/>
                <a:cs typeface="Arial" panose="020B0604020202020204" pitchFamily="34" charset="0"/>
              </a:rPr>
              <a:t>) إن </a:t>
            </a:r>
            <a:r>
              <a:rPr lang="en-US" dirty="0">
                <a:latin typeface="Calibri" panose="020F0502020204030204" pitchFamily="34" charset="0"/>
                <a:ea typeface="Calibri" panose="020F0502020204030204" pitchFamily="34" charset="0"/>
                <a:cs typeface="Arial" panose="020B0604020202020204" pitchFamily="34" charset="0"/>
              </a:rPr>
              <a:t>0.75</a:t>
            </a:r>
            <a:r>
              <a:rPr lang="ar-IQ" dirty="0">
                <a:latin typeface="Calibri" panose="020F0502020204030204" pitchFamily="34" charset="0"/>
                <a:ea typeface="Calibri" panose="020F0502020204030204" pitchFamily="34" charset="0"/>
                <a:cs typeface="Arial" panose="020B0604020202020204" pitchFamily="34" charset="0"/>
              </a:rPr>
              <a:t> من تباين المتغير الأول ، يفسره تباين المتغير الثاني ، فقد يرغب الباحث في وصف درجة العلاقة بين متغيرين أو أكثر إي مقدار التباين المشترك أو المصاحب ويمكن ذلك إذا توافرت مجموعة شروط من أهمها إمكانية افتراض وجود علاقة بين المتغيرات قيد الدراسة إذ لايمكن البحث في متغيرين يكون من الواضح إن لا علاقة بينهما ، وهنا لابد من الإشارة الى انه علاقة الارتباط لا تعني بالضرورة إن يكون احد المتغيرات مسبباً للمتغير الأخر بل ان  الارتباط يهتم بالاتفاق بين المتغيرين حتى وان   انتفت ألسببيه او العليه بينهما اذ يمكن ان تكون هناك المتغيرات غير المقاسة لها علاقة ارتباط أعلى المتغيرات المقاسة كما يشترط في المتغيرات المبحوثة ان تكون قابلة للقياس بمعنى وقوعها تحت احد مستويات القياس ( الاسمي – الفتري – </a:t>
            </a:r>
            <a:r>
              <a:rPr lang="ar-IQ" dirty="0" smtClean="0">
                <a:latin typeface="Calibri" panose="020F0502020204030204" pitchFamily="34" charset="0"/>
                <a:ea typeface="Calibri" panose="020F0502020204030204" pitchFamily="34" charset="0"/>
                <a:cs typeface="Arial" panose="020B0604020202020204" pitchFamily="34" charset="0"/>
              </a:rPr>
              <a:t>النسيجي.)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83848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6" y="141669"/>
            <a:ext cx="11232567" cy="6490951"/>
          </a:xfrm>
        </p:spPr>
        <p:txBody>
          <a:bodyPr>
            <a:normAutofit/>
          </a:bodyPr>
          <a:lstStyle/>
          <a:p>
            <a:pPr algn="just" rtl="1">
              <a:lnSpc>
                <a:spcPct val="150000"/>
              </a:lnSpc>
              <a:spcAft>
                <a:spcPts val="1000"/>
              </a:spcAft>
            </a:pPr>
            <a:r>
              <a:rPr lang="ar-IQ" dirty="0">
                <a:latin typeface="Calibri" panose="020F0502020204030204" pitchFamily="34" charset="0"/>
                <a:ea typeface="Calibri" panose="020F0502020204030204" pitchFamily="34" charset="0"/>
                <a:cs typeface="Arial" panose="020B0604020202020204" pitchFamily="34" charset="0"/>
              </a:rPr>
              <a:t>يرى الخبراء بأن حجم العينة في الدراسات الارتباطية يفضل ان لا يقل عن 30 مشاهده ( فردا) لكل متغير كما يفضل ان تكون العينات مسحوبة بطرائق عشوائية الامر الذي يعطي دقة اكبر في النتائج وبالتالي صلاحيتها في التعميم تكون افضل . ولعل من المناسب ان نذكر بأن عملية تفضيل حجم العينة ليس هو العلة بذاته وانما يكون ناشئاً في مجاولة القضاء على التباين بين افراد المجتمع وبمعنى اخر مجاولة تقليل الخطأ المعياري للمعاينة والذي يتناسب عكسياً مع حجم العينة .</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1000"/>
              </a:spcAft>
            </a:pPr>
            <a:r>
              <a:rPr lang="ar-IQ" dirty="0">
                <a:latin typeface="Calibri" panose="020F0502020204030204" pitchFamily="34" charset="0"/>
                <a:ea typeface="Calibri" panose="020F0502020204030204" pitchFamily="34" charset="0"/>
                <a:cs typeface="Arial" panose="020B0604020202020204" pitchFamily="34" charset="0"/>
              </a:rPr>
              <a:t>ان اشهر معاملات الارتباط هو ( بيرسون) الذي يهتم بأيجاد العلاقة بين متعيرين اذا كانا يقعان تحت مستوى القياس الفتري او النسبيي اذ تتعددت طرائق استخراج هذا المعامل نتيجة لكثرة القوانين المستخدمة لهذا الغرض . كما يمكن عد القوانين التتي تهتم بالمقارنات ( الفروقات) وجه اخر من وجوه الارتباط اذ ان ازدياد درجة الفروق تعني قلة الارتباط والعكس بالعكس ومن هنا صنف بعض الاحصائيون قوانين مربع كاي ومنها الاقتران والتوافق الخ . على انها قوانين اربتباط</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6764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9882" y="502276"/>
            <a:ext cx="6390110" cy="1120462"/>
          </a:xfrm>
        </p:spPr>
        <p:txBody>
          <a:bodyPr>
            <a:normAutofit/>
          </a:bodyPr>
          <a:lstStyle/>
          <a:p>
            <a:r>
              <a:rPr lang="ar-IQ" dirty="0" smtClean="0">
                <a:latin typeface="Arial" panose="020B0604020202020204" pitchFamily="34" charset="0"/>
                <a:cs typeface="Arial" panose="020B0604020202020204" pitchFamily="34" charset="0"/>
              </a:rPr>
              <a:t>الممحاظرة الثانية </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15155" y="1622739"/>
            <a:ext cx="10987868" cy="5112912"/>
          </a:xfrm>
        </p:spPr>
        <p:txBody>
          <a:bodyPr>
            <a:normAutofit fontScale="25000" lnSpcReduction="20000"/>
          </a:bodyPr>
          <a:lstStyle/>
          <a:p>
            <a:pPr rtl="1"/>
            <a:r>
              <a:rPr lang="ar-IQ" sz="4400" b="1" dirty="0" smtClean="0">
                <a:latin typeface="Andalus" panose="02020603050405020304" pitchFamily="18" charset="-78"/>
                <a:cs typeface="Andalus" panose="02020603050405020304" pitchFamily="18" charset="-78"/>
              </a:rPr>
              <a:t>  </a:t>
            </a:r>
            <a:r>
              <a:rPr lang="ar-IQ" sz="11200" b="1" u="sng" dirty="0">
                <a:latin typeface="Arial" panose="020B0604020202020204" pitchFamily="34" charset="0"/>
                <a:cs typeface="Arial" panose="020B0604020202020204" pitchFamily="34" charset="0"/>
              </a:rPr>
              <a:t>بعض المفاهيم الاحصائية :-</a:t>
            </a:r>
            <a:endParaRPr lang="en-US" sz="11200" dirty="0">
              <a:latin typeface="Arial" panose="020B0604020202020204" pitchFamily="34" charset="0"/>
              <a:cs typeface="Arial" panose="020B0604020202020204" pitchFamily="34" charset="0"/>
            </a:endParaRPr>
          </a:p>
          <a:p>
            <a:pPr lvl="0" rtl="1"/>
            <a:r>
              <a:rPr lang="ar-IQ" sz="7200" b="1" dirty="0" smtClean="0">
                <a:latin typeface="Arial" panose="020B0604020202020204" pitchFamily="34" charset="0"/>
                <a:cs typeface="Arial" panose="020B0604020202020204" pitchFamily="34" charset="0"/>
              </a:rPr>
              <a:t>* المتغير </a:t>
            </a:r>
            <a:r>
              <a:rPr lang="en-US" sz="7200" b="1" dirty="0">
                <a:latin typeface="Arial" panose="020B0604020202020204" pitchFamily="34" charset="0"/>
                <a:cs typeface="Arial" panose="020B0604020202020204" pitchFamily="34" charset="0"/>
              </a:rPr>
              <a:t>Variable </a:t>
            </a:r>
            <a:r>
              <a:rPr lang="ar-IQ" sz="7200" b="1" dirty="0">
                <a:latin typeface="Arial" panose="020B0604020202020204" pitchFamily="34" charset="0"/>
                <a:cs typeface="Arial" panose="020B0604020202020204" pitchFamily="34" charset="0"/>
              </a:rPr>
              <a:t> :- يقصد به اي صفة او عنصر قابل للتغير في النوع والكم من فرد الى أخر في نفس المجتمع ويكون المتغير اما :-</a:t>
            </a:r>
            <a:endParaRPr lang="en-US" sz="7200" dirty="0">
              <a:latin typeface="Arial" panose="020B0604020202020204" pitchFamily="34" charset="0"/>
              <a:cs typeface="Arial" panose="020B0604020202020204" pitchFamily="34" charset="0"/>
            </a:endParaRPr>
          </a:p>
          <a:p>
            <a:pPr lvl="0" rtl="1"/>
            <a:r>
              <a:rPr lang="ar-IQ" sz="7200" b="1" dirty="0" smtClean="0">
                <a:latin typeface="Arial" panose="020B0604020202020204" pitchFamily="34" charset="0"/>
                <a:cs typeface="Arial" panose="020B0604020202020204" pitchFamily="34" charset="0"/>
              </a:rPr>
              <a:t>* متغيرات </a:t>
            </a:r>
            <a:r>
              <a:rPr lang="ar-IQ" sz="7200" b="1" dirty="0">
                <a:latin typeface="Arial" panose="020B0604020202020204" pitchFamily="34" charset="0"/>
                <a:cs typeface="Arial" panose="020B0604020202020204" pitchFamily="34" charset="0"/>
              </a:rPr>
              <a:t>وصفية او نوعية </a:t>
            </a:r>
            <a:r>
              <a:rPr lang="en-US" sz="7200" b="1" dirty="0">
                <a:latin typeface="Arial" panose="020B0604020202020204" pitchFamily="34" charset="0"/>
                <a:cs typeface="Arial" panose="020B0604020202020204" pitchFamily="34" charset="0"/>
              </a:rPr>
              <a:t> Qualitative Variable  </a:t>
            </a:r>
            <a:endParaRPr lang="en-US" sz="7200" dirty="0">
              <a:latin typeface="Arial" panose="020B0604020202020204" pitchFamily="34" charset="0"/>
              <a:cs typeface="Arial" panose="020B0604020202020204" pitchFamily="34" charset="0"/>
            </a:endParaRPr>
          </a:p>
          <a:p>
            <a:pPr rtl="1"/>
            <a:r>
              <a:rPr lang="ar-IQ" sz="7200" b="1" dirty="0">
                <a:latin typeface="Arial" panose="020B0604020202020204" pitchFamily="34" charset="0"/>
                <a:cs typeface="Arial" panose="020B0604020202020204" pitchFamily="34" charset="0"/>
              </a:rPr>
              <a:t>وهي الصفة التي لا يمكن قياسها مباشرة بأرقام عددية لان الفرق بين المفردات تكون في النوع وليس في الكم ومن الامثلة على ذلك (الصحة ، اللون ، الذكاء ، والجنس ، والحالة الاجتماعية )</a:t>
            </a:r>
            <a:endParaRPr lang="en-US" sz="7200" dirty="0">
              <a:latin typeface="Arial" panose="020B0604020202020204" pitchFamily="34" charset="0"/>
              <a:cs typeface="Arial" panose="020B0604020202020204" pitchFamily="34" charset="0"/>
            </a:endParaRPr>
          </a:p>
          <a:p>
            <a:pPr lvl="0" rtl="1"/>
            <a:r>
              <a:rPr lang="ar-IQ" sz="7200" b="1" dirty="0" smtClean="0">
                <a:latin typeface="Arial" panose="020B0604020202020204" pitchFamily="34" charset="0"/>
                <a:cs typeface="Arial" panose="020B0604020202020204" pitchFamily="34" charset="0"/>
              </a:rPr>
              <a:t>*  </a:t>
            </a:r>
            <a:r>
              <a:rPr lang="ar-IQ" sz="7200" b="1" dirty="0">
                <a:latin typeface="Arial" panose="020B0604020202020204" pitchFamily="34" charset="0"/>
                <a:cs typeface="Arial" panose="020B0604020202020204" pitchFamily="34" charset="0"/>
              </a:rPr>
              <a:t>صفة كمية </a:t>
            </a:r>
            <a:r>
              <a:rPr lang="en-US" sz="7200" b="1" dirty="0">
                <a:latin typeface="Arial" panose="020B0604020202020204" pitchFamily="34" charset="0"/>
                <a:cs typeface="Arial" panose="020B0604020202020204" pitchFamily="34" charset="0"/>
              </a:rPr>
              <a:t>Quantitative Variable  :</a:t>
            </a:r>
            <a:r>
              <a:rPr lang="ar-IQ" sz="7200" b="1" dirty="0">
                <a:latin typeface="Arial" panose="020B0604020202020204" pitchFamily="34" charset="0"/>
                <a:cs typeface="Arial" panose="020B0604020202020204" pitchFamily="34" charset="0"/>
              </a:rPr>
              <a:t> وهي الصفة التي يمكن قياسها مباشرة بأرقام عددية كالاختلاف بين الافراد في الطول والوزن ومستوى الهيموكلوبين والهرمونات وعدد خلايا الدم الحمراء ومستوى الدهون في مصل الدم </a:t>
            </a:r>
            <a:r>
              <a:rPr lang="en-US" sz="7200" b="1" dirty="0">
                <a:latin typeface="Arial" panose="020B0604020202020204" pitchFamily="34" charset="0"/>
                <a:cs typeface="Arial" panose="020B0604020202020204" pitchFamily="34" charset="0"/>
              </a:rPr>
              <a:t>Lipid profile</a:t>
            </a:r>
            <a:r>
              <a:rPr lang="ar-IQ" sz="7200" b="1"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TC</a:t>
            </a:r>
            <a:r>
              <a:rPr lang="ar-IQ" sz="7200" b="1" dirty="0">
                <a:latin typeface="Arial" panose="020B0604020202020204" pitchFamily="34" charset="0"/>
                <a:cs typeface="Arial" panose="020B0604020202020204" pitchFamily="34" charset="0"/>
              </a:rPr>
              <a:t> ، </a:t>
            </a:r>
            <a:r>
              <a:rPr lang="en-US" sz="7200" b="1" dirty="0">
                <a:latin typeface="Arial" panose="020B0604020202020204" pitchFamily="34" charset="0"/>
                <a:cs typeface="Arial" panose="020B0604020202020204" pitchFamily="34" charset="0"/>
              </a:rPr>
              <a:t>TG</a:t>
            </a:r>
            <a:r>
              <a:rPr lang="ar-IQ" sz="7200" b="1"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HDL-C</a:t>
            </a:r>
            <a:r>
              <a:rPr lang="ar-IQ" sz="7200" b="1" dirty="0">
                <a:latin typeface="Arial" panose="020B0604020202020204" pitchFamily="34" charset="0"/>
                <a:cs typeface="Arial" panose="020B0604020202020204" pitchFamily="34" charset="0"/>
              </a:rPr>
              <a:t> ، </a:t>
            </a:r>
            <a:r>
              <a:rPr lang="en-US" sz="7200" b="1" dirty="0">
                <a:latin typeface="Arial" panose="020B0604020202020204" pitchFamily="34" charset="0"/>
                <a:cs typeface="Arial" panose="020B0604020202020204" pitchFamily="34" charset="0"/>
              </a:rPr>
              <a:t>LDL-C</a:t>
            </a:r>
            <a:r>
              <a:rPr lang="ar-IQ" sz="7200" b="1" dirty="0">
                <a:latin typeface="Arial" panose="020B0604020202020204" pitchFamily="34" charset="0"/>
                <a:cs typeface="Arial" panose="020B0604020202020204" pitchFamily="34" charset="0"/>
              </a:rPr>
              <a:t> ، </a:t>
            </a:r>
            <a:r>
              <a:rPr lang="en-US" sz="7200" b="1" dirty="0">
                <a:latin typeface="Arial" panose="020B0604020202020204" pitchFamily="34" charset="0"/>
                <a:cs typeface="Arial" panose="020B0604020202020204" pitchFamily="34" charset="0"/>
              </a:rPr>
              <a:t>VLDL</a:t>
            </a:r>
            <a:r>
              <a:rPr lang="ar-IQ" sz="7200" b="1" dirty="0">
                <a:latin typeface="Arial" panose="020B0604020202020204" pitchFamily="34" charset="0"/>
                <a:cs typeface="Arial" panose="020B0604020202020204" pitchFamily="34" charset="0"/>
              </a:rPr>
              <a:t>) ويمكن قياسها بوحدات القياس المختلفة كالسنتيمتر والكيلوغرام (</a:t>
            </a:r>
            <a:r>
              <a:rPr lang="en-US" sz="7200" b="1" dirty="0">
                <a:latin typeface="Arial" panose="020B0604020202020204" pitchFamily="34" charset="0"/>
                <a:cs typeface="Arial" panose="020B0604020202020204" pitchFamily="34" charset="0"/>
              </a:rPr>
              <a:t>mg , </a:t>
            </a:r>
            <a:r>
              <a:rPr lang="en-US" sz="7200" b="1" dirty="0" err="1">
                <a:latin typeface="Arial" panose="020B0604020202020204" pitchFamily="34" charset="0"/>
                <a:cs typeface="Arial" panose="020B0604020202020204" pitchFamily="34" charset="0"/>
              </a:rPr>
              <a:t>pg</a:t>
            </a:r>
            <a:r>
              <a:rPr lang="en-US" sz="7200" b="1" dirty="0">
                <a:latin typeface="Arial" panose="020B0604020202020204" pitchFamily="34" charset="0"/>
                <a:cs typeface="Arial" panose="020B0604020202020204" pitchFamily="34" charset="0"/>
              </a:rPr>
              <a:t> ,g</a:t>
            </a:r>
            <a:r>
              <a:rPr lang="ar-IQ" sz="7200" b="1" dirty="0">
                <a:latin typeface="Arial" panose="020B0604020202020204" pitchFamily="34" charset="0"/>
                <a:cs typeface="Arial" panose="020B0604020202020204" pitchFamily="34" charset="0"/>
              </a:rPr>
              <a:t>) وتنقسم المتغيرات الكمية الى :-</a:t>
            </a:r>
            <a:endParaRPr lang="en-US" sz="7200" dirty="0">
              <a:latin typeface="Arial" panose="020B0604020202020204" pitchFamily="34" charset="0"/>
              <a:cs typeface="Arial" panose="020B0604020202020204" pitchFamily="34" charset="0"/>
            </a:endParaRPr>
          </a:p>
          <a:p>
            <a:pPr lvl="0" rtl="1"/>
            <a:r>
              <a:rPr lang="ar-IQ" sz="7200" b="1" dirty="0" smtClean="0">
                <a:latin typeface="Arial" panose="020B0604020202020204" pitchFamily="34" charset="0"/>
                <a:cs typeface="Arial" panose="020B0604020202020204" pitchFamily="34" charset="0"/>
              </a:rPr>
              <a:t>* </a:t>
            </a:r>
            <a:r>
              <a:rPr lang="en-US" sz="7200" b="1" dirty="0" smtClean="0">
                <a:latin typeface="Arial" panose="020B0604020202020204" pitchFamily="34" charset="0"/>
                <a:cs typeface="Arial" panose="020B0604020202020204" pitchFamily="34" charset="0"/>
              </a:rPr>
              <a:t> </a:t>
            </a:r>
            <a:r>
              <a:rPr lang="ar-IQ" sz="7200" b="1" dirty="0">
                <a:latin typeface="Arial" panose="020B0604020202020204" pitchFamily="34" charset="0"/>
                <a:cs typeface="Arial" panose="020B0604020202020204" pitchFamily="34" charset="0"/>
              </a:rPr>
              <a:t>متغيرات متصلة او مستمرة </a:t>
            </a:r>
            <a:r>
              <a:rPr lang="en-US" sz="7200" b="1" dirty="0">
                <a:latin typeface="Arial" panose="020B0604020202020204" pitchFamily="34" charset="0"/>
                <a:cs typeface="Arial" panose="020B0604020202020204" pitchFamily="34" charset="0"/>
              </a:rPr>
              <a:t>Continuous variable  </a:t>
            </a:r>
            <a:endParaRPr lang="en-US" sz="7200" dirty="0">
              <a:latin typeface="Arial" panose="020B0604020202020204" pitchFamily="34" charset="0"/>
              <a:cs typeface="Arial" panose="020B0604020202020204" pitchFamily="34" charset="0"/>
            </a:endParaRPr>
          </a:p>
          <a:p>
            <a:pPr rtl="1"/>
            <a:r>
              <a:rPr lang="ar-IQ" sz="7200" b="1" dirty="0">
                <a:latin typeface="Arial" panose="020B0604020202020204" pitchFamily="34" charset="0"/>
                <a:cs typeface="Arial" panose="020B0604020202020204" pitchFamily="34" charset="0"/>
              </a:rPr>
              <a:t>  المتغير المتصل هو المتغير الذي تأخذ كل مفردة قيمة رقمية او كسر بين حدي المتغير الكلي فلو فرضنا اطوال الطلبة يتراوح بين (</a:t>
            </a:r>
            <a:r>
              <a:rPr lang="en-US" sz="7200" b="1" dirty="0">
                <a:latin typeface="Arial" panose="020B0604020202020204" pitchFamily="34" charset="0"/>
                <a:cs typeface="Arial" panose="020B0604020202020204" pitchFamily="34" charset="0"/>
              </a:rPr>
              <a:t>130.5</a:t>
            </a:r>
            <a:r>
              <a:rPr lang="ar-IQ" sz="7200" b="1" dirty="0">
                <a:latin typeface="Arial" panose="020B0604020202020204" pitchFamily="34" charset="0"/>
                <a:cs typeface="Arial" panose="020B0604020202020204" pitchFamily="34" charset="0"/>
              </a:rPr>
              <a:t> و </a:t>
            </a:r>
            <a:r>
              <a:rPr lang="en-US" sz="7200" b="1" dirty="0">
                <a:latin typeface="Arial" panose="020B0604020202020204" pitchFamily="34" charset="0"/>
                <a:cs typeface="Arial" panose="020B0604020202020204" pitchFamily="34" charset="0"/>
              </a:rPr>
              <a:t>170</a:t>
            </a:r>
            <a:r>
              <a:rPr lang="ar-IQ" sz="7200" b="1" dirty="0">
                <a:latin typeface="Arial" panose="020B0604020202020204" pitchFamily="34" charset="0"/>
                <a:cs typeface="Arial" panose="020B0604020202020204" pitchFamily="34" charset="0"/>
              </a:rPr>
              <a:t> سم) ,كمية الهيموكلوبين (</a:t>
            </a:r>
            <a:r>
              <a:rPr lang="en-US" sz="7200" b="1" dirty="0">
                <a:latin typeface="Arial" panose="020B0604020202020204" pitchFamily="34" charset="0"/>
                <a:cs typeface="Arial" panose="020B0604020202020204" pitchFamily="34" charset="0"/>
              </a:rPr>
              <a:t>12.5 </a:t>
            </a:r>
            <a:r>
              <a:rPr lang="ar-IQ" sz="7200" b="1"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14</a:t>
            </a:r>
            <a:r>
              <a:rPr lang="ar-IQ" sz="7200" b="1" dirty="0">
                <a:latin typeface="Arial" panose="020B0604020202020204" pitchFamily="34" charset="0"/>
                <a:cs typeface="Arial" panose="020B0604020202020204" pitchFamily="34" charset="0"/>
              </a:rPr>
              <a:t> ملغم لكل لتر من الدم)</a:t>
            </a:r>
            <a:endParaRPr lang="en-US" sz="7200" dirty="0">
              <a:latin typeface="Arial" panose="020B0604020202020204" pitchFamily="34" charset="0"/>
              <a:cs typeface="Arial" panose="020B0604020202020204" pitchFamily="34" charset="0"/>
            </a:endParaRPr>
          </a:p>
          <a:p>
            <a:pPr lvl="0" rtl="1"/>
            <a:r>
              <a:rPr lang="ar-IQ" sz="7200" b="1" dirty="0" smtClean="0">
                <a:latin typeface="Arial" panose="020B0604020202020204" pitchFamily="34" charset="0"/>
                <a:cs typeface="Arial" panose="020B0604020202020204" pitchFamily="34" charset="0"/>
              </a:rPr>
              <a:t>* متغيرات </a:t>
            </a:r>
            <a:r>
              <a:rPr lang="ar-IQ" sz="7200" b="1" dirty="0">
                <a:latin typeface="Arial" panose="020B0604020202020204" pitchFamily="34" charset="0"/>
                <a:cs typeface="Arial" panose="020B0604020202020204" pitchFamily="34" charset="0"/>
              </a:rPr>
              <a:t>غير متصلة او مستمرة </a:t>
            </a:r>
            <a:r>
              <a:rPr lang="en-US" sz="7200" b="1" dirty="0">
                <a:latin typeface="Arial" panose="020B0604020202020204" pitchFamily="34" charset="0"/>
                <a:cs typeface="Arial" panose="020B0604020202020204" pitchFamily="34" charset="0"/>
              </a:rPr>
              <a:t>Discontinuous Variable  </a:t>
            </a:r>
            <a:endParaRPr lang="en-US" sz="7200" dirty="0">
              <a:latin typeface="Arial" panose="020B0604020202020204" pitchFamily="34" charset="0"/>
              <a:cs typeface="Arial" panose="020B0604020202020204" pitchFamily="34" charset="0"/>
            </a:endParaRPr>
          </a:p>
          <a:p>
            <a:pPr rtl="1"/>
            <a:r>
              <a:rPr lang="ar-IQ" sz="7200" b="1" dirty="0">
                <a:latin typeface="Arial" panose="020B0604020202020204" pitchFamily="34" charset="0"/>
                <a:cs typeface="Arial" panose="020B0604020202020204" pitchFamily="34" charset="0"/>
              </a:rPr>
              <a:t>هي المتغيرات التي تأخذ المشاهدة او المفردة فيها قيم متباعدة او متقطعة غير مستمرة اي هو الذي لا تأخذ كل مفردة فيه قيمة كسرية بل لا تزيد قيمة المتغير او تنقص بأقل من واحد فعدد الطلاب عدد الكتب كلها متغيرات غير متصلة او مستمرة .</a:t>
            </a:r>
            <a:endParaRPr lang="en-US" sz="7200" dirty="0">
              <a:latin typeface="Arial" panose="020B0604020202020204" pitchFamily="34" charset="0"/>
              <a:cs typeface="Arial" panose="020B0604020202020204" pitchFamily="34" charset="0"/>
            </a:endParaRPr>
          </a:p>
          <a:p>
            <a:r>
              <a:rPr lang="ar-IQ" sz="7200" b="1" dirty="0" smtClean="0">
                <a:latin typeface="Arial" panose="020B0604020202020204" pitchFamily="34" charset="0"/>
                <a:cs typeface="Arial" panose="020B0604020202020204" pitchFamily="34" charset="0"/>
              </a:rPr>
              <a:t> </a:t>
            </a:r>
            <a:endParaRPr lang="en-US" sz="6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01999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231821"/>
            <a:ext cx="11065141" cy="6143222"/>
          </a:xfrm>
        </p:spPr>
        <p:txBody>
          <a:bodyPr>
            <a:normAutofit/>
          </a:bodyPr>
          <a:lstStyle/>
          <a:p>
            <a:pPr algn="r" rtl="1"/>
            <a:r>
              <a:rPr lang="ar-IQ" b="1" dirty="0">
                <a:latin typeface="Arial" panose="020B0604020202020204" pitchFamily="34" charset="0"/>
                <a:cs typeface="Arial" panose="020B0604020202020204" pitchFamily="34" charset="0"/>
              </a:rPr>
              <a:t>عوامل الشخص الواحد </a:t>
            </a:r>
            <a:r>
              <a:rPr lang="en-US" b="1" dirty="0">
                <a:latin typeface="Arial" panose="020B0604020202020204" pitchFamily="34" charset="0"/>
                <a:cs typeface="Arial" panose="020B0604020202020204" pitchFamily="34" charset="0"/>
              </a:rPr>
              <a:t>person technique </a:t>
            </a:r>
            <a:r>
              <a:rPr lang="ar-IQ"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من الواضح اننا نستخدم العينات في بحوثنا وهذه العينات عبارة عن مجموعات من الافراد . فمثلاً قد تتكون العينة الواحدة من 30 فرداً يؤدون اختباراً معيناً فنستدل على مواصفاتهم عن طريق الوسط الحسابي والانحراف المعياري فضلاً عن قوانين احصائية اخرى ، في الحقيقة نن ندرس عينة كبيرة من الاستجابات لعدد من الافراد في الزمن نفسه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ماذا لو عكسنا المعادلة بأن نأخذ فرداً واحداً ليكون موضوع دراستنا او بحثنا اي اننا سنكرر الاختبار عليه كي تحصل على عدد من المحاولات للفرد نفسه هذه العملية تسمى بـ ( عوامل الشخص الواحد ) اي اننا نحصل على عينة كبيرة من الاستجابات للشخص الواحد ولكن ستكون هذه المحاولات ( العينات) في فترات زمنية متعاقبة فمثلاً لو اختبرنا هذا الفرد رمي كرة طبية باليدين معاً صباحاً فأننا نقوم بتكرار المحاولة ظهراً ثم مساءاً وبذلك نجصل على ثلاث قيم للشخص نفسه وهكذا نستطيع ان نأخذ استجابات اخرى وفقاً لأطار معين وبمعنى اخر خلق ظروف نستطيع من خلالها ايجاد تباين الاداء ، وربما لا ننتظر الظهر او المساء ولكننا سنكرر الاختبار بعد فترة راحة مناسبة او قليلة لكي نحصل على اثر التعب في الاداء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82434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8" y="399246"/>
            <a:ext cx="11129536" cy="5550794"/>
          </a:xfrm>
        </p:spPr>
        <p:txBody>
          <a:bodyPr>
            <a:noAutofit/>
          </a:bodyPr>
          <a:lstStyle/>
          <a:p>
            <a:pPr algn="r" rtl="1"/>
            <a:r>
              <a:rPr lang="ar-IQ" sz="2800" b="1" u="sng" baseline="-25000" dirty="0" smtClean="0">
                <a:latin typeface="Arial" panose="020B0604020202020204" pitchFamily="34" charset="0"/>
                <a:cs typeface="Arial" panose="020B0604020202020204" pitchFamily="34" charset="0"/>
              </a:rPr>
              <a:t>حجم </a:t>
            </a:r>
            <a:r>
              <a:rPr lang="ar-IQ" sz="2800" b="1" u="sng" baseline="-25000" dirty="0">
                <a:latin typeface="Arial" panose="020B0604020202020204" pitchFamily="34" charset="0"/>
                <a:cs typeface="Arial" panose="020B0604020202020204" pitchFamily="34" charset="0"/>
              </a:rPr>
              <a:t>العينة بحسب اراء </a:t>
            </a:r>
            <a:r>
              <a:rPr lang="ar-IQ" sz="2800" b="1" u="sng" baseline="-25000" dirty="0" smtClean="0">
                <a:latin typeface="Arial" panose="020B0604020202020204" pitchFamily="34" charset="0"/>
                <a:cs typeface="Arial" panose="020B0604020202020204" pitchFamily="34" charset="0"/>
              </a:rPr>
              <a:t>الاحصائيين</a:t>
            </a:r>
            <a:r>
              <a:rPr lang="ar-IQ" sz="2800" b="1" u="sng" baseline="-25000" dirty="0">
                <a:latin typeface="Arial" panose="020B0604020202020204" pitchFamily="34" charset="0"/>
                <a:cs typeface="Arial" panose="020B0604020202020204" pitchFamily="34" charset="0"/>
              </a:rPr>
              <a:t>:-</a:t>
            </a:r>
            <a:endParaRPr lang="en-US" sz="2800" baseline="-25000" dirty="0">
              <a:latin typeface="Arial" panose="020B0604020202020204" pitchFamily="34" charset="0"/>
              <a:cs typeface="Arial" panose="020B0604020202020204" pitchFamily="34" charset="0"/>
            </a:endParaRPr>
          </a:p>
          <a:p>
            <a:pPr algn="r" rtl="1"/>
            <a:r>
              <a:rPr lang="ar-IQ" sz="2800" baseline="-25000" dirty="0">
                <a:latin typeface="Arial" panose="020B0604020202020204" pitchFamily="34" charset="0"/>
                <a:cs typeface="Arial" panose="020B0604020202020204" pitchFamily="34" charset="0"/>
              </a:rPr>
              <a:t>  من الاسئلة التي تحير الباحث هي ما عدد افراد العينة التي تطلبها دراستي ؟</a:t>
            </a:r>
            <a:endParaRPr lang="en-US" sz="2800" baseline="-25000" dirty="0">
              <a:latin typeface="Arial" panose="020B0604020202020204" pitchFamily="34" charset="0"/>
              <a:cs typeface="Arial" panose="020B0604020202020204" pitchFamily="34" charset="0"/>
            </a:endParaRPr>
          </a:p>
          <a:p>
            <a:pPr algn="r" rtl="1"/>
            <a:r>
              <a:rPr lang="ar-IQ" sz="2800" baseline="-25000" dirty="0">
                <a:latin typeface="Arial" panose="020B0604020202020204" pitchFamily="34" charset="0"/>
                <a:cs typeface="Arial" panose="020B0604020202020204" pitchFamily="34" charset="0"/>
              </a:rPr>
              <a:t>نود ان نبين لهم ما يأتي </a:t>
            </a:r>
            <a:endParaRPr lang="en-US" sz="2800" baseline="-25000" dirty="0">
              <a:latin typeface="Arial" panose="020B0604020202020204" pitchFamily="34" charset="0"/>
              <a:cs typeface="Arial" panose="020B0604020202020204" pitchFamily="34" charset="0"/>
            </a:endParaRPr>
          </a:p>
          <a:p>
            <a:pPr algn="r" rtl="1"/>
            <a:r>
              <a:rPr lang="ar-IQ" sz="2800" baseline="-25000" dirty="0">
                <a:latin typeface="Arial" panose="020B0604020202020204" pitchFamily="34" charset="0"/>
                <a:cs typeface="Arial" panose="020B0604020202020204" pitchFamily="34" charset="0"/>
              </a:rPr>
              <a:t>اقتبس كتابنا في مجال الاحصاء العام والاحصاء في المجال الرياضي اراء لكل من </a:t>
            </a:r>
            <a:r>
              <a:rPr lang="en-US" sz="2800" baseline="-25000" dirty="0" err="1">
                <a:latin typeface="Arial" panose="020B0604020202020204" pitchFamily="34" charset="0"/>
                <a:cs typeface="Arial" panose="020B0604020202020204" pitchFamily="34" charset="0"/>
              </a:rPr>
              <a:t>Tatsuoka</a:t>
            </a:r>
            <a:r>
              <a:rPr lang="en-US" sz="2800" baseline="-25000" dirty="0">
                <a:latin typeface="Arial" panose="020B0604020202020204" pitchFamily="34" charset="0"/>
                <a:cs typeface="Arial" panose="020B0604020202020204" pitchFamily="34" charset="0"/>
              </a:rPr>
              <a:t> </a:t>
            </a:r>
            <a:r>
              <a:rPr lang="ar-IQ" sz="2800" baseline="-25000" dirty="0">
                <a:latin typeface="Arial" panose="020B0604020202020204" pitchFamily="34" charset="0"/>
                <a:cs typeface="Arial" panose="020B0604020202020204" pitchFamily="34" charset="0"/>
              </a:rPr>
              <a:t> ، </a:t>
            </a:r>
            <a:r>
              <a:rPr lang="en-US" sz="2800" baseline="-25000" dirty="0" err="1">
                <a:latin typeface="Arial" panose="020B0604020202020204" pitchFamily="34" charset="0"/>
                <a:cs typeface="Arial" panose="020B0604020202020204" pitchFamily="34" charset="0"/>
              </a:rPr>
              <a:t>Nunnally</a:t>
            </a:r>
            <a:r>
              <a:rPr lang="en-US" sz="2800" baseline="-25000" dirty="0">
                <a:latin typeface="Arial" panose="020B0604020202020204" pitchFamily="34" charset="0"/>
                <a:cs typeface="Arial" panose="020B0604020202020204" pitchFamily="34" charset="0"/>
              </a:rPr>
              <a:t> 1978</a:t>
            </a:r>
            <a:r>
              <a:rPr lang="ar-IQ" sz="2800" baseline="-25000" dirty="0">
                <a:latin typeface="Arial" panose="020B0604020202020204" pitchFamily="34" charset="0"/>
                <a:cs typeface="Arial" panose="020B0604020202020204" pitchFamily="34" charset="0"/>
              </a:rPr>
              <a:t> ، </a:t>
            </a:r>
            <a:r>
              <a:rPr lang="en-US" sz="2800" baseline="-25000" dirty="0">
                <a:latin typeface="Arial" panose="020B0604020202020204" pitchFamily="34" charset="0"/>
                <a:cs typeface="Arial" panose="020B0604020202020204" pitchFamily="34" charset="0"/>
              </a:rPr>
              <a:t>Gall 1979</a:t>
            </a:r>
            <a:r>
              <a:rPr lang="ar-IQ" sz="2800" baseline="-25000" dirty="0">
                <a:latin typeface="Arial" panose="020B0604020202020204" pitchFamily="34" charset="0"/>
                <a:cs typeface="Arial" panose="020B0604020202020204" pitchFamily="34" charset="0"/>
              </a:rPr>
              <a:t> ، </a:t>
            </a:r>
            <a:r>
              <a:rPr lang="en-US" sz="2800" baseline="-25000" dirty="0">
                <a:latin typeface="Arial" panose="020B0604020202020204" pitchFamily="34" charset="0"/>
                <a:cs typeface="Arial" panose="020B0604020202020204" pitchFamily="34" charset="0"/>
              </a:rPr>
              <a:t>Gay 1980</a:t>
            </a:r>
            <a:r>
              <a:rPr lang="ar-IQ" sz="2800" baseline="-25000" dirty="0">
                <a:latin typeface="Arial" panose="020B0604020202020204" pitchFamily="34" charset="0"/>
                <a:cs typeface="Arial" panose="020B0604020202020204" pitchFamily="34" charset="0"/>
              </a:rPr>
              <a:t> ما يأتي </a:t>
            </a:r>
            <a:endParaRPr lang="en-US" sz="2800" baseline="-25000" dirty="0">
              <a:latin typeface="Arial" panose="020B0604020202020204" pitchFamily="34" charset="0"/>
              <a:cs typeface="Arial" panose="020B0604020202020204" pitchFamily="34" charset="0"/>
            </a:endParaRPr>
          </a:p>
          <a:p>
            <a:pPr lvl="0" algn="r" rtl="1"/>
            <a:r>
              <a:rPr lang="ar-IQ" sz="2800" baseline="-25000" dirty="0">
                <a:latin typeface="Arial" panose="020B0604020202020204" pitchFamily="34" charset="0"/>
                <a:cs typeface="Arial" panose="020B0604020202020204" pitchFamily="34" charset="0"/>
              </a:rPr>
              <a:t>البحوث التي تستخدم الارتباط والانحدار حجم العينة المطلوبة (30) فرداً .</a:t>
            </a:r>
            <a:endParaRPr lang="en-US" sz="2800" baseline="-25000" dirty="0">
              <a:latin typeface="Arial" panose="020B0604020202020204" pitchFamily="34" charset="0"/>
              <a:cs typeface="Arial" panose="020B0604020202020204" pitchFamily="34" charset="0"/>
            </a:endParaRPr>
          </a:p>
          <a:p>
            <a:pPr lvl="0" algn="r" rtl="1"/>
            <a:r>
              <a:rPr lang="ar-IQ" sz="2800" baseline="-25000" dirty="0">
                <a:latin typeface="Arial" panose="020B0604020202020204" pitchFamily="34" charset="0"/>
                <a:cs typeface="Arial" panose="020B0604020202020204" pitchFamily="34" charset="0"/>
              </a:rPr>
              <a:t>البحوث التي تستخدم التجريب وقوانين (</a:t>
            </a:r>
            <a:r>
              <a:rPr lang="en-US" sz="2800" baseline="-25000" dirty="0">
                <a:latin typeface="Arial" panose="020B0604020202020204" pitchFamily="34" charset="0"/>
                <a:cs typeface="Arial" panose="020B0604020202020204" pitchFamily="34" charset="0"/>
              </a:rPr>
              <a:t>t</a:t>
            </a:r>
            <a:r>
              <a:rPr lang="ar-IQ" sz="2800" baseline="-25000" dirty="0">
                <a:latin typeface="Arial" panose="020B0604020202020204" pitchFamily="34" charset="0"/>
                <a:cs typeface="Arial" panose="020B0604020202020204" pitchFamily="34" charset="0"/>
              </a:rPr>
              <a:t> ) حجم العينة المطلوب (15)فرداً و اذا كان البحث بمجاميع و 15 فردا لكل مجموعة . </a:t>
            </a:r>
            <a:endParaRPr lang="en-US" sz="2800" baseline="-25000" dirty="0">
              <a:latin typeface="Arial" panose="020B0604020202020204" pitchFamily="34" charset="0"/>
              <a:cs typeface="Arial" panose="020B0604020202020204" pitchFamily="34" charset="0"/>
            </a:endParaRPr>
          </a:p>
          <a:p>
            <a:pPr lvl="0" algn="r" rtl="1"/>
            <a:r>
              <a:rPr lang="ar-IQ" sz="2800" baseline="-25000" dirty="0">
                <a:latin typeface="Arial" panose="020B0604020202020204" pitchFamily="34" charset="0"/>
                <a:cs typeface="Arial" panose="020B0604020202020204" pitchFamily="34" charset="0"/>
              </a:rPr>
              <a:t>البحوث التي تعتمد على نظام الخلايا في المعالجات لا يقل عن 5 افراد في كل خلية .</a:t>
            </a:r>
            <a:endParaRPr lang="en-US" sz="2800" baseline="-25000" dirty="0">
              <a:latin typeface="Arial" panose="020B0604020202020204" pitchFamily="34" charset="0"/>
              <a:cs typeface="Arial" panose="020B0604020202020204" pitchFamily="34" charset="0"/>
            </a:endParaRPr>
          </a:p>
          <a:p>
            <a:pPr lvl="0" algn="r" rtl="1"/>
            <a:r>
              <a:rPr lang="ar-IQ" sz="2800" baseline="-25000" dirty="0">
                <a:latin typeface="Arial" panose="020B0604020202020204" pitchFamily="34" charset="0"/>
                <a:cs typeface="Arial" panose="020B0604020202020204" pitchFamily="34" charset="0"/>
              </a:rPr>
              <a:t>الدراسات المسحية  يصل الحجم الى 20% اذا كان افراد المجتمع يتراوح عددهم (500-1000) و 5% للمجتمعات الكبيرة جداً .</a:t>
            </a:r>
            <a:endParaRPr lang="en-US" sz="2800" baseline="-25000" dirty="0">
              <a:latin typeface="Arial" panose="020B0604020202020204" pitchFamily="34" charset="0"/>
              <a:cs typeface="Arial" panose="020B0604020202020204" pitchFamily="34" charset="0"/>
            </a:endParaRPr>
          </a:p>
          <a:p>
            <a:pPr lvl="0" algn="r" rtl="1"/>
            <a:r>
              <a:rPr lang="ar-IQ" sz="2800" baseline="-25000" dirty="0">
                <a:latin typeface="Arial" panose="020B0604020202020204" pitchFamily="34" charset="0"/>
                <a:cs typeface="Arial" panose="020B0604020202020204" pitchFamily="34" charset="0"/>
              </a:rPr>
              <a:t>التجليل العاملي من 5 الى 10 امثال</a:t>
            </a:r>
            <a:r>
              <a:rPr lang="ar-IQ" sz="2800" b="1" u="sng" baseline="-25000" dirty="0" smtClean="0">
                <a:latin typeface="Arial" panose="020B0604020202020204" pitchFamily="34" charset="0"/>
                <a:cs typeface="Arial" panose="020B0604020202020204" pitchFamily="34" charset="0"/>
              </a:rPr>
              <a:t> </a:t>
            </a:r>
            <a:r>
              <a:rPr lang="ar-IQ" sz="2800" baseline="-25000" dirty="0" smtClean="0">
                <a:latin typeface="Arial" panose="020B0604020202020204" pitchFamily="34" charset="0"/>
                <a:cs typeface="Arial" panose="020B0604020202020204" pitchFamily="34" charset="0"/>
              </a:rPr>
              <a:t>عدد </a:t>
            </a:r>
            <a:r>
              <a:rPr lang="ar-IQ" sz="2800" baseline="-25000" dirty="0">
                <a:latin typeface="Arial" panose="020B0604020202020204" pitchFamily="34" charset="0"/>
                <a:cs typeface="Arial" panose="020B0604020202020204" pitchFamily="34" charset="0"/>
              </a:rPr>
              <a:t>الاختبارات .</a:t>
            </a:r>
            <a:endParaRPr lang="en-US" sz="2800" baseline="-25000" dirty="0">
              <a:latin typeface="Arial" panose="020B0604020202020204" pitchFamily="34" charset="0"/>
              <a:cs typeface="Arial" panose="020B0604020202020204" pitchFamily="34" charset="0"/>
            </a:endParaRPr>
          </a:p>
          <a:p>
            <a:pPr lvl="0" algn="r" rtl="1"/>
            <a:r>
              <a:rPr lang="ar-IQ" sz="2800" baseline="-25000" dirty="0">
                <a:latin typeface="Arial" panose="020B0604020202020204" pitchFamily="34" charset="0"/>
                <a:cs typeface="Arial" panose="020B0604020202020204" pitchFamily="34" charset="0"/>
              </a:rPr>
              <a:t>تحليل التباين حجم العينة اكثر من عدد المتغيرات ( الصفوف اكثر من الاعمدة ) . </a:t>
            </a:r>
            <a:endParaRPr lang="en-US" sz="2800" baseline="-25000" dirty="0">
              <a:latin typeface="Arial" panose="020B0604020202020204" pitchFamily="34" charset="0"/>
              <a:cs typeface="Arial" panose="020B0604020202020204" pitchFamily="34" charset="0"/>
            </a:endParaRPr>
          </a:p>
          <a:p>
            <a:pPr algn="r" rtl="1"/>
            <a:endParaRPr lang="en-US" sz="2800" baseline="-25000" dirty="0">
              <a:latin typeface="Arial" panose="020B0604020202020204" pitchFamily="34" charset="0"/>
              <a:cs typeface="Arial" panose="020B0604020202020204" pitchFamily="34" charset="0"/>
            </a:endParaRPr>
          </a:p>
          <a:p>
            <a:pPr marL="0" indent="0" algn="r">
              <a:buNone/>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98393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611" y="321972"/>
            <a:ext cx="10717411" cy="1120462"/>
          </a:xfrm>
        </p:spPr>
        <p:txBody>
          <a:bodyPr>
            <a:normAutofit/>
          </a:bodyPr>
          <a:lstStyle/>
          <a:p>
            <a:r>
              <a:rPr lang="ar-IQ" dirty="0" smtClean="0">
                <a:latin typeface="Arial" panose="020B0604020202020204" pitchFamily="34" charset="0"/>
                <a:cs typeface="Arial" panose="020B0604020202020204" pitchFamily="34" charset="0"/>
              </a:rPr>
              <a:t>المحاظرة الرابعة عشر- </a:t>
            </a:r>
            <a:r>
              <a:rPr lang="ar-IQ" dirty="0">
                <a:latin typeface="Arial" panose="020B0604020202020204" pitchFamily="34" charset="0"/>
                <a:cs typeface="Arial" panose="020B0604020202020204" pitchFamily="34" charset="0"/>
              </a:rPr>
              <a:t>مستويات القياس </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4547" y="1249250"/>
            <a:ext cx="11181051" cy="5608749"/>
          </a:xfrm>
        </p:spPr>
        <p:txBody>
          <a:bodyPr>
            <a:normAutofit lnSpcReduction="10000"/>
          </a:bodyPr>
          <a:lstStyle/>
          <a:p>
            <a:pPr rtl="1"/>
            <a:r>
              <a:rPr lang="ar-IQ" sz="3900" b="1" dirty="0" smtClean="0">
                <a:latin typeface="Andalus" panose="02020603050405020304" pitchFamily="18" charset="-78"/>
                <a:cs typeface="Andalus" panose="02020603050405020304" pitchFamily="18" charset="-78"/>
              </a:rPr>
              <a:t>   </a:t>
            </a:r>
            <a:r>
              <a:rPr lang="ar-IQ" dirty="0">
                <a:latin typeface="Arial" panose="020B0604020202020204" pitchFamily="34" charset="0"/>
                <a:cs typeface="Arial" panose="020B0604020202020204" pitchFamily="34" charset="0"/>
              </a:rPr>
              <a:t>من مزايا الطرائق اللامعلمية  امكانية تطبيقها على بيانات مقاسة بمستويات قياس دنيا مثل المقياس الاسمى والترتيبي ، بل ان امكانية تطبيق طريقة على بيانات مقاسه بهذين المقياسين يكفي لتصنيفها كطريقة لا معلمية </a:t>
            </a:r>
            <a:r>
              <a:rPr lang="en-US" dirty="0">
                <a:latin typeface="Arial" panose="020B0604020202020204" pitchFamily="34" charset="0"/>
                <a:cs typeface="Arial" panose="020B0604020202020204" pitchFamily="34" charset="0"/>
              </a:rPr>
              <a:t>Conover 1980</a:t>
            </a:r>
            <a:r>
              <a:rPr lang="ar-IQ" dirty="0">
                <a:latin typeface="Arial" panose="020B0604020202020204" pitchFamily="34" charset="0"/>
                <a:cs typeface="Arial" panose="020B0604020202020204" pitchFamily="34" charset="0"/>
              </a:rPr>
              <a:t> . لهذا نستعرض فيما يلي هذين المستويين بجانب مستويات القياس الاخرى . هناك اربع مستويات للقياس هي من الاضعف للأقوى .</a:t>
            </a:r>
            <a:endParaRPr lang="en-US" dirty="0">
              <a:latin typeface="Arial" panose="020B0604020202020204" pitchFamily="34" charset="0"/>
              <a:cs typeface="Arial" panose="020B0604020202020204" pitchFamily="34" charset="0"/>
            </a:endParaRPr>
          </a:p>
          <a:p>
            <a:pPr lvl="0" rtl="1"/>
            <a:r>
              <a:rPr lang="ar-IQ" dirty="0" smtClean="0">
                <a:latin typeface="Arial" panose="020B0604020202020204" pitchFamily="34" charset="0"/>
                <a:cs typeface="Arial" panose="020B0604020202020204" pitchFamily="34" charset="0"/>
              </a:rPr>
              <a:t>1-المقياس </a:t>
            </a:r>
            <a:r>
              <a:rPr lang="ar-IQ" dirty="0">
                <a:latin typeface="Arial" panose="020B0604020202020204" pitchFamily="34" charset="0"/>
                <a:cs typeface="Arial" panose="020B0604020202020204" pitchFamily="34" charset="0"/>
              </a:rPr>
              <a:t>الاسمي </a:t>
            </a:r>
            <a:r>
              <a:rPr lang="en-US" dirty="0" err="1">
                <a:latin typeface="Arial" panose="020B0604020202020204" pitchFamily="34" charset="0"/>
                <a:cs typeface="Arial" panose="020B0604020202020204" pitchFamily="34" charset="0"/>
              </a:rPr>
              <a:t>Norminal</a:t>
            </a:r>
            <a:r>
              <a:rPr lang="en-US" dirty="0">
                <a:latin typeface="Arial" panose="020B0604020202020204" pitchFamily="34" charset="0"/>
                <a:cs typeface="Arial" panose="020B0604020202020204" pitchFamily="34" charset="0"/>
              </a:rPr>
              <a:t> scale </a:t>
            </a:r>
          </a:p>
          <a:p>
            <a:pPr rtl="1"/>
            <a:r>
              <a:rPr lang="ar-IQ" dirty="0">
                <a:latin typeface="Arial" panose="020B0604020202020204" pitchFamily="34" charset="0"/>
                <a:cs typeface="Arial" panose="020B0604020202020204" pitchFamily="34" charset="0"/>
              </a:rPr>
              <a:t>ونلجأ لهذا المقياس حين لا يمكننا ان نفعل اكثر من ان نصنف الوحدات التي تحوي على المشاهدات حسب صفات معينة . مثلاً حسب الجنس الى ذكر او انصى . وقد تعطى ارقاماً  لهذه الصفات خصوصاً في مرحلة اعداد البيانات للتجليل بالحاسب مثلاً ، فنعطي الذكر رقم (1) والانثى رقم (0) او اي اختبار اخر لكن هذه الارقام تظل مجرد مؤشرات ترمز لصفات معينة ولا تحمل اي معنى كمي . </a:t>
            </a:r>
            <a:endParaRPr lang="en-US" dirty="0">
              <a:latin typeface="Arial" panose="020B0604020202020204" pitchFamily="34" charset="0"/>
              <a:cs typeface="Arial" panose="020B0604020202020204" pitchFamily="34" charset="0"/>
            </a:endParaRPr>
          </a:p>
          <a:p>
            <a:pPr lvl="0" rtl="1"/>
            <a:r>
              <a:rPr lang="ar-IQ" dirty="0" smtClean="0">
                <a:latin typeface="Arial" panose="020B0604020202020204" pitchFamily="34" charset="0"/>
                <a:cs typeface="Arial" panose="020B0604020202020204" pitchFamily="34" charset="0"/>
              </a:rPr>
              <a:t>2-المقياس </a:t>
            </a:r>
            <a:r>
              <a:rPr lang="ar-IQ" dirty="0">
                <a:latin typeface="Arial" panose="020B0604020202020204" pitchFamily="34" charset="0"/>
                <a:cs typeface="Arial" panose="020B0604020202020204" pitchFamily="34" charset="0"/>
              </a:rPr>
              <a:t>الترتيبي </a:t>
            </a:r>
            <a:r>
              <a:rPr lang="en-US" dirty="0">
                <a:latin typeface="Arial" panose="020B0604020202020204" pitchFamily="34" charset="0"/>
                <a:cs typeface="Arial" panose="020B0604020202020204" pitchFamily="34" charset="0"/>
              </a:rPr>
              <a:t>Ordinal scale</a:t>
            </a:r>
          </a:p>
          <a:p>
            <a:pPr rtl="1"/>
            <a:r>
              <a:rPr lang="ar-IQ" dirty="0">
                <a:latin typeface="Arial" panose="020B0604020202020204" pitchFamily="34" charset="0"/>
                <a:cs typeface="Arial" panose="020B0604020202020204" pitchFamily="34" charset="0"/>
              </a:rPr>
              <a:t>ويختلف عن المقياس الاسمي في ان البيانات  لا تمكننا فقط من التمييز بين انواع الوحدات كما يفعل المقياس الاسمي ، وانما ايضاً تمكننا من معرفة وضعها النسيجي ، وفي هذا النوع من البيانات يمكننا معرفة ترتيب الوحدات من حيث خاصية معينة . مثلاً ترتيب عدد من العاملين حسب رضائهم الوظيفي او درجة حماسهم للعمل . </a:t>
            </a:r>
            <a:endParaRPr lang="en-US" dirty="0">
              <a:latin typeface="Arial" panose="020B0604020202020204" pitchFamily="34" charset="0"/>
              <a:cs typeface="Arial" panose="020B0604020202020204" pitchFamily="34" charset="0"/>
            </a:endParaRPr>
          </a:p>
          <a:p>
            <a:pPr rtl="1"/>
            <a:r>
              <a:rPr lang="ar-IQ" dirty="0">
                <a:latin typeface="Arial" panose="020B0604020202020204" pitchFamily="34" charset="0"/>
                <a:cs typeface="Arial" panose="020B0604020202020204" pitchFamily="34" charset="0"/>
              </a:rPr>
              <a:t>اذا تساوت وحدتان في الترتيب نقول ان ربطة (</a:t>
            </a:r>
            <a:r>
              <a:rPr lang="en-US" dirty="0">
                <a:latin typeface="Arial" panose="020B0604020202020204" pitchFamily="34" charset="0"/>
                <a:cs typeface="Arial" panose="020B0604020202020204" pitchFamily="34" charset="0"/>
              </a:rPr>
              <a:t>tie</a:t>
            </a:r>
            <a:r>
              <a:rPr lang="ar-IQ" dirty="0">
                <a:latin typeface="Arial" panose="020B0604020202020204" pitchFamily="34" charset="0"/>
                <a:cs typeface="Arial" panose="020B0604020202020204" pitchFamily="34" charset="0"/>
              </a:rPr>
              <a:t> ) قد حدثت . وقد نستخدم الارقام فنشير مثلاً " لغير راض " بالرقم (1) و " راض " بالرقم (2) او " راض جدا" بالرقم (3) .... وهكذا ولكن مرة اخرى هذه الارقام تحدد فقط الوضع النسيجي وليس لها معنى كمي محدد </a:t>
            </a:r>
            <a:r>
              <a:rPr lang="ar-IQ" dirty="0" smtClean="0"/>
              <a:t>...</a:t>
            </a:r>
            <a:endParaRPr lang="en-US" dirty="0"/>
          </a:p>
        </p:txBody>
      </p:sp>
    </p:spTree>
    <p:extLst>
      <p:ext uri="{BB962C8B-B14F-4D97-AF65-F5344CB8AC3E}">
        <p14:creationId xmlns:p14="http://schemas.microsoft.com/office/powerpoint/2010/main" val="10774725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373487"/>
            <a:ext cx="11335598" cy="6014435"/>
          </a:xfrm>
        </p:spPr>
        <p:txBody>
          <a:bodyPr>
            <a:normAutofit fontScale="77500" lnSpcReduction="20000"/>
          </a:bodyPr>
          <a:lstStyle/>
          <a:p>
            <a:pPr marL="0" lvl="0" indent="0" algn="r" rtl="1">
              <a:buNone/>
            </a:pPr>
            <a:endParaRPr lang="ar-IQ" dirty="0" smtClean="0"/>
          </a:p>
          <a:p>
            <a:pPr marL="0" lvl="0" indent="0" algn="r" rtl="1">
              <a:buNone/>
            </a:pPr>
            <a:r>
              <a:rPr lang="ar-IQ" dirty="0" smtClean="0"/>
              <a:t>3-مقياس </a:t>
            </a:r>
            <a:r>
              <a:rPr lang="ar-IQ" dirty="0"/>
              <a:t>الفترة </a:t>
            </a:r>
            <a:r>
              <a:rPr lang="en-US" dirty="0"/>
              <a:t>Interval scale </a:t>
            </a:r>
            <a:r>
              <a:rPr lang="ar-IQ" dirty="0"/>
              <a:t> :</a:t>
            </a:r>
            <a:endParaRPr lang="en-US" dirty="0"/>
          </a:p>
          <a:p>
            <a:pPr marL="0" indent="0" algn="r" rtl="1">
              <a:buNone/>
            </a:pPr>
            <a:r>
              <a:rPr lang="ar-IQ" dirty="0" smtClean="0"/>
              <a:t>    وهو </a:t>
            </a:r>
            <a:r>
              <a:rPr lang="ar-IQ" dirty="0"/>
              <a:t>اقوى من المقياس الترتيبي لأنه يعطي ترتيب اي قيمتين فحسب وانما ايضاً يوضح مقدار المسافة او الفرق بينهما ، ففيه مثلاً نستطيع أن نقول ان الفرق بين </a:t>
            </a:r>
            <a:r>
              <a:rPr lang="en-US" dirty="0"/>
              <a:t>2 </a:t>
            </a:r>
            <a:r>
              <a:rPr lang="ar-IQ" dirty="0"/>
              <a:t> و</a:t>
            </a:r>
            <a:r>
              <a:rPr lang="en-US" dirty="0"/>
              <a:t>1</a:t>
            </a:r>
            <a:r>
              <a:rPr lang="ar-IQ" dirty="0"/>
              <a:t> يساوي الفرق بين </a:t>
            </a:r>
            <a:r>
              <a:rPr lang="en-US" dirty="0"/>
              <a:t>3</a:t>
            </a:r>
            <a:r>
              <a:rPr lang="ar-IQ" dirty="0"/>
              <a:t>و</a:t>
            </a:r>
            <a:r>
              <a:rPr lang="en-US" dirty="0"/>
              <a:t>2</a:t>
            </a:r>
            <a:r>
              <a:rPr lang="ar-IQ" dirty="0"/>
              <a:t> ما دامت </a:t>
            </a:r>
            <a:r>
              <a:rPr lang="en-US" dirty="0"/>
              <a:t>1</a:t>
            </a:r>
            <a:r>
              <a:rPr lang="ar-IQ" dirty="0"/>
              <a:t>=</a:t>
            </a:r>
            <a:r>
              <a:rPr lang="en-US" dirty="0"/>
              <a:t>2</a:t>
            </a:r>
            <a:r>
              <a:rPr lang="ar-IQ" dirty="0"/>
              <a:t>-</a:t>
            </a:r>
            <a:r>
              <a:rPr lang="en-US" dirty="0"/>
              <a:t>3</a:t>
            </a:r>
            <a:r>
              <a:rPr lang="ar-IQ" dirty="0"/>
              <a:t>=</a:t>
            </a:r>
            <a:r>
              <a:rPr lang="en-US" dirty="0"/>
              <a:t>1</a:t>
            </a:r>
            <a:r>
              <a:rPr lang="ar-IQ" dirty="0"/>
              <a:t>-</a:t>
            </a:r>
            <a:r>
              <a:rPr lang="en-US" dirty="0"/>
              <a:t>2</a:t>
            </a:r>
            <a:r>
              <a:rPr lang="ar-IQ" dirty="0"/>
              <a:t> . ومعروف أنه لقياس المسافة بين أي قيمتين نحتاج لوحدة قياس ونقطة أصل ( صفر) نبدأ منها لأن القيمة عبارة عن مقارنة الصفر وفي مقياس الفترة يتوفر الأثنان : وحدة القياس والصفر .</a:t>
            </a:r>
            <a:endParaRPr lang="en-US" dirty="0"/>
          </a:p>
          <a:p>
            <a:pPr marL="0" indent="0" algn="r" rtl="1">
              <a:buNone/>
            </a:pPr>
            <a:r>
              <a:rPr lang="ar-IQ" dirty="0"/>
              <a:t> </a:t>
            </a:r>
            <a:r>
              <a:rPr lang="ar-IQ" dirty="0" smtClean="0"/>
              <a:t>   ولكن </a:t>
            </a:r>
            <a:r>
              <a:rPr lang="ar-IQ" dirty="0"/>
              <a:t>الصفر هنا أختياري بمعنى أنه لا يهم أيه قيمة تؤخذ كصفر . فمثلاً في قياس درجة الحرارة الذي يذكر كثيراً كمثال لمقياس الفترة . نجد ان كل من مقياس فهرنهايت سنقربه له الصفر مختلف ووحدة قياس مختلفة . وينتج عن ذلك انه بينما يمكننا ان نقول ان الفرق بين </a:t>
            </a:r>
            <a:r>
              <a:rPr lang="en-US" dirty="0"/>
              <a:t>3fº</a:t>
            </a:r>
            <a:r>
              <a:rPr lang="ar-IQ" dirty="0"/>
              <a:t> و </a:t>
            </a:r>
            <a:r>
              <a:rPr lang="en-US" dirty="0"/>
              <a:t>5fº</a:t>
            </a:r>
            <a:r>
              <a:rPr lang="ar-IQ" dirty="0"/>
              <a:t> يساوي الفرق بين </a:t>
            </a:r>
            <a:r>
              <a:rPr lang="en-US" dirty="0"/>
              <a:t>4fº</a:t>
            </a:r>
            <a:r>
              <a:rPr lang="ar-IQ" dirty="0"/>
              <a:t> و </a:t>
            </a:r>
            <a:r>
              <a:rPr lang="en-US" dirty="0"/>
              <a:t>0fº</a:t>
            </a:r>
            <a:r>
              <a:rPr lang="ar-IQ" dirty="0"/>
              <a:t> ( </a:t>
            </a:r>
            <a:r>
              <a:rPr lang="en-US" dirty="0"/>
              <a:t>f</a:t>
            </a:r>
            <a:r>
              <a:rPr lang="ar-IQ" dirty="0"/>
              <a:t> ترمز لفهرنهايت ) لا نستطيع ان نقول اي منهما يساوي الفرق بين </a:t>
            </a:r>
            <a:r>
              <a:rPr lang="en-US" dirty="0"/>
              <a:t>3Cº</a:t>
            </a:r>
            <a:r>
              <a:rPr lang="ar-IQ" dirty="0"/>
              <a:t> و</a:t>
            </a:r>
            <a:r>
              <a:rPr lang="en-US" dirty="0"/>
              <a:t>5Cº</a:t>
            </a:r>
            <a:r>
              <a:rPr lang="ar-IQ" dirty="0"/>
              <a:t> لأختلاف نقطة الصفر في كل منهما . بمعنى أخر لا يجوز ضرب والقسمة القيم في مقياس الفترة . </a:t>
            </a:r>
            <a:endParaRPr lang="en-US" dirty="0"/>
          </a:p>
          <a:p>
            <a:pPr marL="0" indent="0" algn="r" rtl="1">
              <a:buNone/>
            </a:pPr>
            <a:r>
              <a:rPr lang="ar-IQ" dirty="0" smtClean="0"/>
              <a:t>4 - </a:t>
            </a:r>
            <a:r>
              <a:rPr lang="ar-IQ" dirty="0"/>
              <a:t>مقياس النسبة </a:t>
            </a:r>
            <a:r>
              <a:rPr lang="en-US" dirty="0"/>
              <a:t>Ratio </a:t>
            </a:r>
            <a:r>
              <a:rPr lang="en-US" dirty="0" smtClean="0"/>
              <a:t>scale</a:t>
            </a:r>
          </a:p>
          <a:p>
            <a:pPr marL="0" indent="0" algn="r" rtl="1">
              <a:buNone/>
            </a:pPr>
            <a:r>
              <a:rPr lang="ar-IQ" dirty="0" smtClean="0"/>
              <a:t>       هذا المقياس يختلف عن مقياس الفترة في أن الصفر ثابت ، ولهذا يمكننا مقارنة ليس المسافات بين القيم فحسب ، وأنما حجمها النسيجي ، ومن أمثلته قياس الوزن ، فيمكننا مثلاً أن نقول أن الفرق بين 4 كيلو و 3 كيلو يساوي الفرق بين 5 كيلو و4 كيلو وأن الوزن 8 كيلو ضعف الوزن 4 كيلو . </a:t>
            </a:r>
            <a:endParaRPr lang="en-US" dirty="0" smtClean="0"/>
          </a:p>
          <a:p>
            <a:pPr marL="0" indent="0" algn="r" rtl="1">
              <a:buNone/>
            </a:pPr>
            <a:r>
              <a:rPr lang="ar-IQ" dirty="0" smtClean="0"/>
              <a:t>      وواضح </a:t>
            </a:r>
            <a:r>
              <a:rPr lang="ar-IQ" dirty="0"/>
              <a:t>من هذه المقاييس أن أي مقياس يمكن تحويله لمقياس اقل منه  وبالتالي فأن الطرق الاحصائية التي  تصلح لمقياس ما تصلح ايضاً للمقايس الاعلى منه ، وهذا يعني ان الطرق اللا معلمية  التي سنرى انها تصلح للبيانات المقاسه بمقياس دنيا تصلح أيضاً للبيانات المقاسة بمقاييس أعلى .</a:t>
            </a:r>
            <a:endParaRPr lang="en-US" dirty="0"/>
          </a:p>
          <a:p>
            <a:pPr marL="0" indent="0" algn="r" rtl="1">
              <a:buNone/>
            </a:pPr>
            <a:endParaRPr lang="en-US" dirty="0">
              <a:latin typeface="Arial" panose="020B0604020202020204" pitchFamily="34" charset="0"/>
              <a:cs typeface="Arial" panose="020B0604020202020204" pitchFamily="34" charset="0"/>
            </a:endParaRPr>
          </a:p>
          <a:p>
            <a:pPr marL="0" indent="0" rtl="1">
              <a:buNone/>
            </a:pPr>
            <a:r>
              <a:rPr lang="ar-IQ" b="1" dirty="0"/>
              <a:t> </a:t>
            </a:r>
            <a:endParaRPr lang="en-US" dirty="0"/>
          </a:p>
          <a:p>
            <a:pPr marL="0" indent="0" algn="r" rtl="1">
              <a:buNone/>
            </a:pPr>
            <a:endParaRPr lang="en-US" dirty="0"/>
          </a:p>
        </p:txBody>
      </p:sp>
    </p:spTree>
    <p:extLst>
      <p:ext uri="{BB962C8B-B14F-4D97-AF65-F5344CB8AC3E}">
        <p14:creationId xmlns:p14="http://schemas.microsoft.com/office/powerpoint/2010/main" val="7548385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0304" y="231821"/>
                <a:ext cx="11322719" cy="6626180"/>
              </a:xfrm>
            </p:spPr>
            <p:txBody>
              <a:bodyPr>
                <a:normAutofit/>
              </a:bodyPr>
              <a:lstStyle/>
              <a:p>
                <a:pPr marL="0" indent="0" algn="r">
                  <a:buNone/>
                </a:pPr>
                <a:r>
                  <a:rPr lang="ar-IQ" dirty="0" smtClean="0"/>
                  <a:t>**معامل </a:t>
                </a:r>
                <a:r>
                  <a:rPr lang="ar-IQ" dirty="0"/>
                  <a:t>الاقتران </a:t>
                </a:r>
              </a:p>
              <a:p>
                <a:pPr marL="0" indent="0" algn="r" rtl="1">
                  <a:buNone/>
                </a:pPr>
                <a:r>
                  <a:rPr lang="ar-IQ" dirty="0" smtClean="0"/>
                  <a:t>    يستخدم </a:t>
                </a:r>
                <a:r>
                  <a:rPr lang="ar-IQ" dirty="0"/>
                  <a:t>معامل الاقتران لقياس قوة الارتباط بين ظاهرتين كل منهما ذات صفتين فقط رسومات يرمز لها بالرمز </a:t>
                </a:r>
                <a:r>
                  <a:rPr lang="en-US" dirty="0"/>
                  <a:t>C.C</a:t>
                </a:r>
                <a:r>
                  <a:rPr lang="ar-IQ" dirty="0"/>
                  <a:t> ويكون معامل الاقتران : </a:t>
                </a:r>
                <a:endParaRPr lang="en-US" dirty="0"/>
              </a:p>
              <a:p>
                <a:pPr marL="0" indent="0" algn="ctr">
                  <a:buNone/>
                </a:pPr>
                <a:r>
                  <a:rPr lang="en-US" dirty="0" smtClean="0"/>
                  <a:t>C.C </a:t>
                </a:r>
                <a:r>
                  <a:rPr lang="en-US" dirty="0"/>
                  <a:t>= </a:t>
                </a:r>
                <a14:m>
                  <m:oMath xmlns:m="http://schemas.openxmlformats.org/officeDocument/2006/math">
                    <m:f>
                      <m:fPr>
                        <m:ctrlPr>
                          <a:rPr lang="en-US" i="1">
                            <a:latin typeface="Cambria Math"/>
                          </a:rPr>
                        </m:ctrlPr>
                      </m:fPr>
                      <m:num>
                        <m:r>
                          <a:rPr lang="en-US" i="1">
                            <a:latin typeface="Cambria Math"/>
                          </a:rPr>
                          <m:t>𝐴𝐷</m:t>
                        </m:r>
                        <m:r>
                          <a:rPr lang="en-US" i="1">
                            <a:latin typeface="Cambria Math"/>
                          </a:rPr>
                          <m:t>−</m:t>
                        </m:r>
                        <m:r>
                          <a:rPr lang="en-US" i="1">
                            <a:latin typeface="Cambria Math"/>
                          </a:rPr>
                          <m:t>𝐵𝐶</m:t>
                        </m:r>
                      </m:num>
                      <m:den>
                        <m:r>
                          <a:rPr lang="en-US" i="1">
                            <a:latin typeface="Cambria Math"/>
                          </a:rPr>
                          <m:t>𝐴𝐷</m:t>
                        </m:r>
                        <m:r>
                          <a:rPr lang="en-US" i="1">
                            <a:latin typeface="Cambria Math"/>
                          </a:rPr>
                          <m:t>+</m:t>
                        </m:r>
                        <m:r>
                          <a:rPr lang="en-US" i="1">
                            <a:latin typeface="Cambria Math"/>
                          </a:rPr>
                          <m:t>𝐵𝐶</m:t>
                        </m:r>
                      </m:den>
                    </m:f>
                  </m:oMath>
                </a14:m>
                <a:endParaRPr lang="ar-IQ" dirty="0" smtClean="0"/>
              </a:p>
              <a:p>
                <a:pPr marL="0" indent="0" algn="r">
                  <a:buNone/>
                </a:pPr>
                <a:r>
                  <a:rPr lang="ar-IQ" dirty="0" smtClean="0"/>
                  <a:t>**معامل التوافق</a:t>
                </a:r>
              </a:p>
              <a:p>
                <a:pPr marL="0" indent="0" algn="r" rtl="1">
                  <a:buNone/>
                </a:pPr>
                <a:r>
                  <a:rPr lang="ar-IQ" dirty="0" smtClean="0"/>
                  <a:t>         </a:t>
                </a:r>
                <a:r>
                  <a:rPr lang="ar-IQ" dirty="0"/>
                  <a:t>أذا كان بيانات الظاهرتين التي لدينا عبارة عن بيانات وصفية ولككل منها أو أحدهما على الأقل وكانت مقسمة لأكثر من صفتين فأن معامل الاقتران السابق لا يصلح في هذه الحالة ويتم استخدام مقياس أخر هو معامل التوافق </a:t>
                </a:r>
                <a:r>
                  <a:rPr lang="en-US" dirty="0"/>
                  <a:t>C</a:t>
                </a:r>
                <a:r>
                  <a:rPr lang="ar-IQ" dirty="0"/>
                  <a:t> ويحسب معامل التوافق </a:t>
                </a:r>
                <a:r>
                  <a:rPr lang="en-US" dirty="0"/>
                  <a:t>C</a:t>
                </a:r>
                <a:r>
                  <a:rPr lang="ar-IQ" dirty="0"/>
                  <a:t> من العلاقة : </a:t>
                </a:r>
                <a:endParaRPr lang="en-US" dirty="0"/>
              </a:p>
              <a:p>
                <a:pPr marL="0" indent="0" algn="r">
                  <a:buNone/>
                </a:pPr>
                <a14:m>
                  <m:oMathPara xmlns:m="http://schemas.openxmlformats.org/officeDocument/2006/math">
                    <m:oMathParaPr>
                      <m:jc m:val="centerGroup"/>
                    </m:oMathParaPr>
                    <m:oMath xmlns:m="http://schemas.openxmlformats.org/officeDocument/2006/math">
                      <m:r>
                        <a:rPr lang="en-US" i="1">
                          <a:latin typeface="Cambria Math"/>
                        </a:rPr>
                        <m:t>𝐶</m:t>
                      </m:r>
                      <m:r>
                        <a:rPr lang="en-US" i="1">
                          <a:latin typeface="Cambria Math"/>
                        </a:rPr>
                        <m:t>=</m:t>
                      </m:r>
                      <m:f>
                        <m:fPr>
                          <m:ctrlPr>
                            <a:rPr lang="en-US" i="1">
                              <a:latin typeface="Cambria Math"/>
                            </a:rPr>
                          </m:ctrlPr>
                        </m:fPr>
                        <m:num>
                          <m:rad>
                            <m:radPr>
                              <m:degHide m:val="on"/>
                              <m:ctrlPr>
                                <a:rPr lang="en-US" i="1">
                                  <a:latin typeface="Cambria Math"/>
                                </a:rPr>
                              </m:ctrlPr>
                            </m:radPr>
                            <m:deg/>
                            <m:e>
                              <m:r>
                                <a:rPr lang="en-US" i="1">
                                  <a:latin typeface="Cambria Math"/>
                                </a:rPr>
                                <m:t>𝐵</m:t>
                              </m:r>
                              <m:r>
                                <a:rPr lang="en-US" i="1">
                                  <a:latin typeface="Cambria Math"/>
                                </a:rPr>
                                <m:t>−</m:t>
                              </m:r>
                              <m:r>
                                <a:rPr lang="en-US" i="1">
                                  <a:latin typeface="Cambria Math"/>
                                </a:rPr>
                                <m:t>1</m:t>
                              </m:r>
                            </m:e>
                          </m:rad>
                        </m:num>
                        <m:den>
                          <m:r>
                            <a:rPr lang="en-US" i="1">
                              <a:latin typeface="Cambria Math"/>
                            </a:rPr>
                            <m:t>𝐵</m:t>
                          </m:r>
                        </m:den>
                      </m:f>
                    </m:oMath>
                  </m:oMathPara>
                </a14:m>
                <a:endParaRPr lang="en-US" dirty="0"/>
              </a:p>
              <a:p>
                <a:pPr marL="0" indent="0" algn="r">
                  <a:buNone/>
                </a:pPr>
                <a:endParaRPr lang="en-US" dirty="0"/>
              </a:p>
              <a:p>
                <a:pPr algn="ctr" rtl="1"/>
                <a14:m>
                  <m:oMath xmlns:m="http://schemas.openxmlformats.org/officeDocument/2006/math">
                    <m:r>
                      <a:rPr lang="en-US" i="1">
                        <a:latin typeface="Cambria Math"/>
                      </a:rPr>
                      <m:t>𝐵</m:t>
                    </m:r>
                    <m:r>
                      <a:rPr lang="en-US" i="1">
                        <a:latin typeface="Cambria Math"/>
                      </a:rPr>
                      <m:t>=</m:t>
                    </m:r>
                    <m:f>
                      <m:fPr>
                        <m:ctrlPr>
                          <a:rPr lang="en-US" i="1">
                            <a:latin typeface="Cambria Math"/>
                          </a:rPr>
                        </m:ctrlPr>
                      </m:fPr>
                      <m:num>
                        <m:sSup>
                          <m:sSupPr>
                            <m:ctrlPr>
                              <a:rPr lang="en-US" i="1">
                                <a:latin typeface="Cambria Math"/>
                              </a:rPr>
                            </m:ctrlPr>
                          </m:sSupPr>
                          <m:e>
                            <m:d>
                              <m:dPr>
                                <m:ctrlPr>
                                  <a:rPr lang="en-US" i="1">
                                    <a:latin typeface="Cambria Math"/>
                                  </a:rPr>
                                </m:ctrlPr>
                              </m:dPr>
                              <m:e>
                                <m:sSub>
                                  <m:sSubPr>
                                    <m:ctrlPr>
                                      <a:rPr lang="en-US" i="1">
                                        <a:latin typeface="Cambria Math"/>
                                      </a:rPr>
                                    </m:ctrlPr>
                                  </m:sSubPr>
                                  <m:e>
                                    <m:r>
                                      <a:rPr lang="en-US" i="1">
                                        <a:latin typeface="Cambria Math"/>
                                      </a:rPr>
                                      <m:t>𝑓</m:t>
                                    </m:r>
                                  </m:e>
                                  <m:sub>
                                    <m:r>
                                      <a:rPr lang="en-US" i="1">
                                        <a:latin typeface="Cambria Math"/>
                                      </a:rPr>
                                      <m:t>11</m:t>
                                    </m:r>
                                  </m:sub>
                                </m:sSub>
                              </m:e>
                            </m:d>
                          </m:e>
                          <m:sup>
                            <m:r>
                              <a:rPr lang="en-US" i="1">
                                <a:latin typeface="Cambria Math"/>
                              </a:rPr>
                              <m:t>2</m:t>
                            </m:r>
                          </m:sup>
                        </m:sSup>
                      </m:num>
                      <m:den>
                        <m:sSub>
                          <m:sSubPr>
                            <m:ctrlPr>
                              <a:rPr lang="en-US" i="1">
                                <a:latin typeface="Cambria Math"/>
                              </a:rPr>
                            </m:ctrlPr>
                          </m:sSubPr>
                          <m:e>
                            <m:r>
                              <a:rPr lang="en-US" i="1">
                                <a:latin typeface="Cambria Math"/>
                              </a:rPr>
                              <m:t>𝑓</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𝑓</m:t>
                            </m:r>
                          </m:e>
                          <m:sub>
                            <m:r>
                              <a:rPr lang="en-US" i="1">
                                <a:latin typeface="Cambria Math"/>
                              </a:rPr>
                              <m:t>1</m:t>
                            </m:r>
                          </m:sub>
                        </m:sSub>
                      </m:den>
                    </m:f>
                    <m:r>
                      <a:rPr lang="en-US" i="1">
                        <a:latin typeface="Cambria Math"/>
                      </a:rPr>
                      <m:t>+</m:t>
                    </m:r>
                    <m:f>
                      <m:fPr>
                        <m:ctrlPr>
                          <a:rPr lang="en-US" i="1">
                            <a:latin typeface="Cambria Math"/>
                          </a:rPr>
                        </m:ctrlPr>
                      </m:fPr>
                      <m:num>
                        <m:sSup>
                          <m:sSupPr>
                            <m:ctrlPr>
                              <a:rPr lang="en-US" i="1">
                                <a:latin typeface="Cambria Math"/>
                              </a:rPr>
                            </m:ctrlPr>
                          </m:sSupPr>
                          <m:e>
                            <m:d>
                              <m:dPr>
                                <m:ctrlPr>
                                  <a:rPr lang="en-US" i="1">
                                    <a:latin typeface="Cambria Math"/>
                                  </a:rPr>
                                </m:ctrlPr>
                              </m:dPr>
                              <m:e>
                                <m:sSub>
                                  <m:sSubPr>
                                    <m:ctrlPr>
                                      <a:rPr lang="en-US" i="1">
                                        <a:latin typeface="Cambria Math"/>
                                      </a:rPr>
                                    </m:ctrlPr>
                                  </m:sSubPr>
                                  <m:e>
                                    <m:r>
                                      <a:rPr lang="en-US" i="1">
                                        <a:latin typeface="Cambria Math"/>
                                      </a:rPr>
                                      <m:t>𝑓</m:t>
                                    </m:r>
                                  </m:e>
                                  <m:sub>
                                    <m:r>
                                      <a:rPr lang="en-US" i="1">
                                        <a:latin typeface="Cambria Math"/>
                                      </a:rPr>
                                      <m:t>12</m:t>
                                    </m:r>
                                  </m:sub>
                                </m:sSub>
                              </m:e>
                            </m:d>
                          </m:e>
                          <m:sup>
                            <m:r>
                              <a:rPr lang="en-US" i="1">
                                <a:latin typeface="Cambria Math"/>
                              </a:rPr>
                              <m:t>2</m:t>
                            </m:r>
                          </m:sup>
                        </m:sSup>
                      </m:num>
                      <m:den>
                        <m:sSub>
                          <m:sSubPr>
                            <m:ctrlPr>
                              <a:rPr lang="en-US" i="1">
                                <a:latin typeface="Cambria Math"/>
                              </a:rPr>
                            </m:ctrlPr>
                          </m:sSubPr>
                          <m:e>
                            <m:r>
                              <a:rPr lang="en-US" i="1">
                                <a:latin typeface="Cambria Math"/>
                              </a:rPr>
                              <m:t>𝑓</m:t>
                            </m:r>
                          </m:e>
                          <m:sub>
                            <m:r>
                              <a:rPr lang="en-US" i="1">
                                <a:latin typeface="Cambria Math"/>
                              </a:rPr>
                              <m:t>2</m:t>
                            </m:r>
                          </m:sub>
                        </m:sSub>
                        <m:r>
                          <a:rPr lang="en-US" i="1">
                            <a:latin typeface="Cambria Math"/>
                          </a:rPr>
                          <m:t>∗</m:t>
                        </m:r>
                        <m:sSub>
                          <m:sSubPr>
                            <m:ctrlPr>
                              <a:rPr lang="en-US" i="1">
                                <a:latin typeface="Cambria Math"/>
                              </a:rPr>
                            </m:ctrlPr>
                          </m:sSubPr>
                          <m:e>
                            <m:r>
                              <a:rPr lang="en-US" i="1">
                                <a:latin typeface="Cambria Math"/>
                              </a:rPr>
                              <m:t>𝑓</m:t>
                            </m:r>
                          </m:e>
                          <m:sub>
                            <m:r>
                              <a:rPr lang="en-US" i="1">
                                <a:latin typeface="Cambria Math"/>
                              </a:rPr>
                              <m:t>1</m:t>
                            </m:r>
                          </m:sub>
                        </m:sSub>
                      </m:den>
                    </m:f>
                    <m:r>
                      <a:rPr lang="en-US" i="1">
                        <a:latin typeface="Cambria Math"/>
                      </a:rPr>
                      <m:t>+⋯+</m:t>
                    </m:r>
                    <m:f>
                      <m:fPr>
                        <m:ctrlPr>
                          <a:rPr lang="en-US" i="1">
                            <a:latin typeface="Cambria Math"/>
                          </a:rPr>
                        </m:ctrlPr>
                      </m:fPr>
                      <m:num>
                        <m:sSup>
                          <m:sSupPr>
                            <m:ctrlPr>
                              <a:rPr lang="en-US" i="1">
                                <a:latin typeface="Cambria Math"/>
                              </a:rPr>
                            </m:ctrlPr>
                          </m:sSupPr>
                          <m:e>
                            <m:d>
                              <m:dPr>
                                <m:ctrlPr>
                                  <a:rPr lang="en-US" i="1">
                                    <a:latin typeface="Cambria Math"/>
                                  </a:rPr>
                                </m:ctrlPr>
                              </m:dPr>
                              <m:e>
                                <m:sSub>
                                  <m:sSubPr>
                                    <m:ctrlPr>
                                      <a:rPr lang="en-US" i="1">
                                        <a:latin typeface="Cambria Math"/>
                                      </a:rPr>
                                    </m:ctrlPr>
                                  </m:sSubPr>
                                  <m:e>
                                    <m:r>
                                      <a:rPr lang="en-US" i="1">
                                        <a:latin typeface="Cambria Math"/>
                                      </a:rPr>
                                      <m:t>𝑓</m:t>
                                    </m:r>
                                  </m:e>
                                  <m:sub>
                                    <m:r>
                                      <a:rPr lang="en-US" i="1">
                                        <a:latin typeface="Cambria Math"/>
                                      </a:rPr>
                                      <m:t>𝑟</m:t>
                                    </m:r>
                                    <m:r>
                                      <a:rPr lang="en-US" i="1" smtClean="0">
                                        <a:latin typeface="Cambria Math"/>
                                      </a:rPr>
                                      <m:t>𝑠</m:t>
                                    </m:r>
                                  </m:sub>
                                </m:sSub>
                              </m:e>
                            </m:d>
                          </m:e>
                          <m:sup>
                            <m:r>
                              <a:rPr lang="en-US" i="1">
                                <a:latin typeface="Cambria Math"/>
                              </a:rPr>
                              <m:t>2</m:t>
                            </m:r>
                          </m:sup>
                        </m:sSup>
                      </m:num>
                      <m:den>
                        <m:sSub>
                          <m:sSubPr>
                            <m:ctrlPr>
                              <a:rPr lang="en-US" i="1">
                                <a:latin typeface="Cambria Math"/>
                              </a:rPr>
                            </m:ctrlPr>
                          </m:sSubPr>
                          <m:e>
                            <m:r>
                              <a:rPr lang="en-US" i="1">
                                <a:latin typeface="Cambria Math"/>
                              </a:rPr>
                              <m:t>𝑓</m:t>
                            </m:r>
                          </m:e>
                          <m:sub>
                            <m:r>
                              <a:rPr lang="en-US" i="1">
                                <a:latin typeface="Cambria Math"/>
                              </a:rPr>
                              <m:t>𝑠</m:t>
                            </m:r>
                          </m:sub>
                        </m:sSub>
                        <m:r>
                          <a:rPr lang="en-US" i="1">
                            <a:latin typeface="Cambria Math"/>
                          </a:rPr>
                          <m:t>∗</m:t>
                        </m:r>
                        <m:sSub>
                          <m:sSubPr>
                            <m:ctrlPr>
                              <a:rPr lang="en-US" i="1">
                                <a:latin typeface="Cambria Math"/>
                              </a:rPr>
                            </m:ctrlPr>
                          </m:sSubPr>
                          <m:e>
                            <m:r>
                              <a:rPr lang="en-US" i="1">
                                <a:latin typeface="Cambria Math"/>
                              </a:rPr>
                              <m:t>𝑓</m:t>
                            </m:r>
                          </m:e>
                          <m:sub>
                            <m:r>
                              <a:rPr lang="en-US" i="1">
                                <a:latin typeface="Cambria Math"/>
                              </a:rPr>
                              <m:t>𝑟</m:t>
                            </m:r>
                          </m:sub>
                        </m:sSub>
                      </m:den>
                    </m:f>
                  </m:oMath>
                </a14:m>
                <a:r>
                  <a:rPr lang="ar-IQ" dirty="0" smtClean="0"/>
                  <a:t> </a:t>
                </a:r>
                <a:endParaRPr lang="en-US" dirty="0" smtClean="0"/>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0304" y="231821"/>
                <a:ext cx="11322719" cy="6626180"/>
              </a:xfrm>
              <a:blipFill rotWithShape="0">
                <a:blip r:embed="rId2"/>
                <a:stretch>
                  <a:fillRect t="-2484" r="-808"/>
                </a:stretch>
              </a:blipFill>
            </p:spPr>
            <p:txBody>
              <a:bodyPr/>
              <a:lstStyle/>
              <a:p>
                <a:r>
                  <a:rPr lang="en-US">
                    <a:noFill/>
                  </a:rPr>
                  <a:t> </a:t>
                </a:r>
              </a:p>
            </p:txBody>
          </p:sp>
        </mc:Fallback>
      </mc:AlternateContent>
    </p:spTree>
    <p:extLst>
      <p:ext uri="{BB962C8B-B14F-4D97-AF65-F5344CB8AC3E}">
        <p14:creationId xmlns:p14="http://schemas.microsoft.com/office/powerpoint/2010/main" val="3843257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167425"/>
            <a:ext cx="10112106" cy="6259133"/>
          </a:xfrm>
        </p:spPr>
        <p:txBody>
          <a:bodyPr>
            <a:normAutofit fontScale="92500" lnSpcReduction="20000"/>
          </a:bodyPr>
          <a:lstStyle/>
          <a:p>
            <a:pPr algn="r" rtl="1"/>
            <a:r>
              <a:rPr lang="ar-IQ" b="1" u="sng" dirty="0" smtClean="0">
                <a:latin typeface="Arial" panose="020B0604020202020204" pitchFamily="34" charset="0"/>
                <a:cs typeface="Arial" panose="020B0604020202020204" pitchFamily="34" charset="0"/>
              </a:rPr>
              <a:t>اختبارات </a:t>
            </a:r>
            <a:r>
              <a:rPr lang="ar-IQ" b="1" u="sng" dirty="0">
                <a:latin typeface="Arial" panose="020B0604020202020204" pitchFamily="34" charset="0"/>
                <a:cs typeface="Arial" panose="020B0604020202020204" pitchFamily="34" charset="0"/>
              </a:rPr>
              <a:t>المعنوية المستندة الى توزيع مربع كاي</a:t>
            </a:r>
            <a:r>
              <a:rPr lang="ar-IQ" b="1" u="sng" dirty="0" smtClean="0">
                <a:latin typeface="Arial" panose="020B0604020202020204" pitchFamily="34" charset="0"/>
                <a:cs typeface="Arial" panose="020B0604020202020204" pitchFamily="34" charset="0"/>
              </a:rPr>
              <a:t>:</a:t>
            </a:r>
            <a:endParaRPr lang="ar-IQ" b="1" u="sng"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بعض الاختبارات اللا معلمية  نتوقف على احصائي للأختبار يسمى كاي نسبة الى توزيع احتمالي يسمى توزيع مربع كاي </a:t>
            </a:r>
            <a:r>
              <a:rPr lang="en-US" dirty="0">
                <a:latin typeface="Arial" panose="020B0604020202020204" pitchFamily="34" charset="0"/>
                <a:cs typeface="Arial" panose="020B0604020202020204" pitchFamily="34" charset="0"/>
              </a:rPr>
              <a:t>Chi-square </a:t>
            </a:r>
            <a:r>
              <a:rPr lang="en-US" dirty="0" err="1">
                <a:latin typeface="Arial" panose="020B0604020202020204" pitchFamily="34" charset="0"/>
                <a:cs typeface="Arial" panose="020B0604020202020204" pitchFamily="34" charset="0"/>
              </a:rPr>
              <a:t>dist</a:t>
            </a:r>
            <a:r>
              <a:rPr lang="ar-IQ" dirty="0">
                <a:latin typeface="Arial" panose="020B0604020202020204" pitchFamily="34" charset="0"/>
                <a:cs typeface="Arial" panose="020B0604020202020204" pitchFamily="34" charset="0"/>
              </a:rPr>
              <a:t> ويستخدم اختبار مربع كاي كأختبار معلمي ولا معلمي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أذا أردنا اختبار فرض حول تباين المجتمع ( تجانس) فيستخدم اختبار مربع كاي وفي هذه الحالة فهو اختبار معلمي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فعلى سبيل المثال يوجد اختبارين من الاختبارات اللا معلمية  يستخدم فيها اختبار مربع كاي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1- اختبار جودة التوفيق لمتغير واحد غير مقيدة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2- اختبار الاستقلال بين المتغيرات الغير مقيدة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وبصفة عامة يبني الاختبار على مقارنة التكرارات المشاهدة والتكرارات المتوقفة لمعرفة هل هناك فرق معنوي بينهما او لا ... ؟ </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توجد ثلاثة من الشروط اللازمة لتطبيق اختبار مربع كاي وهي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1- عشوائية العينة </a:t>
            </a:r>
            <a:r>
              <a:rPr lang="en-US" dirty="0">
                <a:latin typeface="Arial" panose="020B0604020202020204" pitchFamily="34" charset="0"/>
                <a:cs typeface="Arial" panose="020B0604020202020204" pitchFamily="34" charset="0"/>
              </a:rPr>
              <a:t>Random sampling</a:t>
            </a:r>
            <a:r>
              <a:rPr lang="ar-IQ" dirty="0">
                <a:latin typeface="Arial" panose="020B0604020202020204" pitchFamily="34" charset="0"/>
                <a:cs typeface="Arial" panose="020B0604020202020204" pitchFamily="34" charset="0"/>
              </a:rPr>
              <a:t> أي أن مفردات العينة الواحدة مستقلة بعضها عن بعض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2- استقلال المشاهدات </a:t>
            </a:r>
            <a:r>
              <a:rPr lang="en-US" dirty="0">
                <a:latin typeface="Arial" panose="020B0604020202020204" pitchFamily="34" charset="0"/>
                <a:cs typeface="Arial" panose="020B0604020202020204" pitchFamily="34" charset="0"/>
              </a:rPr>
              <a:t>independent of </a:t>
            </a:r>
            <a:r>
              <a:rPr lang="en-US" dirty="0" err="1">
                <a:latin typeface="Arial" panose="020B0604020202020204" pitchFamily="34" charset="0"/>
                <a:cs typeface="Arial" panose="020B0604020202020204" pitchFamily="34" charset="0"/>
              </a:rPr>
              <a:t>observatim</a:t>
            </a:r>
            <a:r>
              <a:rPr lang="ar-IQ" dirty="0">
                <a:latin typeface="Arial" panose="020B0604020202020204" pitchFamily="34" charset="0"/>
                <a:cs typeface="Arial" panose="020B0604020202020204" pitchFamily="34" charset="0"/>
              </a:rPr>
              <a:t> ، ويجب أن تكون كل مشاهدة مأخوذة من مصدر مستقل عن المشاهدة الاخرى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3- حجم المشاهدات المتوقعة </a:t>
            </a:r>
            <a:r>
              <a:rPr lang="en-US" dirty="0">
                <a:latin typeface="Arial" panose="020B0604020202020204" pitchFamily="34" charset="0"/>
                <a:cs typeface="Arial" panose="020B0604020202020204" pitchFamily="34" charset="0"/>
              </a:rPr>
              <a:t>Size of Expected Frequencies</a:t>
            </a:r>
            <a:r>
              <a:rPr lang="ar-IQ" dirty="0">
                <a:latin typeface="Arial" panose="020B0604020202020204" pitchFamily="34" charset="0"/>
                <a:cs typeface="Arial" panose="020B0604020202020204" pitchFamily="34" charset="0"/>
              </a:rPr>
              <a:t> حجم العينة المستخدمة في التحليل يفضل ان تكون اكبر من </a:t>
            </a:r>
            <a:r>
              <a:rPr lang="en-US" dirty="0">
                <a:latin typeface="Arial" panose="020B0604020202020204" pitchFamily="34" charset="0"/>
                <a:cs typeface="Arial" panose="020B0604020202020204" pitchFamily="34" charset="0"/>
              </a:rPr>
              <a:t>30</a:t>
            </a:r>
            <a:r>
              <a:rPr lang="ar-IQ" dirty="0">
                <a:latin typeface="Arial" panose="020B0604020202020204" pitchFamily="34" charset="0"/>
                <a:cs typeface="Arial" panose="020B0604020202020204" pitchFamily="34" charset="0"/>
              </a:rPr>
              <a:t> ، فعندما تكون حجم العينة صغيراً وعدد الخلايا الداخلة في الاختبار اقل من عشرة فأن التكرار المتوقع للخلية الواحدة يجب ان يكون اكبر من او يساوي </a:t>
            </a:r>
            <a:r>
              <a:rPr lang="en-US" dirty="0">
                <a:latin typeface="Arial" panose="020B0604020202020204" pitchFamily="34" charset="0"/>
                <a:cs typeface="Arial" panose="020B0604020202020204" pitchFamily="34" charset="0"/>
              </a:rPr>
              <a:t>5</a:t>
            </a:r>
            <a:r>
              <a:rPr lang="ar-IQ" dirty="0">
                <a:latin typeface="Arial" panose="020B0604020202020204" pitchFamily="34" charset="0"/>
                <a:cs typeface="Arial" panose="020B0604020202020204" pitchFamily="34" charset="0"/>
              </a:rPr>
              <a:t> . </a:t>
            </a:r>
            <a:endParaRPr lang="ar-IQ"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44175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4" y="334851"/>
            <a:ext cx="11078020" cy="6388677"/>
          </a:xfrm>
        </p:spPr>
        <p:txBody>
          <a:bodyPr>
            <a:normAutofit fontScale="77500" lnSpcReduction="20000"/>
          </a:bodyPr>
          <a:lstStyle/>
          <a:p>
            <a:pPr algn="r" rtl="1"/>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4- حجم التكرارات المشاهدة</a:t>
            </a:r>
            <a:r>
              <a:rPr lang="en-US" dirty="0">
                <a:latin typeface="Arial" panose="020B0604020202020204" pitchFamily="34" charset="0"/>
                <a:cs typeface="Arial" panose="020B0604020202020204" pitchFamily="34" charset="0"/>
              </a:rPr>
              <a:t>observed frequencies Size of</a:t>
            </a:r>
            <a:r>
              <a:rPr lang="ar-IQ" dirty="0">
                <a:latin typeface="Arial" panose="020B0604020202020204" pitchFamily="34" charset="0"/>
                <a:cs typeface="Arial" panose="020B0604020202020204" pitchFamily="34" charset="0"/>
              </a:rPr>
              <a:t>  ممكن أن تكون صفراً أو أقل من خمسة تكرارات فلا شرط عليها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في حالة عدم تحقق بعض الشروط يمكن أجراء عمليات ضم التكرارات المشاهدة والمتوقعة بقدر المستطاع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أذا كانت التكرار المتوقعة لخلية اقل من </a:t>
            </a:r>
            <a:r>
              <a:rPr lang="en-US" dirty="0">
                <a:latin typeface="Arial" panose="020B0604020202020204" pitchFamily="34" charset="0"/>
                <a:cs typeface="Arial" panose="020B0604020202020204" pitchFamily="34" charset="0"/>
              </a:rPr>
              <a:t>5</a:t>
            </a:r>
            <a:r>
              <a:rPr lang="ar-IQ" dirty="0">
                <a:latin typeface="Arial" panose="020B0604020202020204" pitchFamily="34" charset="0"/>
                <a:cs typeface="Arial" panose="020B0604020202020204" pitchFamily="34" charset="0"/>
              </a:rPr>
              <a:t> يمكن ضم بعض الخلايا مع بعضها لتحقيق هذا الشرط وهناك قيود تحكم هذه العملية منها عند الضم فأن درجات الحرية تقل بمقدار عدد المرات الضم والذي يستحيل معه أحياناً اجراء اختبار وذلك عند النقص الشديد في درجة الحرية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حيث في بعض الحالات تنعدم درجات الحرية مما يجعل أمر التحليل الاحصائي مستحيلاً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فأذا كان مجموع التكرارات أقل من </a:t>
            </a:r>
            <a:r>
              <a:rPr lang="en-US" dirty="0">
                <a:latin typeface="Arial" panose="020B0604020202020204" pitchFamily="34" charset="0"/>
                <a:cs typeface="Arial" panose="020B0604020202020204" pitchFamily="34" charset="0"/>
              </a:rPr>
              <a:t>30</a:t>
            </a:r>
            <a:r>
              <a:rPr lang="ar-IQ" dirty="0">
                <a:latin typeface="Arial" panose="020B0604020202020204" pitchFamily="34" charset="0"/>
                <a:cs typeface="Arial" panose="020B0604020202020204" pitchFamily="34" charset="0"/>
              </a:rPr>
              <a:t> فلا ينصح بأجراء الأختبار ويستبدل بأختبار أخر مثل اختبار كولو مجروف . </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بعض الاختبارات اللا معلمية المهمة والتي تستخدم بصورة كبيرة ومنها :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1- اختبار جودة التوفيق </a:t>
            </a:r>
            <a:r>
              <a:rPr lang="en-US" dirty="0">
                <a:latin typeface="Arial" panose="020B0604020202020204" pitchFamily="34" charset="0"/>
                <a:cs typeface="Arial" panose="020B0604020202020204" pitchFamily="34" charset="0"/>
              </a:rPr>
              <a:t>Goodness of fil test </a:t>
            </a:r>
          </a:p>
          <a:p>
            <a:pPr algn="r" rtl="1"/>
            <a:r>
              <a:rPr lang="ar-IQ" dirty="0">
                <a:latin typeface="Arial" panose="020B0604020202020204" pitchFamily="34" charset="0"/>
                <a:cs typeface="Arial" panose="020B0604020202020204" pitchFamily="34" charset="0"/>
              </a:rPr>
              <a:t>2- اختبار الاستقلال </a:t>
            </a:r>
            <a:r>
              <a:rPr lang="en-US" dirty="0">
                <a:latin typeface="Arial" panose="020B0604020202020204" pitchFamily="34" charset="0"/>
                <a:cs typeface="Arial" panose="020B0604020202020204" pitchFamily="34" charset="0"/>
              </a:rPr>
              <a:t>test for Relatedness or independence</a:t>
            </a:r>
          </a:p>
          <a:p>
            <a:pPr algn="r" rtl="1"/>
            <a:r>
              <a:rPr lang="ar-IQ" dirty="0">
                <a:latin typeface="Arial" panose="020B0604020202020204" pitchFamily="34" charset="0"/>
                <a:cs typeface="Arial" panose="020B0604020202020204" pitchFamily="34" charset="0"/>
              </a:rPr>
              <a:t>3- اختبار كولو مجروف سيمنزوف لعينة واحدة </a:t>
            </a:r>
            <a:r>
              <a:rPr lang="en-US" dirty="0">
                <a:latin typeface="Arial" panose="020B0604020202020204" pitchFamily="34" charset="0"/>
                <a:cs typeface="Arial" panose="020B0604020202020204" pitchFamily="34" charset="0"/>
              </a:rPr>
              <a:t>one sample </a:t>
            </a:r>
            <a:r>
              <a:rPr lang="en-US" dirty="0" err="1">
                <a:latin typeface="Arial" panose="020B0604020202020204" pitchFamily="34" charset="0"/>
                <a:cs typeface="Arial" panose="020B0604020202020204" pitchFamily="34" charset="0"/>
              </a:rPr>
              <a:t>kolmogorov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smirnove</a:t>
            </a:r>
            <a:r>
              <a:rPr lang="en-US" dirty="0">
                <a:latin typeface="Arial" panose="020B0604020202020204" pitchFamily="34" charset="0"/>
                <a:cs typeface="Arial" panose="020B0604020202020204" pitchFamily="34" charset="0"/>
              </a:rPr>
              <a:t> test </a:t>
            </a:r>
            <a:r>
              <a:rPr lang="ar-IQ"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4- اختبار عينتين مستقلتين </a:t>
            </a:r>
            <a:r>
              <a:rPr lang="en-US" dirty="0">
                <a:latin typeface="Arial" panose="020B0604020202020204" pitchFamily="34" charset="0"/>
                <a:cs typeface="Arial" panose="020B0604020202020204" pitchFamily="34" charset="0"/>
              </a:rPr>
              <a:t>Two independent sample tests</a:t>
            </a:r>
          </a:p>
          <a:p>
            <a:pPr algn="r" rtl="1"/>
            <a:r>
              <a:rPr lang="ar-IQ" dirty="0">
                <a:latin typeface="Arial" panose="020B0604020202020204" pitchFamily="34" charset="0"/>
                <a:cs typeface="Arial" panose="020B0604020202020204" pitchFamily="34" charset="0"/>
              </a:rPr>
              <a:t>5- اختبار عينتين غير مستقلتين </a:t>
            </a:r>
            <a:r>
              <a:rPr lang="en-US" dirty="0">
                <a:latin typeface="Arial" panose="020B0604020202020204" pitchFamily="34" charset="0"/>
                <a:cs typeface="Arial" panose="020B0604020202020204" pitchFamily="34" charset="0"/>
              </a:rPr>
              <a:t>Two Related sample test</a:t>
            </a:r>
          </a:p>
          <a:p>
            <a:pPr algn="r" rtl="1"/>
            <a:r>
              <a:rPr lang="ar-IQ" dirty="0">
                <a:latin typeface="Arial" panose="020B0604020202020204" pitchFamily="34" charset="0"/>
                <a:cs typeface="Arial" panose="020B0604020202020204" pitchFamily="34" charset="0"/>
              </a:rPr>
              <a:t>6- اختبار اكثر من عينتين مستقلتين</a:t>
            </a:r>
            <a:r>
              <a:rPr lang="en-US" dirty="0">
                <a:latin typeface="Arial" panose="020B0604020202020204" pitchFamily="34" charset="0"/>
                <a:cs typeface="Arial" panose="020B0604020202020204" pitchFamily="34" charset="0"/>
              </a:rPr>
              <a:t>Test for more than two independent samples.</a:t>
            </a:r>
          </a:p>
          <a:p>
            <a:pPr algn="r" rtl="1"/>
            <a:r>
              <a:rPr lang="ar-IQ" dirty="0">
                <a:latin typeface="Arial" panose="020B0604020202020204" pitchFamily="34" charset="0"/>
                <a:cs typeface="Arial" panose="020B0604020202020204" pitchFamily="34" charset="0"/>
              </a:rPr>
              <a:t>7- اختبار اكثر من عينتين غير مستقلتين</a:t>
            </a:r>
            <a:r>
              <a:rPr lang="en-US" dirty="0">
                <a:latin typeface="Arial" panose="020B0604020202020204" pitchFamily="34" charset="0"/>
                <a:cs typeface="Arial" panose="020B0604020202020204" pitchFamily="34" charset="0"/>
              </a:rPr>
              <a:t>test for more than two Related samples.</a:t>
            </a:r>
          </a:p>
          <a:p>
            <a:pPr algn="r" rtl="1"/>
            <a:r>
              <a:rPr lang="ar-IQ" dirty="0">
                <a:latin typeface="Arial" panose="020B0604020202020204" pitchFamily="34" charset="0"/>
                <a:cs typeface="Arial" panose="020B0604020202020204" pitchFamily="34" charset="0"/>
              </a:rPr>
              <a:t>8- اختبار الدورة </a:t>
            </a:r>
            <a:r>
              <a:rPr lang="en-US" dirty="0">
                <a:latin typeface="Arial" panose="020B0604020202020204" pitchFamily="34" charset="0"/>
                <a:cs typeface="Arial" panose="020B0604020202020204" pitchFamily="34" charset="0"/>
              </a:rPr>
              <a:t>Run test</a:t>
            </a:r>
          </a:p>
          <a:p>
            <a:pPr algn="r" rtl="1"/>
            <a:r>
              <a:rPr lang="ar-IQ" dirty="0">
                <a:latin typeface="Arial" panose="020B0604020202020204" pitchFamily="34" charset="0"/>
                <a:cs typeface="Arial" panose="020B0604020202020204" pitchFamily="34" charset="0"/>
              </a:rPr>
              <a:t>9- اختبار ذي الحدين </a:t>
            </a:r>
            <a:r>
              <a:rPr lang="en-US" dirty="0">
                <a:latin typeface="Arial" panose="020B0604020202020204" pitchFamily="34" charset="0"/>
                <a:cs typeface="Arial" panose="020B0604020202020204" pitchFamily="34" charset="0"/>
              </a:rPr>
              <a:t>Binomial test </a:t>
            </a:r>
            <a:endParaRPr lang="ar-IQ" b="1" dirty="0">
              <a:latin typeface="Arial" panose="020B0604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231515572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03065" y="321972"/>
            <a:ext cx="6299957" cy="1120462"/>
          </a:xfrm>
        </p:spPr>
        <p:txBody>
          <a:bodyPr>
            <a:normAutofit/>
          </a:bodyPr>
          <a:lstStyle/>
          <a:p>
            <a:r>
              <a:rPr lang="ar-IQ" dirty="0" smtClean="0">
                <a:latin typeface="Arial" panose="020B0604020202020204" pitchFamily="34" charset="0"/>
                <a:cs typeface="Arial" panose="020B0604020202020204" pitchFamily="34" charset="0"/>
              </a:rPr>
              <a:t>المحاظرة الخامسة عشر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1"/>
                <a:ext cx="11181051" cy="5177308"/>
              </a:xfrm>
            </p:spPr>
            <p:txBody>
              <a:bodyPr>
                <a:normAutofit fontScale="62500" lnSpcReduction="20000"/>
              </a:bodyPr>
              <a:lstStyle/>
              <a:p>
                <a:pPr rtl="1"/>
                <a:r>
                  <a:rPr lang="ar-IQ" sz="4400" b="1" dirty="0" smtClean="0">
                    <a:latin typeface="Arial" panose="020B0604020202020204" pitchFamily="34" charset="0"/>
                    <a:cs typeface="Arial" panose="020B0604020202020204" pitchFamily="34" charset="0"/>
                  </a:rPr>
                  <a:t>   **</a:t>
                </a:r>
                <a:r>
                  <a:rPr lang="ar-IQ" sz="2800" dirty="0" smtClean="0">
                    <a:latin typeface="Arial" panose="020B0604020202020204" pitchFamily="34" charset="0"/>
                    <a:cs typeface="Arial" panose="020B0604020202020204" pitchFamily="34" charset="0"/>
                  </a:rPr>
                  <a:t>توزيع </a:t>
                </a:r>
                <a:r>
                  <a:rPr lang="ar-IQ" sz="2800" dirty="0">
                    <a:latin typeface="Arial" panose="020B0604020202020204" pitchFamily="34" charset="0"/>
                    <a:cs typeface="Arial" panose="020B0604020202020204" pitchFamily="34" charset="0"/>
                  </a:rPr>
                  <a:t>مربع كاي </a:t>
                </a:r>
              </a:p>
              <a:p>
                <a:pPr rtl="1"/>
                <a:r>
                  <a:rPr lang="ar-IQ" sz="2800" dirty="0" smtClean="0">
                    <a:latin typeface="Arial" panose="020B0604020202020204" pitchFamily="34" charset="0"/>
                    <a:cs typeface="Arial" panose="020B0604020202020204" pitchFamily="34" charset="0"/>
                  </a:rPr>
                  <a:t>      يعتبر </a:t>
                </a:r>
                <a:r>
                  <a:rPr lang="ar-IQ" sz="2800" dirty="0">
                    <a:latin typeface="Arial" panose="020B0604020202020204" pitchFamily="34" charset="0"/>
                    <a:cs typeface="Arial" panose="020B0604020202020204" pitchFamily="34" charset="0"/>
                  </a:rPr>
                  <a:t>توزيع مربع كاي </a:t>
                </a:r>
                <a:r>
                  <a:rPr lang="en-US" sz="2800" dirty="0">
                    <a:latin typeface="Arial" panose="020B0604020202020204" pitchFamily="34" charset="0"/>
                    <a:cs typeface="Arial" panose="020B0604020202020204" pitchFamily="34" charset="0"/>
                  </a:rPr>
                  <a:t>chi-square distribution</a:t>
                </a:r>
                <a:r>
                  <a:rPr lang="ar-IQ" sz="2800" dirty="0">
                    <a:latin typeface="Arial" panose="020B0604020202020204" pitchFamily="34" charset="0"/>
                    <a:cs typeface="Arial" panose="020B0604020202020204" pitchFamily="34" charset="0"/>
                  </a:rPr>
                  <a:t> واحد من التوزيعات الاحتمالية ذات اهمية كبيرة في الكثير من التطبيقات الاحصائية . ان توزيع طبيعي مشتق من التوزيع الطبيعي ، فأذا كان </a:t>
                </a:r>
                <a:r>
                  <a:rPr lang="en-US" sz="2800" dirty="0">
                    <a:latin typeface="Arial" panose="020B0604020202020204" pitchFamily="34" charset="0"/>
                    <a:cs typeface="Arial" panose="020B0604020202020204" pitchFamily="34" charset="0"/>
                  </a:rPr>
                  <a:t>X</a:t>
                </a:r>
                <a:r>
                  <a:rPr lang="ar-IQ" sz="2800" dirty="0">
                    <a:latin typeface="Arial" panose="020B0604020202020204" pitchFamily="34" charset="0"/>
                    <a:cs typeface="Arial" panose="020B0604020202020204" pitchFamily="34" charset="0"/>
                  </a:rPr>
                  <a:t>متغير عشوائي ذات توزيع طبيعي الوسط </a:t>
                </a:r>
                <a:r>
                  <a:rPr lang="en-US" sz="2800" dirty="0">
                    <a:latin typeface="Arial" panose="020B0604020202020204" pitchFamily="34" charset="0"/>
                    <a:cs typeface="Arial" panose="020B0604020202020204" pitchFamily="34" charset="0"/>
                  </a:rPr>
                  <a:t>M</a:t>
                </a:r>
                <a:r>
                  <a:rPr lang="ar-IQ" sz="2800" dirty="0">
                    <a:latin typeface="Arial" panose="020B0604020202020204" pitchFamily="34" charset="0"/>
                    <a:cs typeface="Arial" panose="020B0604020202020204" pitchFamily="34" charset="0"/>
                  </a:rPr>
                  <a:t> وتباين </a:t>
                </a:r>
                <a:r>
                  <a:rPr lang="en-US" sz="2800" dirty="0">
                    <a:latin typeface="Arial" panose="020B0604020202020204" pitchFamily="34" charset="0"/>
                    <a:cs typeface="Arial" panose="020B0604020202020204" pitchFamily="34" charset="0"/>
                  </a:rPr>
                  <a:t>6</a:t>
                </a:r>
                <a:r>
                  <a:rPr lang="en-US" sz="2800" baseline="30000" dirty="0">
                    <a:latin typeface="Arial" panose="020B0604020202020204" pitchFamily="34" charset="0"/>
                    <a:cs typeface="Arial" panose="020B0604020202020204" pitchFamily="34" charset="0"/>
                  </a:rPr>
                  <a:t>2</a:t>
                </a:r>
                <a:r>
                  <a:rPr lang="ar-IQ" sz="2800" dirty="0">
                    <a:latin typeface="Arial" panose="020B0604020202020204" pitchFamily="34" charset="0"/>
                    <a:cs typeface="Arial" panose="020B0604020202020204" pitchFamily="34" charset="0"/>
                  </a:rPr>
                  <a:t> عندئذ فأن </a:t>
                </a:r>
                <a:r>
                  <a:rPr lang="en-US" sz="2800" dirty="0">
                    <a:latin typeface="Arial" panose="020B0604020202020204" pitchFamily="34" charset="0"/>
                    <a:cs typeface="Arial" panose="020B0604020202020204" pitchFamily="34" charset="0"/>
                  </a:rPr>
                  <a:t>Z=X- m/6</a:t>
                </a:r>
                <a:r>
                  <a:rPr lang="ar-IQ" sz="2800" dirty="0">
                    <a:latin typeface="Arial" panose="020B0604020202020204" pitchFamily="34" charset="0"/>
                    <a:cs typeface="Arial" panose="020B0604020202020204" pitchFamily="34" charset="0"/>
                  </a:rPr>
                  <a:t> هو متغير عشوائي ذات توزيع طبيعي معياري . ان التوزيع الاحتمالي الى</a:t>
                </a:r>
                <a:r>
                  <a:rPr lang="en-US" sz="2800" dirty="0">
                    <a:latin typeface="Arial" panose="020B0604020202020204" pitchFamily="34" charset="0"/>
                    <a:cs typeface="Arial" panose="020B0604020202020204" pitchFamily="34" charset="0"/>
                  </a:rPr>
                  <a:t>Z</a:t>
                </a:r>
                <a:r>
                  <a:rPr lang="en-US" sz="2800" baseline="30000" dirty="0">
                    <a:latin typeface="Arial" panose="020B0604020202020204" pitchFamily="34" charset="0"/>
                    <a:cs typeface="Arial" panose="020B0604020202020204" pitchFamily="34" charset="0"/>
                  </a:rPr>
                  <a:t>2</a:t>
                </a:r>
                <a:r>
                  <a:rPr lang="ar-IQ" sz="2800" dirty="0">
                    <a:latin typeface="Arial" panose="020B0604020202020204" pitchFamily="34" charset="0"/>
                    <a:cs typeface="Arial" panose="020B0604020202020204" pitchFamily="34" charset="0"/>
                  </a:rPr>
                  <a:t> يسمى توزيع مربع كاي بدرجة حرية واحدة . هذا يعني أن </a:t>
                </a:r>
                <a:endParaRPr lang="en-US" sz="2800" dirty="0">
                  <a:latin typeface="Arial" panose="020B0604020202020204" pitchFamily="34" charset="0"/>
                  <a:cs typeface="Arial" panose="020B0604020202020204" pitchFamily="34" charset="0"/>
                </a:endParaRPr>
              </a:p>
              <a:p>
                <a:pPr rtl="1"/>
                <a14:m>
                  <m:oMathPara xmlns:m="http://schemas.openxmlformats.org/officeDocument/2006/math">
                    <m:oMathParaPr>
                      <m:jc m:val="centerGroup"/>
                    </m:oMathParaPr>
                    <m:oMath xmlns:m="http://schemas.openxmlformats.org/officeDocument/2006/math">
                      <m:r>
                        <a:rPr lang="en-US" sz="2800" i="1">
                          <a:latin typeface="Cambria Math"/>
                        </a:rPr>
                        <m:t>𝑥</m:t>
                      </m:r>
                      <m:r>
                        <a:rPr lang="en-US" sz="2800" i="1">
                          <a:latin typeface="Cambria Math"/>
                        </a:rPr>
                        <m:t>~</m:t>
                      </m:r>
                      <m:r>
                        <a:rPr lang="en-US" sz="2800" i="1">
                          <a:latin typeface="Cambria Math"/>
                        </a:rPr>
                        <m:t>𝑁</m:t>
                      </m:r>
                      <m:d>
                        <m:dPr>
                          <m:ctrlPr>
                            <a:rPr lang="en-US" sz="2800" i="1">
                              <a:latin typeface="Cambria Math"/>
                            </a:rPr>
                          </m:ctrlPr>
                        </m:dPr>
                        <m:e>
                          <m:r>
                            <a:rPr lang="en-US" sz="2800" i="1">
                              <a:latin typeface="Cambria Math"/>
                            </a:rPr>
                            <m:t>𝜇</m:t>
                          </m:r>
                          <m:r>
                            <a:rPr lang="en-US" sz="2800" i="1">
                              <a:latin typeface="Cambria Math"/>
                            </a:rPr>
                            <m:t> , </m:t>
                          </m:r>
                          <m:sSup>
                            <m:sSupPr>
                              <m:ctrlPr>
                                <a:rPr lang="en-US" sz="2800" i="1">
                                  <a:latin typeface="Cambria Math"/>
                                </a:rPr>
                              </m:ctrlPr>
                            </m:sSupPr>
                            <m:e>
                              <m:r>
                                <a:rPr lang="en-US" sz="2800" i="1">
                                  <a:latin typeface="Cambria Math"/>
                                </a:rPr>
                                <m:t>𝜎</m:t>
                              </m:r>
                            </m:e>
                            <m:sup>
                              <m:r>
                                <a:rPr lang="en-US" sz="2800" i="1">
                                  <a:latin typeface="Cambria Math"/>
                                </a:rPr>
                                <m:t>2</m:t>
                              </m:r>
                            </m:sup>
                          </m:sSup>
                        </m:e>
                      </m:d>
                      <m:r>
                        <a:rPr lang="en-US" sz="2800" i="1">
                          <a:latin typeface="Cambria Math"/>
                        </a:rPr>
                        <m:t>  ⟹</m:t>
                      </m:r>
                      <m:r>
                        <a:rPr lang="en-US" sz="2800" i="1">
                          <a:latin typeface="Cambria Math"/>
                        </a:rPr>
                        <m:t>𝑍</m:t>
                      </m:r>
                      <m:r>
                        <a:rPr lang="en-US" sz="2800" i="1">
                          <a:latin typeface="Cambria Math"/>
                        </a:rPr>
                        <m:t>=</m:t>
                      </m:r>
                      <m:f>
                        <m:fPr>
                          <m:ctrlPr>
                            <a:rPr lang="en-US" sz="2800" i="1">
                              <a:latin typeface="Cambria Math"/>
                            </a:rPr>
                          </m:ctrlPr>
                        </m:fPr>
                        <m:num>
                          <m:r>
                            <a:rPr lang="en-US" sz="2800" i="1">
                              <a:latin typeface="Cambria Math"/>
                            </a:rPr>
                            <m:t>𝑋</m:t>
                          </m:r>
                          <m:r>
                            <a:rPr lang="en-US" sz="2800" i="1">
                              <a:latin typeface="Cambria Math"/>
                            </a:rPr>
                            <m:t>−</m:t>
                          </m:r>
                          <m:r>
                            <a:rPr lang="en-US" sz="2800" i="1">
                              <a:latin typeface="Cambria Math"/>
                            </a:rPr>
                            <m:t>𝜇</m:t>
                          </m:r>
                          <m:r>
                            <a:rPr lang="en-US" sz="2800" i="1">
                              <a:latin typeface="Cambria Math"/>
                            </a:rPr>
                            <m:t>  </m:t>
                          </m:r>
                        </m:num>
                        <m:den>
                          <m:r>
                            <a:rPr lang="en-US" sz="2800" i="1">
                              <a:latin typeface="Cambria Math"/>
                            </a:rPr>
                            <m:t>𝜎</m:t>
                          </m:r>
                          <m:r>
                            <a:rPr lang="en-US" sz="2800" i="1">
                              <a:latin typeface="Cambria Math"/>
                            </a:rPr>
                            <m:t> </m:t>
                          </m:r>
                        </m:den>
                      </m:f>
                      <m:r>
                        <a:rPr lang="en-US" sz="2800" i="1">
                          <a:latin typeface="Cambria Math"/>
                        </a:rPr>
                        <m:t> ~ </m:t>
                      </m:r>
                      <m:r>
                        <a:rPr lang="en-US" sz="2800" i="1">
                          <a:latin typeface="Cambria Math"/>
                        </a:rPr>
                        <m:t>𝑁</m:t>
                      </m:r>
                      <m:r>
                        <a:rPr lang="en-US" sz="2800" i="1">
                          <a:latin typeface="Cambria Math"/>
                        </a:rPr>
                        <m:t>(</m:t>
                      </m:r>
                      <m:r>
                        <a:rPr lang="en-US" sz="2800" i="1">
                          <a:latin typeface="Cambria Math"/>
                        </a:rPr>
                        <m:t>0</m:t>
                      </m:r>
                      <m:r>
                        <a:rPr lang="en-US" sz="2800" i="1">
                          <a:latin typeface="Cambria Math"/>
                        </a:rPr>
                        <m:t> , </m:t>
                      </m:r>
                      <m:r>
                        <a:rPr lang="en-US" sz="2800" i="1">
                          <a:latin typeface="Cambria Math"/>
                        </a:rPr>
                        <m:t>1</m:t>
                      </m:r>
                      <m:r>
                        <a:rPr lang="en-US" sz="2800" i="1">
                          <a:latin typeface="Cambria Math"/>
                        </a:rPr>
                        <m:t>)</m:t>
                      </m:r>
                    </m:oMath>
                  </m:oMathPara>
                </a14:m>
                <a:endParaRPr lang="en-US" sz="2800" dirty="0">
                  <a:latin typeface="Arial" panose="020B0604020202020204" pitchFamily="34" charset="0"/>
                  <a:cs typeface="Arial" panose="020B0604020202020204" pitchFamily="34" charset="0"/>
                </a:endParaRPr>
              </a:p>
              <a:p>
                <a:pPr/>
                <a14:m>
                  <m:oMathPara xmlns:m="http://schemas.openxmlformats.org/officeDocument/2006/math">
                    <m:oMathParaPr>
                      <m:jc m:val="centerGroup"/>
                    </m:oMathParaPr>
                    <m:oMath xmlns:m="http://schemas.openxmlformats.org/officeDocument/2006/math">
                      <m:sSup>
                        <m:sSupPr>
                          <m:ctrlPr>
                            <a:rPr lang="en-US" sz="2800" i="1">
                              <a:latin typeface="Cambria Math"/>
                            </a:rPr>
                          </m:ctrlPr>
                        </m:sSupPr>
                        <m:e>
                          <m:r>
                            <a:rPr lang="en-US" sz="2800" i="1">
                              <a:latin typeface="Cambria Math"/>
                            </a:rPr>
                            <m:t>𝑍</m:t>
                          </m:r>
                        </m:e>
                        <m:sup>
                          <m:r>
                            <a:rPr lang="en-US" sz="2800" i="1">
                              <a:latin typeface="Cambria Math"/>
                            </a:rPr>
                            <m:t>2</m:t>
                          </m:r>
                        </m:sup>
                      </m:sSup>
                      <m:r>
                        <a:rPr lang="en-US" sz="2800" i="1">
                          <a:latin typeface="Cambria Math"/>
                        </a:rPr>
                        <m:t>=</m:t>
                      </m:r>
                      <m:sSup>
                        <m:sSupPr>
                          <m:ctrlPr>
                            <a:rPr lang="en-US" sz="2800" i="1">
                              <a:latin typeface="Cambria Math"/>
                            </a:rPr>
                          </m:ctrlPr>
                        </m:sSupPr>
                        <m:e>
                          <m:d>
                            <m:dPr>
                              <m:ctrlPr>
                                <a:rPr lang="en-US" sz="2800" i="1">
                                  <a:latin typeface="Cambria Math"/>
                                </a:rPr>
                              </m:ctrlPr>
                            </m:dPr>
                            <m:e>
                              <m:f>
                                <m:fPr>
                                  <m:ctrlPr>
                                    <a:rPr lang="en-US" sz="2800" i="1">
                                      <a:latin typeface="Cambria Math"/>
                                    </a:rPr>
                                  </m:ctrlPr>
                                </m:fPr>
                                <m:num>
                                  <m:r>
                                    <a:rPr lang="en-US" sz="2800" i="1">
                                      <a:latin typeface="Cambria Math"/>
                                    </a:rPr>
                                    <m:t>𝑋</m:t>
                                  </m:r>
                                  <m:r>
                                    <a:rPr lang="en-US" sz="2800" i="1">
                                      <a:latin typeface="Cambria Math"/>
                                    </a:rPr>
                                    <m:t>−</m:t>
                                  </m:r>
                                  <m:r>
                                    <a:rPr lang="en-US" sz="2800" i="1">
                                      <a:latin typeface="Cambria Math"/>
                                    </a:rPr>
                                    <m:t>𝜇</m:t>
                                  </m:r>
                                </m:num>
                                <m:den>
                                  <m:r>
                                    <a:rPr lang="en-US" sz="2800" i="1">
                                      <a:latin typeface="Cambria Math"/>
                                    </a:rPr>
                                    <m:t>𝜎</m:t>
                                  </m:r>
                                </m:den>
                              </m:f>
                            </m:e>
                          </m:d>
                        </m:e>
                        <m:sup>
                          <m:r>
                            <a:rPr lang="en-US" sz="2800" i="1">
                              <a:latin typeface="Cambria Math"/>
                            </a:rPr>
                            <m:t>2</m:t>
                          </m:r>
                        </m:sup>
                      </m:sSup>
                      <m:r>
                        <a:rPr lang="en-US" sz="2800" i="1">
                          <a:latin typeface="Cambria Math"/>
                        </a:rPr>
                        <m:t>~ </m:t>
                      </m:r>
                      <m:sSubSup>
                        <m:sSubSupPr>
                          <m:ctrlPr>
                            <a:rPr lang="en-US" sz="2800" i="1">
                              <a:latin typeface="Cambria Math"/>
                            </a:rPr>
                          </m:ctrlPr>
                        </m:sSubSupPr>
                        <m:e>
                          <m:r>
                            <a:rPr lang="en-US" sz="2800" i="1">
                              <a:latin typeface="Cambria Math"/>
                            </a:rPr>
                            <m:t>𝜒</m:t>
                          </m:r>
                        </m:e>
                        <m:sub>
                          <m:d>
                            <m:dPr>
                              <m:ctrlPr>
                                <a:rPr lang="en-US" sz="2800" i="1">
                                  <a:latin typeface="Cambria Math"/>
                                </a:rPr>
                              </m:ctrlPr>
                            </m:dPr>
                            <m:e>
                              <m:r>
                                <a:rPr lang="en-US" sz="2800" i="1">
                                  <a:latin typeface="Cambria Math"/>
                                </a:rPr>
                                <m:t>1</m:t>
                              </m:r>
                            </m:e>
                          </m:d>
                        </m:sub>
                        <m:sup>
                          <m:r>
                            <a:rPr lang="en-US" sz="2800" i="1">
                              <a:latin typeface="Cambria Math"/>
                            </a:rPr>
                            <m:t>2</m:t>
                          </m:r>
                        </m:sup>
                      </m:sSubSup>
                    </m:oMath>
                  </m:oMathPara>
                </a14:m>
                <a:endParaRPr lang="en-US" sz="2800" dirty="0">
                  <a:latin typeface="Arial" panose="020B0604020202020204" pitchFamily="34" charset="0"/>
                  <a:cs typeface="Arial" panose="020B0604020202020204" pitchFamily="34" charset="0"/>
                </a:endParaRPr>
              </a:p>
              <a:p>
                <a:pPr rtl="1"/>
                <a:r>
                  <a:rPr lang="ar-IQ" sz="2800" dirty="0">
                    <a:latin typeface="Arial" panose="020B0604020202020204" pitchFamily="34" charset="0"/>
                    <a:cs typeface="Arial" panose="020B0604020202020204" pitchFamily="34" charset="0"/>
                  </a:rPr>
                  <a:t>حيث ان الرمز </a:t>
                </a:r>
                <a:r>
                  <a:rPr lang="en-US" sz="2800" dirty="0">
                    <a:latin typeface="Arial" panose="020B0604020202020204" pitchFamily="34" charset="0"/>
                    <a:cs typeface="Arial" panose="020B0604020202020204" pitchFamily="34" charset="0"/>
                  </a:rPr>
                  <a:t>X2</a:t>
                </a:r>
                <a:r>
                  <a:rPr lang="ar-IQ" sz="2800" dirty="0">
                    <a:latin typeface="Arial" panose="020B0604020202020204" pitchFamily="34" charset="0"/>
                    <a:cs typeface="Arial" panose="020B0604020202020204" pitchFamily="34" charset="0"/>
                  </a:rPr>
                  <a:t> يشير الى متغير عشوائي يسلك وفق توزيع مربع كاي وعموماً اذا كانت </a:t>
                </a:r>
                <a:r>
                  <a:rPr lang="en-US" sz="2800" dirty="0">
                    <a:latin typeface="Arial" panose="020B0604020202020204" pitchFamily="34" charset="0"/>
                    <a:cs typeface="Arial" panose="020B0604020202020204" pitchFamily="34" charset="0"/>
                  </a:rPr>
                  <a:t>X1,X2,X3,……..</a:t>
                </a:r>
                <a:r>
                  <a:rPr lang="en-US" sz="2800" dirty="0" err="1">
                    <a:latin typeface="Arial" panose="020B0604020202020204" pitchFamily="34" charset="0"/>
                    <a:cs typeface="Arial" panose="020B0604020202020204" pitchFamily="34" charset="0"/>
                  </a:rPr>
                  <a:t>Xn</a:t>
                </a:r>
                <a:r>
                  <a:rPr lang="ar-IQ" sz="2800" dirty="0">
                    <a:latin typeface="Arial" panose="020B0604020202020204" pitchFamily="34" charset="0"/>
                    <a:cs typeface="Arial" panose="020B0604020202020204" pitchFamily="34" charset="0"/>
                  </a:rPr>
                  <a:t> تمثل مجموعة متغيرات عشوائية مستقلة بحيث ان</a:t>
                </a:r>
                <a:endParaRPr lang="en-US" sz="2800" dirty="0">
                  <a:latin typeface="Arial" panose="020B0604020202020204" pitchFamily="34" charset="0"/>
                  <a:cs typeface="Arial" panose="020B0604020202020204" pitchFamily="34" charset="0"/>
                </a:endParaRPr>
              </a:p>
              <a:p>
                <a:pPr rtl="1"/>
                <a14:m>
                  <m:oMathPara xmlns:m="http://schemas.openxmlformats.org/officeDocument/2006/math">
                    <m:oMathParaPr>
                      <m:jc m:val="centerGroup"/>
                    </m:oMathParaPr>
                    <m:oMath xmlns:m="http://schemas.openxmlformats.org/officeDocument/2006/math">
                      <m:sSub>
                        <m:sSubPr>
                          <m:ctrlPr>
                            <a:rPr lang="en-US" sz="2800" i="1">
                              <a:latin typeface="Cambria Math"/>
                            </a:rPr>
                          </m:ctrlPr>
                        </m:sSubPr>
                        <m:e>
                          <m:r>
                            <a:rPr lang="en-US" sz="2800" i="1">
                              <a:latin typeface="Cambria Math"/>
                            </a:rPr>
                            <m:t>𝑋</m:t>
                          </m:r>
                        </m:e>
                        <m:sub>
                          <m:r>
                            <a:rPr lang="en-US" sz="2800" i="1">
                              <a:latin typeface="Cambria Math"/>
                            </a:rPr>
                            <m:t>𝑗</m:t>
                          </m:r>
                        </m:sub>
                      </m:sSub>
                      <m:r>
                        <a:rPr lang="ar-IQ" sz="2800">
                          <a:latin typeface="Cambria Math"/>
                        </a:rPr>
                        <m:t>~</m:t>
                      </m:r>
                      <m:r>
                        <a:rPr lang="en-US" sz="2800" i="1">
                          <a:latin typeface="Cambria Math"/>
                        </a:rPr>
                        <m:t>𝑁</m:t>
                      </m:r>
                      <m:d>
                        <m:dPr>
                          <m:ctrlPr>
                            <a:rPr lang="en-US" sz="2800" i="1">
                              <a:latin typeface="Cambria Math"/>
                            </a:rPr>
                          </m:ctrlPr>
                        </m:dPr>
                        <m:e>
                          <m:sSub>
                            <m:sSubPr>
                              <m:ctrlPr>
                                <a:rPr lang="en-US" sz="2800" i="1">
                                  <a:latin typeface="Cambria Math"/>
                                </a:rPr>
                              </m:ctrlPr>
                            </m:sSubPr>
                            <m:e>
                              <m:r>
                                <a:rPr lang="en-US" sz="2800" i="1">
                                  <a:latin typeface="Cambria Math"/>
                                </a:rPr>
                                <m:t>𝜇</m:t>
                              </m:r>
                            </m:e>
                            <m:sub>
                              <m:r>
                                <a:rPr lang="en-US" sz="2800" i="1">
                                  <a:latin typeface="Cambria Math"/>
                                </a:rPr>
                                <m:t>𝑗</m:t>
                              </m:r>
                            </m:sub>
                          </m:sSub>
                          <m:r>
                            <a:rPr lang="en-US" sz="2800" i="1">
                              <a:latin typeface="Cambria Math"/>
                            </a:rPr>
                            <m:t>,</m:t>
                          </m:r>
                          <m:sSup>
                            <m:sSupPr>
                              <m:ctrlPr>
                                <a:rPr lang="en-US" sz="2800" i="1">
                                  <a:latin typeface="Cambria Math"/>
                                </a:rPr>
                              </m:ctrlPr>
                            </m:sSupPr>
                            <m:e>
                              <m:sSub>
                                <m:sSubPr>
                                  <m:ctrlPr>
                                    <a:rPr lang="en-US" sz="2800" i="1">
                                      <a:latin typeface="Cambria Math"/>
                                    </a:rPr>
                                  </m:ctrlPr>
                                </m:sSubPr>
                                <m:e>
                                  <m:r>
                                    <a:rPr lang="en-US" sz="2800" i="1">
                                      <a:latin typeface="Cambria Math"/>
                                    </a:rPr>
                                    <m:t>𝜎</m:t>
                                  </m:r>
                                </m:e>
                                <m:sub>
                                  <m:r>
                                    <a:rPr lang="en-US" sz="2800" i="1">
                                      <a:latin typeface="Cambria Math"/>
                                    </a:rPr>
                                    <m:t>𝑗</m:t>
                                  </m:r>
                                </m:sub>
                              </m:sSub>
                            </m:e>
                            <m:sup>
                              <m:r>
                                <a:rPr lang="en-US" sz="2800" i="1">
                                  <a:latin typeface="Cambria Math"/>
                                </a:rPr>
                                <m:t>2</m:t>
                              </m:r>
                            </m:sup>
                          </m:sSup>
                        </m:e>
                      </m:d>
                      <m:r>
                        <a:rPr lang="ar-IQ" sz="2800">
                          <a:latin typeface="Cambria Math"/>
                        </a:rPr>
                        <m:t>عن</m:t>
                      </m:r>
                      <m:r>
                        <a:rPr lang="ar-IQ" sz="2800">
                          <a:latin typeface="Cambria Math"/>
                        </a:rPr>
                        <m:t> </m:t>
                      </m:r>
                      <m:r>
                        <a:rPr lang="ar-IQ" sz="2800">
                          <a:latin typeface="Cambria Math"/>
                        </a:rPr>
                        <m:t>مستقل</m:t>
                      </m:r>
                      <m:sSub>
                        <m:sSubPr>
                          <m:ctrlPr>
                            <a:rPr lang="en-US" sz="2800" i="1">
                              <a:latin typeface="Cambria Math"/>
                            </a:rPr>
                          </m:ctrlPr>
                        </m:sSubPr>
                        <m:e>
                          <m:r>
                            <a:rPr lang="en-US" sz="2800" i="1">
                              <a:latin typeface="Cambria Math"/>
                            </a:rPr>
                            <m:t>𝑋</m:t>
                          </m:r>
                        </m:e>
                        <m:sub>
                          <m:r>
                            <a:rPr lang="en-US" sz="2800" i="1">
                              <a:latin typeface="Cambria Math"/>
                            </a:rPr>
                            <m:t>𝑖</m:t>
                          </m:r>
                        </m:sub>
                      </m:sSub>
                      <m:r>
                        <a:rPr lang="ar-IQ" sz="2800">
                          <a:latin typeface="Cambria Math"/>
                        </a:rPr>
                        <m:t>~</m:t>
                      </m:r>
                      <m:r>
                        <a:rPr lang="en-US" sz="2800" i="1">
                          <a:latin typeface="Cambria Math"/>
                        </a:rPr>
                        <m:t>𝑁</m:t>
                      </m:r>
                      <m:d>
                        <m:dPr>
                          <m:ctrlPr>
                            <a:rPr lang="en-US" sz="2800" i="1">
                              <a:latin typeface="Cambria Math"/>
                            </a:rPr>
                          </m:ctrlPr>
                        </m:dPr>
                        <m:e>
                          <m:sSub>
                            <m:sSubPr>
                              <m:ctrlPr>
                                <a:rPr lang="en-US" sz="2800" i="1">
                                  <a:latin typeface="Cambria Math"/>
                                </a:rPr>
                              </m:ctrlPr>
                            </m:sSubPr>
                            <m:e>
                              <m:r>
                                <a:rPr lang="en-US" sz="2800" i="1">
                                  <a:latin typeface="Cambria Math"/>
                                </a:rPr>
                                <m:t>𝜇</m:t>
                              </m:r>
                            </m:e>
                            <m:sub>
                              <m:r>
                                <a:rPr lang="en-US" sz="2800" i="1">
                                  <a:latin typeface="Cambria Math"/>
                                </a:rPr>
                                <m:t>𝑖</m:t>
                              </m:r>
                            </m:sub>
                          </m:sSub>
                          <m:r>
                            <a:rPr lang="en-US" sz="2800" i="1">
                              <a:latin typeface="Cambria Math"/>
                            </a:rPr>
                            <m:t>,</m:t>
                          </m:r>
                          <m:sSubSup>
                            <m:sSubSupPr>
                              <m:ctrlPr>
                                <a:rPr lang="en-US" sz="2800" i="1">
                                  <a:latin typeface="Cambria Math"/>
                                </a:rPr>
                              </m:ctrlPr>
                            </m:sSubSupPr>
                            <m:e>
                              <m:r>
                                <a:rPr lang="en-US" sz="2800" i="1">
                                  <a:latin typeface="Cambria Math"/>
                                </a:rPr>
                                <m:t>𝜎</m:t>
                              </m:r>
                            </m:e>
                            <m:sub>
                              <m:r>
                                <a:rPr lang="en-US" sz="2800" i="1">
                                  <a:latin typeface="Cambria Math"/>
                                </a:rPr>
                                <m:t>𝑖</m:t>
                              </m:r>
                            </m:sub>
                            <m:sup>
                              <m:r>
                                <a:rPr lang="en-US" sz="2800" i="1">
                                  <a:latin typeface="Cambria Math"/>
                                </a:rPr>
                                <m:t>2</m:t>
                              </m:r>
                            </m:sup>
                          </m:sSubSup>
                        </m:e>
                      </m:d>
                      <m:r>
                        <a:rPr lang="en-US" sz="2800" i="1">
                          <a:latin typeface="Cambria Math"/>
                        </a:rPr>
                        <m:t>             </m:t>
                      </m:r>
                      <m:r>
                        <a:rPr lang="en-US" sz="2800" i="1">
                          <a:latin typeface="Cambria Math"/>
                        </a:rPr>
                        <m:t>𝑖</m:t>
                      </m:r>
                      <m:r>
                        <a:rPr lang="en-US" sz="2800" i="1">
                          <a:latin typeface="Cambria Math"/>
                        </a:rPr>
                        <m:t>,</m:t>
                      </m:r>
                      <m:r>
                        <a:rPr lang="en-US" sz="2800" i="1">
                          <a:latin typeface="Cambria Math"/>
                        </a:rPr>
                        <m:t>𝑗</m:t>
                      </m:r>
                      <m:r>
                        <a:rPr lang="en-US" sz="2800" i="1">
                          <a:latin typeface="Cambria Math"/>
                        </a:rPr>
                        <m:t>=</m:t>
                      </m:r>
                      <m:r>
                        <a:rPr lang="en-US" sz="2800" i="1">
                          <a:latin typeface="Cambria Math"/>
                        </a:rPr>
                        <m:t>1</m:t>
                      </m:r>
                      <m:r>
                        <a:rPr lang="en-US" sz="2800" i="1">
                          <a:latin typeface="Cambria Math"/>
                        </a:rPr>
                        <m:t>,</m:t>
                      </m:r>
                      <m:r>
                        <a:rPr lang="en-US" sz="2800" i="1">
                          <a:latin typeface="Cambria Math"/>
                        </a:rPr>
                        <m:t>2</m:t>
                      </m:r>
                      <m:r>
                        <a:rPr lang="en-US" sz="2800" i="1">
                          <a:latin typeface="Cambria Math"/>
                        </a:rPr>
                        <m:t>,⋯</m:t>
                      </m:r>
                      <m:r>
                        <a:rPr lang="en-US" sz="2800" i="1">
                          <a:latin typeface="Cambria Math"/>
                        </a:rPr>
                        <m:t>𝑛</m:t>
                      </m:r>
                      <m:r>
                        <a:rPr lang="en-US" sz="2800" i="1">
                          <a:latin typeface="Cambria Math"/>
                        </a:rPr>
                        <m:t>   </m:t>
                      </m:r>
                    </m:oMath>
                  </m:oMathPara>
                </a14:m>
                <a:endParaRPr lang="en-US" sz="2800" dirty="0">
                  <a:latin typeface="Arial" panose="020B0604020202020204" pitchFamily="34" charset="0"/>
                  <a:cs typeface="Arial" panose="020B0604020202020204" pitchFamily="34" charset="0"/>
                </a:endParaRPr>
              </a:p>
              <a:p>
                <a:pPr rtl="1"/>
                <a:r>
                  <a:rPr lang="ar-IQ" sz="2800" i="1" dirty="0">
                    <a:latin typeface="Arial" panose="020B0604020202020204" pitchFamily="34" charset="0"/>
                    <a:cs typeface="Arial" panose="020B0604020202020204" pitchFamily="34" charset="0"/>
                  </a:rPr>
                  <a:t>عندئذ فأن</a:t>
                </a:r>
                <a:endParaRPr lang="en-US" sz="2800" dirty="0">
                  <a:latin typeface="Arial" panose="020B0604020202020204" pitchFamily="34" charset="0"/>
                  <a:cs typeface="Arial" panose="020B0604020202020204" pitchFamily="34" charset="0"/>
                </a:endParaRPr>
              </a:p>
              <a:p>
                <a:pPr rtl="1"/>
                <a14:m>
                  <m:oMathPara xmlns:m="http://schemas.openxmlformats.org/officeDocument/2006/math">
                    <m:oMathParaPr>
                      <m:jc m:val="centerGroup"/>
                    </m:oMathParaPr>
                    <m:oMath xmlns:m="http://schemas.openxmlformats.org/officeDocument/2006/math">
                      <m:sSup>
                        <m:sSupPr>
                          <m:ctrlPr>
                            <a:rPr lang="en-US" sz="2800" i="1">
                              <a:latin typeface="Cambria Math"/>
                            </a:rPr>
                          </m:ctrlPr>
                        </m:sSupPr>
                        <m:e>
                          <m:r>
                            <a:rPr lang="en-US" sz="2800" i="1">
                              <a:latin typeface="Cambria Math"/>
                            </a:rPr>
                            <m:t>𝜒</m:t>
                          </m:r>
                        </m:e>
                        <m:sup>
                          <m:r>
                            <a:rPr lang="en-US" sz="2800" i="1">
                              <a:latin typeface="Cambria Math"/>
                            </a:rPr>
                            <m:t>2</m:t>
                          </m:r>
                        </m:sup>
                      </m:sSup>
                      <m:r>
                        <a:rPr lang="en-US" sz="2800" i="1">
                          <a:latin typeface="Cambria Math"/>
                        </a:rPr>
                        <m:t>=</m:t>
                      </m:r>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𝑛</m:t>
                          </m:r>
                        </m:sup>
                        <m:e>
                          <m:sSup>
                            <m:sSupPr>
                              <m:ctrlPr>
                                <a:rPr lang="en-US" sz="2800" i="1">
                                  <a:latin typeface="Cambria Math"/>
                                </a:rPr>
                              </m:ctrlPr>
                            </m:sSupPr>
                            <m:e>
                              <m:sSub>
                                <m:sSubPr>
                                  <m:ctrlPr>
                                    <a:rPr lang="en-US" sz="2800" i="1">
                                      <a:latin typeface="Cambria Math"/>
                                    </a:rPr>
                                  </m:ctrlPr>
                                </m:sSubPr>
                                <m:e>
                                  <m:r>
                                    <a:rPr lang="en-US" sz="2800" i="1">
                                      <a:latin typeface="Cambria Math"/>
                                    </a:rPr>
                                    <m:t>𝑍</m:t>
                                  </m:r>
                                </m:e>
                                <m:sub>
                                  <m:r>
                                    <a:rPr lang="en-US" sz="2800" i="1">
                                      <a:latin typeface="Cambria Math"/>
                                    </a:rPr>
                                    <m:t>𝑖</m:t>
                                  </m:r>
                                </m:sub>
                              </m:sSub>
                            </m:e>
                            <m:sup>
                              <m:r>
                                <a:rPr lang="en-US" sz="2800" i="1">
                                  <a:latin typeface="Cambria Math"/>
                                </a:rPr>
                                <m:t>2</m:t>
                              </m:r>
                            </m:sup>
                          </m:sSup>
                        </m:e>
                      </m:nary>
                      <m:r>
                        <a:rPr lang="en-US" sz="2800" i="1">
                          <a:latin typeface="Cambria Math"/>
                        </a:rPr>
                        <m:t>=</m:t>
                      </m:r>
                      <m:sSup>
                        <m:sSupPr>
                          <m:ctrlPr>
                            <a:rPr lang="en-US" sz="2800" i="1">
                              <a:latin typeface="Cambria Math"/>
                            </a:rPr>
                          </m:ctrlPr>
                        </m:sSupPr>
                        <m:e>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𝑛</m:t>
                              </m:r>
                            </m:sup>
                            <m:e>
                              <m:d>
                                <m:dPr>
                                  <m:ctrlPr>
                                    <a:rPr lang="en-US" sz="2800" i="1">
                                      <a:latin typeface="Cambria Math"/>
                                    </a:rPr>
                                  </m:ctrlPr>
                                </m:dPr>
                                <m:e>
                                  <m:f>
                                    <m:fPr>
                                      <m:ctrlPr>
                                        <a:rPr lang="en-US" sz="2800" i="1">
                                          <a:latin typeface="Cambria Math"/>
                                        </a:rPr>
                                      </m:ctrlPr>
                                    </m:fPr>
                                    <m:num>
                                      <m:sSub>
                                        <m:sSubPr>
                                          <m:ctrlPr>
                                            <a:rPr lang="en-US" sz="2800" i="1">
                                              <a:latin typeface="Cambria Math"/>
                                            </a:rPr>
                                          </m:ctrlPr>
                                        </m:sSubPr>
                                        <m:e>
                                          <m:r>
                                            <a:rPr lang="en-US" sz="2800" i="1">
                                              <a:latin typeface="Cambria Math"/>
                                            </a:rPr>
                                            <m:t>𝑋</m:t>
                                          </m:r>
                                        </m:e>
                                        <m:sub>
                                          <m:r>
                                            <a:rPr lang="en-US" sz="2800" i="1">
                                              <a:latin typeface="Cambria Math"/>
                                            </a:rPr>
                                            <m:t>𝑖</m:t>
                                          </m:r>
                                        </m:sub>
                                      </m:sSub>
                                      <m:r>
                                        <a:rPr lang="en-US" sz="2800" i="1">
                                          <a:latin typeface="Cambria Math"/>
                                        </a:rPr>
                                        <m:t>−</m:t>
                                      </m:r>
                                      <m:sSub>
                                        <m:sSubPr>
                                          <m:ctrlPr>
                                            <a:rPr lang="en-US" sz="2800" i="1">
                                              <a:latin typeface="Cambria Math"/>
                                            </a:rPr>
                                          </m:ctrlPr>
                                        </m:sSubPr>
                                        <m:e>
                                          <m:r>
                                            <a:rPr lang="en-US" sz="2800" i="1">
                                              <a:latin typeface="Cambria Math"/>
                                            </a:rPr>
                                            <m:t>𝜇</m:t>
                                          </m:r>
                                        </m:e>
                                        <m:sub>
                                          <m:r>
                                            <a:rPr lang="en-US" sz="2800" i="1">
                                              <a:latin typeface="Cambria Math"/>
                                            </a:rPr>
                                            <m:t>𝑖</m:t>
                                          </m:r>
                                        </m:sub>
                                      </m:sSub>
                                    </m:num>
                                    <m:den>
                                      <m:sSub>
                                        <m:sSubPr>
                                          <m:ctrlPr>
                                            <a:rPr lang="en-US" sz="2800" i="1">
                                              <a:latin typeface="Cambria Math"/>
                                            </a:rPr>
                                          </m:ctrlPr>
                                        </m:sSubPr>
                                        <m:e>
                                          <m:r>
                                            <a:rPr lang="en-US" sz="2800" i="1">
                                              <a:latin typeface="Cambria Math"/>
                                            </a:rPr>
                                            <m:t>𝜎</m:t>
                                          </m:r>
                                        </m:e>
                                        <m:sub>
                                          <m:r>
                                            <a:rPr lang="en-US" sz="2800" i="1">
                                              <a:latin typeface="Cambria Math"/>
                                            </a:rPr>
                                            <m:t>𝑖</m:t>
                                          </m:r>
                                        </m:sub>
                                      </m:sSub>
                                    </m:den>
                                  </m:f>
                                </m:e>
                              </m:d>
                            </m:e>
                          </m:nary>
                        </m:e>
                        <m:sup>
                          <m:r>
                            <a:rPr lang="en-US" sz="2800" i="1">
                              <a:latin typeface="Cambria Math"/>
                            </a:rPr>
                            <m:t>2</m:t>
                          </m:r>
                        </m:sup>
                      </m:sSup>
                      <m:r>
                        <a:rPr lang="en-US" sz="2800" i="1">
                          <a:latin typeface="Cambria Math"/>
                        </a:rPr>
                        <m:t>~ </m:t>
                      </m:r>
                      <m:sSubSup>
                        <m:sSubSupPr>
                          <m:ctrlPr>
                            <a:rPr lang="en-US" sz="2800" i="1">
                              <a:latin typeface="Cambria Math"/>
                            </a:rPr>
                          </m:ctrlPr>
                        </m:sSubSupPr>
                        <m:e>
                          <m:r>
                            <a:rPr lang="en-US" sz="2800" i="1">
                              <a:latin typeface="Cambria Math"/>
                            </a:rPr>
                            <m:t>𝜒</m:t>
                          </m:r>
                        </m:e>
                        <m:sub>
                          <m:d>
                            <m:dPr>
                              <m:ctrlPr>
                                <a:rPr lang="en-US" sz="2800" i="1">
                                  <a:latin typeface="Cambria Math"/>
                                </a:rPr>
                              </m:ctrlPr>
                            </m:dPr>
                            <m:e>
                              <m:r>
                                <a:rPr lang="en-US" sz="2800" i="1">
                                  <a:latin typeface="Cambria Math"/>
                                </a:rPr>
                                <m:t>𝑛</m:t>
                              </m:r>
                            </m:e>
                          </m:d>
                        </m:sub>
                        <m:sup>
                          <m:r>
                            <a:rPr lang="en-US" sz="2800" i="1">
                              <a:latin typeface="Cambria Math"/>
                            </a:rPr>
                            <m:t>2</m:t>
                          </m:r>
                        </m:sup>
                      </m:sSubSup>
                    </m:oMath>
                  </m:oMathPara>
                </a14:m>
                <a:endParaRPr lang="en-US" sz="2800" dirty="0">
                  <a:latin typeface="Arial" panose="020B0604020202020204" pitchFamily="34" charset="0"/>
                  <a:cs typeface="Arial" panose="020B0604020202020204" pitchFamily="34" charset="0"/>
                </a:endParaRPr>
              </a:p>
              <a:p>
                <a:pPr rtl="1"/>
                <a:r>
                  <a:rPr lang="ar-IQ" sz="2800" dirty="0">
                    <a:latin typeface="Arial" panose="020B0604020202020204" pitchFamily="34" charset="0"/>
                    <a:cs typeface="Arial" panose="020B0604020202020204" pitchFamily="34" charset="0"/>
                  </a:rPr>
                  <a:t>واذا كانت </a:t>
                </a:r>
                <a:r>
                  <a:rPr lang="en-US" sz="2800" i="1" dirty="0">
                    <a:latin typeface="Arial" panose="020B0604020202020204" pitchFamily="34" charset="0"/>
                    <a:cs typeface="Arial" panose="020B0604020202020204" pitchFamily="34" charset="0"/>
                  </a:rPr>
                  <a:t>X1,X2,…..</a:t>
                </a:r>
                <a:r>
                  <a:rPr lang="en-US" sz="2800" i="1" dirty="0" err="1">
                    <a:latin typeface="Arial" panose="020B0604020202020204" pitchFamily="34" charset="0"/>
                    <a:cs typeface="Arial" panose="020B0604020202020204" pitchFamily="34" charset="0"/>
                  </a:rPr>
                  <a:t>Xn</a:t>
                </a:r>
                <a:r>
                  <a:rPr lang="ar-IQ" sz="2800" dirty="0">
                    <a:latin typeface="Arial" panose="020B0604020202020204" pitchFamily="34" charset="0"/>
                    <a:cs typeface="Arial" panose="020B0604020202020204" pitchFamily="34" charset="0"/>
                  </a:rPr>
                  <a:t> تمثل قياسات عينة من المفردات قوامها (</a:t>
                </a:r>
                <a:r>
                  <a:rPr lang="en-US" sz="2800" i="1" dirty="0">
                    <a:latin typeface="Arial" panose="020B0604020202020204" pitchFamily="34" charset="0"/>
                    <a:cs typeface="Arial" panose="020B0604020202020204" pitchFamily="34" charset="0"/>
                  </a:rPr>
                  <a:t>n</a:t>
                </a:r>
                <a:r>
                  <a:rPr lang="ar-IQ" sz="2800" dirty="0">
                    <a:latin typeface="Arial" panose="020B0604020202020204" pitchFamily="34" charset="0"/>
                    <a:cs typeface="Arial" panose="020B0604020202020204" pitchFamily="34" charset="0"/>
                  </a:rPr>
                  <a:t>) مختارة من </a:t>
                </a:r>
                <a:r>
                  <a:rPr lang="en-US" sz="2800" i="1" dirty="0">
                    <a:latin typeface="Arial" panose="020B0604020202020204" pitchFamily="34" charset="0"/>
                    <a:cs typeface="Arial" panose="020B0604020202020204" pitchFamily="34" charset="0"/>
                  </a:rPr>
                  <a:t>N(M,6</a:t>
                </a:r>
                <a:r>
                  <a:rPr lang="en-US" sz="2800" baseline="30000" dirty="0">
                    <a:latin typeface="Arial" panose="020B0604020202020204" pitchFamily="34" charset="0"/>
                    <a:cs typeface="Arial" panose="020B0604020202020204" pitchFamily="34" charset="0"/>
                  </a:rPr>
                  <a:t>2</a:t>
                </a:r>
                <a:r>
                  <a:rPr lang="en-US" sz="2800" i="1" dirty="0">
                    <a:latin typeface="Arial" panose="020B0604020202020204" pitchFamily="34" charset="0"/>
                    <a:cs typeface="Arial" panose="020B0604020202020204" pitchFamily="34" charset="0"/>
                  </a:rPr>
                  <a:t>)</a:t>
                </a:r>
                <a:r>
                  <a:rPr lang="ar-IQ" sz="2800" dirty="0">
                    <a:latin typeface="Arial" panose="020B0604020202020204" pitchFamily="34" charset="0"/>
                    <a:cs typeface="Arial" panose="020B0604020202020204" pitchFamily="34" charset="0"/>
                  </a:rPr>
                  <a:t> فأن </a:t>
                </a:r>
                <a:endParaRPr lang="en-US" sz="2800" dirty="0">
                  <a:latin typeface="Arial" panose="020B0604020202020204" pitchFamily="34" charset="0"/>
                  <a:cs typeface="Arial" panose="020B0604020202020204" pitchFamily="34" charset="0"/>
                </a:endParaRPr>
              </a:p>
              <a:p>
                <a:pPr rtl="1"/>
                <a:endParaRPr lang="en-US" sz="2800"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1"/>
                <a:ext cx="11181051" cy="5177308"/>
              </a:xfrm>
              <a:blipFill rotWithShape="0">
                <a:blip r:embed="rId2"/>
                <a:stretch>
                  <a:fillRect l="-872" t="-2945" r="-1090"/>
                </a:stretch>
              </a:blipFill>
            </p:spPr>
            <p:txBody>
              <a:bodyPr/>
              <a:lstStyle/>
              <a:p>
                <a:r>
                  <a:rPr lang="en-US">
                    <a:noFill/>
                  </a:rPr>
                  <a:t> </a:t>
                </a:r>
              </a:p>
            </p:txBody>
          </p:sp>
        </mc:Fallback>
      </mc:AlternateContent>
    </p:spTree>
    <p:extLst>
      <p:ext uri="{BB962C8B-B14F-4D97-AF65-F5344CB8AC3E}">
        <p14:creationId xmlns:p14="http://schemas.microsoft.com/office/powerpoint/2010/main" val="411205609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257578"/>
                <a:ext cx="11921544" cy="6452316"/>
              </a:xfrm>
            </p:spPr>
            <p:txBody>
              <a:bodyPr>
                <a:normAutofit fontScale="77500" lnSpcReduction="20000"/>
              </a:bodyPr>
              <a:lstStyle/>
              <a:p>
                <a:pPr lvl="1" algn="r" rtl="1"/>
                <a14:m>
                  <m:oMath xmlns:m="http://schemas.openxmlformats.org/officeDocument/2006/math">
                    <m:sSup>
                      <m:sSupPr>
                        <m:ctrlPr>
                          <a:rPr lang="en-US" i="1">
                            <a:latin typeface="Cambria Math"/>
                          </a:rPr>
                        </m:ctrlPr>
                      </m:sSupPr>
                      <m:e>
                        <m:r>
                          <a:rPr lang="en-US" i="1">
                            <a:latin typeface="Cambria Math"/>
                          </a:rPr>
                          <m:t>𝜒</m:t>
                        </m:r>
                      </m:e>
                      <m:sup>
                        <m:r>
                          <a:rPr lang="en-US" i="1">
                            <a:latin typeface="Cambria Math"/>
                          </a:rPr>
                          <m:t>2</m:t>
                        </m:r>
                      </m:sup>
                    </m:sSup>
                    <m:r>
                      <a:rPr lang="en-US" i="1">
                        <a:latin typeface="Cambria Math"/>
                      </a:rPr>
                      <m:t>=</m:t>
                    </m:r>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𝑛</m:t>
                        </m:r>
                      </m:sup>
                      <m:e>
                        <m:sSup>
                          <m:sSupPr>
                            <m:ctrlPr>
                              <a:rPr lang="en-US" i="1">
                                <a:latin typeface="Cambria Math"/>
                              </a:rPr>
                            </m:ctrlPr>
                          </m:sSupPr>
                          <m:e>
                            <m:sSub>
                              <m:sSubPr>
                                <m:ctrlPr>
                                  <a:rPr lang="en-US" i="1">
                                    <a:latin typeface="Cambria Math"/>
                                  </a:rPr>
                                </m:ctrlPr>
                              </m:sSubPr>
                              <m:e>
                                <m:r>
                                  <a:rPr lang="en-US" i="1">
                                    <a:latin typeface="Cambria Math"/>
                                  </a:rPr>
                                  <m:t>𝑍</m:t>
                                </m:r>
                              </m:e>
                              <m:sub>
                                <m:r>
                                  <a:rPr lang="en-US" i="1">
                                    <a:latin typeface="Cambria Math"/>
                                  </a:rPr>
                                  <m:t>𝑖</m:t>
                                </m:r>
                              </m:sub>
                            </m:sSub>
                          </m:e>
                          <m:sup>
                            <m:r>
                              <a:rPr lang="en-US" i="1">
                                <a:latin typeface="Cambria Math"/>
                              </a:rPr>
                              <m:t>2</m:t>
                            </m:r>
                          </m:sup>
                        </m:sSup>
                      </m:e>
                    </m:nary>
                    <m:r>
                      <a:rPr lang="en-US" i="1">
                        <a:latin typeface="Cambria Math"/>
                      </a:rPr>
                      <m:t>=</m:t>
                    </m:r>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𝑛</m:t>
                        </m:r>
                      </m:sup>
                      <m:e>
                        <m:sSup>
                          <m:sSupPr>
                            <m:ctrlPr>
                              <a:rPr lang="en-US" i="1">
                                <a:latin typeface="Cambria Math"/>
                              </a:rPr>
                            </m:ctrlPr>
                          </m:sSupPr>
                          <m:e>
                            <m:d>
                              <m:dPr>
                                <m:ctrlPr>
                                  <a:rPr lang="en-US" i="1">
                                    <a:latin typeface="Cambria Math"/>
                                  </a:rPr>
                                </m:ctrlPr>
                              </m:dPr>
                              <m:e>
                                <m:f>
                                  <m:fPr>
                                    <m:ctrlPr>
                                      <a:rPr lang="en-US" i="1">
                                        <a:latin typeface="Cambria Math"/>
                                      </a:rPr>
                                    </m:ctrlPr>
                                  </m:fPr>
                                  <m:num>
                                    <m:sSub>
                                      <m:sSubPr>
                                        <m:ctrlPr>
                                          <a:rPr lang="en-US" i="1">
                                            <a:latin typeface="Cambria Math"/>
                                          </a:rPr>
                                        </m:ctrlPr>
                                      </m:sSubPr>
                                      <m:e>
                                        <m:r>
                                          <a:rPr lang="en-US" i="1">
                                            <a:latin typeface="Cambria Math"/>
                                          </a:rPr>
                                          <m:t>𝑋</m:t>
                                        </m:r>
                                      </m:e>
                                      <m:sub>
                                        <m:r>
                                          <a:rPr lang="en-US" i="1">
                                            <a:latin typeface="Cambria Math"/>
                                          </a:rPr>
                                          <m:t>𝑖</m:t>
                                        </m:r>
                                      </m:sub>
                                    </m:sSub>
                                    <m:r>
                                      <a:rPr lang="en-US" i="1">
                                        <a:latin typeface="Cambria Math"/>
                                      </a:rPr>
                                      <m:t>−</m:t>
                                    </m:r>
                                    <m:r>
                                      <a:rPr lang="en-US" i="1">
                                        <a:latin typeface="Cambria Math"/>
                                      </a:rPr>
                                      <m:t>𝜇</m:t>
                                    </m:r>
                                  </m:num>
                                  <m:den>
                                    <m:r>
                                      <a:rPr lang="en-US" i="1">
                                        <a:latin typeface="Cambria Math"/>
                                      </a:rPr>
                                      <m:t>𝜎</m:t>
                                    </m:r>
                                  </m:den>
                                </m:f>
                              </m:e>
                            </m:d>
                          </m:e>
                          <m:sup>
                            <m:r>
                              <a:rPr lang="en-US" i="1">
                                <a:latin typeface="Cambria Math"/>
                              </a:rPr>
                              <m:t>2</m:t>
                            </m:r>
                          </m:sup>
                        </m:sSup>
                      </m:e>
                    </m:nary>
                    <m:r>
                      <a:rPr lang="en-US" i="1">
                        <a:latin typeface="Cambria Math"/>
                      </a:rPr>
                      <m:t>~ </m:t>
                    </m:r>
                    <m:sSubSup>
                      <m:sSubSupPr>
                        <m:ctrlPr>
                          <a:rPr lang="en-US" i="1">
                            <a:latin typeface="Cambria Math"/>
                          </a:rPr>
                        </m:ctrlPr>
                      </m:sSubSupPr>
                      <m:e>
                        <m:r>
                          <a:rPr lang="en-US" i="1">
                            <a:latin typeface="Cambria Math"/>
                          </a:rPr>
                          <m:t>𝜒</m:t>
                        </m:r>
                      </m:e>
                      <m:sub>
                        <m:r>
                          <a:rPr lang="en-US" i="1">
                            <a:latin typeface="Cambria Math"/>
                          </a:rPr>
                          <m:t>𝑛</m:t>
                        </m:r>
                      </m:sub>
                      <m:sup>
                        <m:r>
                          <a:rPr lang="en-US" i="1">
                            <a:latin typeface="Cambria Math"/>
                          </a:rPr>
                          <m:t>2</m:t>
                        </m:r>
                      </m:sup>
                    </m:sSubSup>
                  </m:oMath>
                </a14:m>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ان توزيع مربع كاي يعتبر في الحقيقة واحد من التوزيعات المعانية كونه يعتمد على عدد مفردات العينة . ان الدالة الاحتمالية التي يسلك وفقها المتغير العشوائي الذي يمتلك توزيع مربع كاي بـ </a:t>
                </a:r>
                <a:r>
                  <a:rPr lang="en-US" i="1" dirty="0">
                    <a:latin typeface="Arial" panose="020B0604020202020204" pitchFamily="34" charset="0"/>
                    <a:cs typeface="Arial" panose="020B0604020202020204" pitchFamily="34" charset="0"/>
                  </a:rPr>
                  <a:t>n</a:t>
                </a:r>
                <a:r>
                  <a:rPr lang="ar-IQ" dirty="0">
                    <a:latin typeface="Arial" panose="020B0604020202020204" pitchFamily="34" charset="0"/>
                    <a:cs typeface="Arial" panose="020B0604020202020204" pitchFamily="34" charset="0"/>
                  </a:rPr>
                  <a:t> درجة حرية هي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i="1">
                        <a:latin typeface="Cambria Math"/>
                      </a:rPr>
                      <m:t>𝑓</m:t>
                    </m:r>
                    <m:d>
                      <m:dPr>
                        <m:ctrlPr>
                          <a:rPr lang="en-US" i="1">
                            <a:latin typeface="Cambria Math"/>
                          </a:rPr>
                        </m:ctrlPr>
                      </m:dPr>
                      <m:e>
                        <m:sSup>
                          <m:sSupPr>
                            <m:ctrlPr>
                              <a:rPr lang="en-US" i="1">
                                <a:latin typeface="Cambria Math"/>
                              </a:rPr>
                            </m:ctrlPr>
                          </m:sSupPr>
                          <m:e>
                            <m:r>
                              <a:rPr lang="en-US" i="1">
                                <a:latin typeface="Cambria Math"/>
                              </a:rPr>
                              <m:t>𝑥</m:t>
                            </m:r>
                          </m:e>
                          <m:sup>
                            <m:r>
                              <a:rPr lang="en-US" i="1">
                                <a:latin typeface="Cambria Math"/>
                              </a:rPr>
                              <m:t>2</m:t>
                            </m:r>
                          </m:sup>
                        </m:sSup>
                      </m:e>
                    </m:d>
                    <m:r>
                      <a:rPr lang="en-US" i="1">
                        <a:latin typeface="Cambria Math"/>
                      </a:rPr>
                      <m:t>=</m:t>
                    </m:r>
                    <m:f>
                      <m:fPr>
                        <m:ctrlPr>
                          <a:rPr lang="en-US" i="1">
                            <a:latin typeface="Cambria Math"/>
                          </a:rPr>
                        </m:ctrlPr>
                      </m:fPr>
                      <m:num>
                        <m:r>
                          <a:rPr lang="en-US" i="1">
                            <a:latin typeface="Cambria Math"/>
                          </a:rPr>
                          <m:t>1</m:t>
                        </m:r>
                      </m:num>
                      <m:den>
                        <m:d>
                          <m:dPr>
                            <m:ctrlPr>
                              <a:rPr lang="en-US" i="1">
                                <a:latin typeface="Cambria Math"/>
                              </a:rPr>
                            </m:ctrlPr>
                          </m:dPr>
                          <m:e>
                            <m:f>
                              <m:fPr>
                                <m:ctrlPr>
                                  <a:rPr lang="en-US" i="1">
                                    <a:latin typeface="Cambria Math"/>
                                  </a:rPr>
                                </m:ctrlPr>
                              </m:fPr>
                              <m:num>
                                <m:r>
                                  <a:rPr lang="en-US" i="1">
                                    <a:latin typeface="Cambria Math"/>
                                  </a:rPr>
                                  <m:t>𝑛</m:t>
                                </m:r>
                              </m:num>
                              <m:den>
                                <m:r>
                                  <a:rPr lang="en-US" i="1">
                                    <a:latin typeface="Cambria Math"/>
                                  </a:rPr>
                                  <m:t>2</m:t>
                                </m:r>
                              </m:den>
                            </m:f>
                            <m:r>
                              <a:rPr lang="en-US" i="1">
                                <a:latin typeface="Cambria Math"/>
                              </a:rPr>
                              <m:t>−</m:t>
                            </m:r>
                            <m:r>
                              <a:rPr lang="en-US" i="1">
                                <a:latin typeface="Cambria Math"/>
                              </a:rPr>
                              <m:t>1</m:t>
                            </m:r>
                          </m:e>
                        </m:d>
                        <m:r>
                          <a:rPr lang="en-US" i="1">
                            <a:latin typeface="Cambria Math"/>
                          </a:rPr>
                          <m:t>! </m:t>
                        </m:r>
                        <m:sSup>
                          <m:sSupPr>
                            <m:ctrlPr>
                              <a:rPr lang="en-US" i="1">
                                <a:latin typeface="Cambria Math"/>
                              </a:rPr>
                            </m:ctrlPr>
                          </m:sSupPr>
                          <m:e>
                            <m:r>
                              <a:rPr lang="en-US" i="1">
                                <a:latin typeface="Cambria Math"/>
                              </a:rPr>
                              <m:t>2</m:t>
                            </m:r>
                          </m:e>
                          <m:sup>
                            <m:f>
                              <m:fPr>
                                <m:type m:val="skw"/>
                                <m:ctrlPr>
                                  <a:rPr lang="en-US" i="1">
                                    <a:latin typeface="Cambria Math"/>
                                  </a:rPr>
                                </m:ctrlPr>
                              </m:fPr>
                              <m:num>
                                <m:r>
                                  <a:rPr lang="en-US" i="1">
                                    <a:latin typeface="Cambria Math"/>
                                  </a:rPr>
                                  <m:t>𝑛</m:t>
                                </m:r>
                              </m:num>
                              <m:den>
                                <m:r>
                                  <a:rPr lang="en-US" i="1">
                                    <a:latin typeface="Cambria Math"/>
                                  </a:rPr>
                                  <m:t>2</m:t>
                                </m:r>
                              </m:den>
                            </m:f>
                          </m:sup>
                        </m:sSup>
                      </m:den>
                    </m:f>
                    <m:r>
                      <a:rPr lang="en-US" i="1">
                        <a:latin typeface="Cambria Math"/>
                      </a:rPr>
                      <m:t>∗</m:t>
                    </m:r>
                    <m:func>
                      <m:funcPr>
                        <m:ctrlPr>
                          <a:rPr lang="en-US" i="1">
                            <a:latin typeface="Cambria Math"/>
                          </a:rPr>
                        </m:ctrlPr>
                      </m:funcPr>
                      <m:fName>
                        <m:r>
                          <m:rPr>
                            <m:sty m:val="p"/>
                          </m:rPr>
                          <a:rPr lang="en-US">
                            <a:latin typeface="Cambria Math"/>
                          </a:rPr>
                          <m:t>exp</m:t>
                        </m:r>
                      </m:fName>
                      <m:e>
                        <m:d>
                          <m:dPr>
                            <m:ctrlPr>
                              <a:rPr lang="en-US" i="1">
                                <a:latin typeface="Cambria Math"/>
                              </a:rPr>
                            </m:ctrlPr>
                          </m:dPr>
                          <m:e>
                            <m:f>
                              <m:fPr>
                                <m:ctrlPr>
                                  <a:rPr lang="en-US" i="1">
                                    <a:latin typeface="Cambria Math"/>
                                  </a:rPr>
                                </m:ctrlPr>
                              </m:fPr>
                              <m:num>
                                <m:r>
                                  <a:rPr lang="en-US" i="1">
                                    <a:latin typeface="Cambria Math"/>
                                  </a:rPr>
                                  <m:t>−</m:t>
                                </m:r>
                                <m:r>
                                  <a:rPr lang="en-US" i="1">
                                    <a:latin typeface="Cambria Math"/>
                                  </a:rPr>
                                  <m:t>1</m:t>
                                </m:r>
                              </m:num>
                              <m:den>
                                <m:r>
                                  <a:rPr lang="en-US" i="1">
                                    <a:latin typeface="Cambria Math"/>
                                  </a:rPr>
                                  <m:t>2</m:t>
                                </m:r>
                              </m:den>
                            </m:f>
                            <m:sSup>
                              <m:sSupPr>
                                <m:ctrlPr>
                                  <a:rPr lang="en-US" i="1">
                                    <a:latin typeface="Cambria Math"/>
                                  </a:rPr>
                                </m:ctrlPr>
                              </m:sSupPr>
                              <m:e>
                                <m:r>
                                  <a:rPr lang="en-US" i="1">
                                    <a:latin typeface="Cambria Math"/>
                                  </a:rPr>
                                  <m:t>𝑥</m:t>
                                </m:r>
                              </m:e>
                              <m:sup>
                                <m:r>
                                  <a:rPr lang="en-US" i="1">
                                    <a:latin typeface="Cambria Math"/>
                                  </a:rPr>
                                  <m:t>2</m:t>
                                </m:r>
                              </m:sup>
                            </m:sSup>
                          </m:e>
                        </m:d>
                      </m:e>
                    </m:func>
                    <m:r>
                      <a:rPr lang="en-US" i="1">
                        <a:latin typeface="Cambria Math"/>
                      </a:rPr>
                      <m:t>∗</m:t>
                    </m:r>
                    <m:sSup>
                      <m:sSupPr>
                        <m:ctrlPr>
                          <a:rPr lang="en-US" i="1">
                            <a:latin typeface="Cambria Math"/>
                          </a:rPr>
                        </m:ctrlPr>
                      </m:sSupPr>
                      <m:e>
                        <m:d>
                          <m:dPr>
                            <m:ctrlPr>
                              <a:rPr lang="en-US" i="1">
                                <a:latin typeface="Cambria Math"/>
                              </a:rPr>
                            </m:ctrlPr>
                          </m:dPr>
                          <m:e>
                            <m:sSup>
                              <m:sSupPr>
                                <m:ctrlPr>
                                  <a:rPr lang="en-US" i="1">
                                    <a:latin typeface="Cambria Math"/>
                                  </a:rPr>
                                </m:ctrlPr>
                              </m:sSupPr>
                              <m:e>
                                <m:r>
                                  <a:rPr lang="en-US" i="1">
                                    <a:latin typeface="Cambria Math"/>
                                  </a:rPr>
                                  <m:t>𝑥</m:t>
                                </m:r>
                              </m:e>
                              <m:sup>
                                <m:r>
                                  <a:rPr lang="en-US" i="1">
                                    <a:latin typeface="Cambria Math"/>
                                  </a:rPr>
                                  <m:t>2</m:t>
                                </m:r>
                              </m:sup>
                            </m:sSup>
                          </m:e>
                        </m:d>
                      </m:e>
                      <m:sup>
                        <m:f>
                          <m:fPr>
                            <m:ctrlPr>
                              <a:rPr lang="en-US" i="1">
                                <a:latin typeface="Cambria Math"/>
                              </a:rPr>
                            </m:ctrlPr>
                          </m:fPr>
                          <m:num>
                            <m:r>
                              <a:rPr lang="en-US" i="1">
                                <a:latin typeface="Cambria Math"/>
                              </a:rPr>
                              <m:t>𝑛</m:t>
                            </m:r>
                          </m:num>
                          <m:den>
                            <m:r>
                              <a:rPr lang="en-US" i="1">
                                <a:latin typeface="Cambria Math"/>
                              </a:rPr>
                              <m:t>2</m:t>
                            </m:r>
                          </m:den>
                        </m:f>
                        <m:r>
                          <a:rPr lang="en-US" i="1">
                            <a:latin typeface="Cambria Math"/>
                          </a:rPr>
                          <m:t>−</m:t>
                        </m:r>
                        <m:r>
                          <a:rPr lang="en-US" i="1">
                            <a:latin typeface="Cambria Math"/>
                          </a:rPr>
                          <m:t>1</m:t>
                        </m:r>
                        <m:r>
                          <a:rPr lang="en-US" i="1">
                            <a:latin typeface="Cambria Math"/>
                          </a:rPr>
                          <m:t> </m:t>
                        </m:r>
                      </m:sup>
                    </m:sSup>
                    <m:r>
                      <a:rPr lang="en-US" i="1">
                        <a:latin typeface="Cambria Math"/>
                      </a:rPr>
                      <m:t>           </m:t>
                    </m:r>
                    <m:r>
                      <a:rPr lang="en-US" i="1">
                        <a:latin typeface="Cambria Math"/>
                      </a:rPr>
                      <m:t>0</m:t>
                    </m:r>
                    <m:r>
                      <a:rPr lang="en-US" i="1">
                        <a:latin typeface="Cambria Math"/>
                      </a:rPr>
                      <m:t>&lt;</m:t>
                    </m:r>
                    <m:sSup>
                      <m:sSupPr>
                        <m:ctrlPr>
                          <a:rPr lang="en-US" i="1">
                            <a:latin typeface="Cambria Math"/>
                          </a:rPr>
                        </m:ctrlPr>
                      </m:sSupPr>
                      <m:e>
                        <m:r>
                          <a:rPr lang="en-US" i="1">
                            <a:latin typeface="Cambria Math"/>
                          </a:rPr>
                          <m:t>𝑥</m:t>
                        </m:r>
                      </m:e>
                      <m:sup>
                        <m:r>
                          <a:rPr lang="en-US" i="1">
                            <a:latin typeface="Cambria Math"/>
                          </a:rPr>
                          <m:t>2</m:t>
                        </m:r>
                      </m:sup>
                    </m:sSup>
                    <m:r>
                      <a:rPr lang="en-US" i="1">
                        <a:latin typeface="Cambria Math"/>
                      </a:rPr>
                      <m:t>&lt;∞</m:t>
                    </m:r>
                  </m:oMath>
                </a14:m>
                <a:endParaRPr lang="en-US" dirty="0">
                  <a:latin typeface="Arial" panose="020B0604020202020204" pitchFamily="34" charset="0"/>
                  <a:cs typeface="Arial" panose="020B0604020202020204" pitchFamily="34" charset="0"/>
                </a:endParaRPr>
              </a:p>
              <a:p>
                <a:pPr algn="r"/>
                <a:r>
                  <a:rPr lang="en-US" i="1" dirty="0">
                    <a:latin typeface="Arial" panose="020B0604020202020204" pitchFamily="34" charset="0"/>
                    <a:cs typeface="Arial" panose="020B0604020202020204" pitchFamily="34" charset="0"/>
                  </a:rPr>
                  <a:t>(</a:t>
                </a:r>
                <a14:m>
                  <m:oMath xmlns:m="http://schemas.openxmlformats.org/officeDocument/2006/math">
                    <m:f>
                      <m:fPr>
                        <m:ctrlPr>
                          <a:rPr lang="en-US" i="1">
                            <a:latin typeface="Cambria Math"/>
                          </a:rPr>
                        </m:ctrlPr>
                      </m:fPr>
                      <m:num>
                        <m:r>
                          <a:rPr lang="en-US" i="1">
                            <a:latin typeface="Cambria Math"/>
                          </a:rPr>
                          <m:t>−</m:t>
                        </m:r>
                        <m:r>
                          <a:rPr lang="en-US" i="1">
                            <a:latin typeface="Cambria Math"/>
                          </a:rPr>
                          <m:t>1</m:t>
                        </m:r>
                      </m:num>
                      <m:den>
                        <m:r>
                          <a:rPr lang="en-US" i="1">
                            <a:latin typeface="Cambria Math"/>
                          </a:rPr>
                          <m:t>2</m:t>
                        </m:r>
                      </m:den>
                    </m:f>
                    <m:r>
                      <a:rPr lang="en-US" i="1">
                        <a:latin typeface="Cambria Math"/>
                      </a:rPr>
                      <m:t>)</m:t>
                    </m:r>
                    <m:r>
                      <a:rPr lang="en-US" i="1" smtClean="0">
                        <a:latin typeface="Cambria Math"/>
                      </a:rPr>
                      <m:t>!=</m:t>
                    </m:r>
                    <m:rad>
                      <m:radPr>
                        <m:degHide m:val="on"/>
                        <m:ctrlPr>
                          <a:rPr lang="en-US" i="1" smtClean="0">
                            <a:latin typeface="Cambria Math"/>
                          </a:rPr>
                        </m:ctrlPr>
                      </m:radPr>
                      <m:deg/>
                      <m:e>
                        <m:r>
                          <a:rPr lang="en-US" i="1">
                            <a:latin typeface="Cambria Math"/>
                          </a:rPr>
                          <m:t>𝑛</m:t>
                        </m:r>
                      </m:e>
                    </m:rad>
                  </m:oMath>
                </a14:m>
                <a:r>
                  <a:rPr lang="en-US" i="1"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algn="r" rtl="1"/>
                <a:r>
                  <a:rPr lang="ar-IQ" dirty="0" smtClean="0">
                    <a:latin typeface="Arial" panose="020B0604020202020204" pitchFamily="34" charset="0"/>
                    <a:cs typeface="Arial" panose="020B0604020202020204" pitchFamily="34" charset="0"/>
                  </a:rPr>
                  <a:t>حيث </a:t>
                </a:r>
                <a:r>
                  <a:rPr lang="ar-IQ" dirty="0">
                    <a:latin typeface="Arial" panose="020B0604020202020204" pitchFamily="34" charset="0"/>
                    <a:cs typeface="Arial" panose="020B0604020202020204" pitchFamily="34" charset="0"/>
                  </a:rPr>
                  <a:t>أن </a:t>
                </a:r>
                <a:r>
                  <a:rPr lang="en-US" i="1" dirty="0">
                    <a:latin typeface="Arial" panose="020B0604020202020204" pitchFamily="34" charset="0"/>
                    <a:cs typeface="Arial" panose="020B0604020202020204" pitchFamily="34" charset="0"/>
                  </a:rPr>
                  <a:t>n</a:t>
                </a:r>
                <a:r>
                  <a:rPr lang="ar-IQ" dirty="0">
                    <a:latin typeface="Arial" panose="020B0604020202020204" pitchFamily="34" charset="0"/>
                    <a:cs typeface="Arial" panose="020B0604020202020204" pitchFamily="34" charset="0"/>
                  </a:rPr>
                  <a:t> تمثل معلمة هذا التوزيع وتسمى بدرجات حرية التوزيع . وللسهولة في عملية الترميز فأنه غالباً ما يشار الى ما تقدم بالشكل</a:t>
                </a: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en-US" baseline="-25000" dirty="0">
                    <a:latin typeface="Arial" panose="020B0604020202020204" pitchFamily="34" charset="0"/>
                    <a:cs typeface="Arial" panose="020B0604020202020204" pitchFamily="34" charset="0"/>
                  </a:rPr>
                  <a:t>n ~</a:t>
                </a: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en-US" baseline="-25000" dirty="0">
                    <a:latin typeface="Arial" panose="020B0604020202020204" pitchFamily="34" charset="0"/>
                    <a:cs typeface="Arial" panose="020B0604020202020204" pitchFamily="34" charset="0"/>
                  </a:rPr>
                  <a:t>n </a:t>
                </a:r>
                <a:r>
                  <a:rPr lang="ar-IQ" baseline="30000" dirty="0">
                    <a:latin typeface="Arial" panose="020B0604020202020204" pitchFamily="34" charset="0"/>
                    <a:cs typeface="Arial" panose="020B0604020202020204" pitchFamily="34" charset="0"/>
                  </a:rPr>
                  <a:t>  </a:t>
                </a:r>
                <a:r>
                  <a:rPr lang="ar-IQ" dirty="0">
                    <a:latin typeface="Arial" panose="020B0604020202020204" pitchFamily="34" charset="0"/>
                    <a:cs typeface="Arial" panose="020B0604020202020204" pitchFamily="34" charset="0"/>
                  </a:rPr>
                  <a:t>اي ان هنالك متغير عشوائي مثل </a:t>
                </a: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ar-IQ" dirty="0">
                    <a:latin typeface="Arial" panose="020B0604020202020204" pitchFamily="34" charset="0"/>
                    <a:cs typeface="Arial" panose="020B0604020202020204" pitchFamily="34" charset="0"/>
                  </a:rPr>
                  <a:t> يسلك وفق دالة توزيع مربع كاي بـ </a:t>
                </a:r>
                <a:r>
                  <a:rPr lang="en-US" dirty="0">
                    <a:latin typeface="Arial" panose="020B0604020202020204" pitchFamily="34" charset="0"/>
                    <a:cs typeface="Arial" panose="020B0604020202020204" pitchFamily="34" charset="0"/>
                  </a:rPr>
                  <a:t>n</a:t>
                </a:r>
                <a:r>
                  <a:rPr lang="ar-IQ" dirty="0">
                    <a:latin typeface="Arial" panose="020B0604020202020204" pitchFamily="34" charset="0"/>
                    <a:cs typeface="Arial" panose="020B0604020202020204" pitchFamily="34" charset="0"/>
                  </a:rPr>
                  <a:t> درجة حرية . واوضح مما تقدم ان قيمة </a:t>
                </a: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ar-IQ" dirty="0">
                    <a:latin typeface="Arial" panose="020B0604020202020204" pitchFamily="34" charset="0"/>
                    <a:cs typeface="Arial" panose="020B0604020202020204" pitchFamily="34" charset="0"/>
                  </a:rPr>
                  <a:t>هي موجبة دائماً.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فيما يلي بعض خصائص هذا التوزيع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1- ان الوسط الحسابي لقيم </a:t>
                </a: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ar-IQ" dirty="0">
                    <a:latin typeface="Arial" panose="020B0604020202020204" pitchFamily="34" charset="0"/>
                    <a:cs typeface="Arial" panose="020B0604020202020204" pitchFamily="34" charset="0"/>
                  </a:rPr>
                  <a:t> في هذا التوزيع هو عدد درجات الحرية اي </a:t>
                </a:r>
                <a:r>
                  <a:rPr lang="en-US" dirty="0">
                    <a:latin typeface="Arial" panose="020B0604020202020204" pitchFamily="34" charset="0"/>
                    <a:cs typeface="Arial" panose="020B0604020202020204" pitchFamily="34" charset="0"/>
                  </a:rPr>
                  <a:t>n </a:t>
                </a:r>
                <a:r>
                  <a:rPr lang="ar-IQ"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2- ان تباين قيم </a:t>
                </a: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ar-IQ" dirty="0">
                    <a:latin typeface="Arial" panose="020B0604020202020204" pitchFamily="34" charset="0"/>
                    <a:cs typeface="Arial" panose="020B0604020202020204" pitchFamily="34" charset="0"/>
                  </a:rPr>
                  <a:t> في هذا التوزيع هو ضعف عدد درجات الحرية أي </a:t>
                </a:r>
                <a:r>
                  <a:rPr lang="en-US" dirty="0">
                    <a:latin typeface="Arial" panose="020B0604020202020204" pitchFamily="34" charset="0"/>
                    <a:cs typeface="Arial" panose="020B0604020202020204" pitchFamily="34" charset="0"/>
                  </a:rPr>
                  <a:t>2n</a:t>
                </a:r>
                <a:r>
                  <a:rPr lang="ar-IQ"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3- ان منحني هذا التوزيع ذات التواء موجب دائماً وان القيمة معامل الالتواء هي</a:t>
                </a:r>
                <a14:m>
                  <m:oMath xmlns:m="http://schemas.openxmlformats.org/officeDocument/2006/math">
                    <m:rad>
                      <m:radPr>
                        <m:degHide m:val="on"/>
                        <m:ctrlPr>
                          <a:rPr lang="en-US" i="1">
                            <a:latin typeface="Cambria Math"/>
                          </a:rPr>
                        </m:ctrlPr>
                      </m:radPr>
                      <m:deg/>
                      <m:e>
                        <m:f>
                          <m:fPr>
                            <m:type m:val="skw"/>
                            <m:ctrlPr>
                              <a:rPr lang="en-US" i="1">
                                <a:latin typeface="Cambria Math"/>
                              </a:rPr>
                            </m:ctrlPr>
                          </m:fPr>
                          <m:num>
                            <m:r>
                              <a:rPr lang="en-US" i="1">
                                <a:latin typeface="Cambria Math"/>
                              </a:rPr>
                              <m:t>2</m:t>
                            </m:r>
                          </m:num>
                          <m:den>
                            <m:r>
                              <a:rPr lang="en-US" i="1">
                                <a:latin typeface="Cambria Math"/>
                              </a:rPr>
                              <m:t>𝑛</m:t>
                            </m:r>
                          </m:den>
                        </m:f>
                      </m:e>
                    </m:rad>
                  </m:oMath>
                </a14:m>
                <a:r>
                  <a:rPr lang="ar-IQ" dirty="0">
                    <a:latin typeface="Arial" panose="020B0604020202020204" pitchFamily="34" charset="0"/>
                    <a:cs typeface="Arial" panose="020B0604020202020204" pitchFamily="34" charset="0"/>
                  </a:rPr>
                  <a:t>ويلاحظ  هنا انه بزيادة عدد درجات الحرية </a:t>
                </a:r>
                <a:r>
                  <a:rPr lang="en-US" dirty="0">
                    <a:latin typeface="Arial" panose="020B0604020202020204" pitchFamily="34" charset="0"/>
                    <a:cs typeface="Arial" panose="020B0604020202020204" pitchFamily="34" charset="0"/>
                  </a:rPr>
                  <a:t>n</a:t>
                </a:r>
                <a:r>
                  <a:rPr lang="ar-IQ" dirty="0">
                    <a:latin typeface="Arial" panose="020B0604020202020204" pitchFamily="34" charset="0"/>
                    <a:cs typeface="Arial" panose="020B0604020202020204" pitchFamily="34" charset="0"/>
                  </a:rPr>
                  <a:t> فأن قيمة معامل الالتواء تبدأ بالاقتراب من الصفر اي ان منحني الدالة يبدأ بالاقتراب من حالة التماثل .</a:t>
                </a:r>
                <a:endParaRPr lang="en-US" dirty="0">
                  <a:latin typeface="Arial" panose="020B0604020202020204" pitchFamily="34" charset="0"/>
                  <a:cs typeface="Arial" panose="020B0604020202020204" pitchFamily="34" charset="0"/>
                </a:endParaRPr>
              </a:p>
              <a:p>
                <a:pPr lvl="0" algn="r" rtl="1"/>
                <a:r>
                  <a:rPr lang="ar-IQ" dirty="0">
                    <a:latin typeface="Arial" panose="020B0604020202020204" pitchFamily="34" charset="0"/>
                    <a:cs typeface="Arial" panose="020B0604020202020204" pitchFamily="34" charset="0"/>
                  </a:rPr>
                  <a:t>ان مجموع عدة متغيرات مستقلة كل منها ، يسلك وفق دالة توزيع مربع كاي بدرجة حرية تعادل مجموع درجات الحرية لتلك المتغيرات . </a:t>
                </a:r>
                <a:endParaRPr lang="en-US" dirty="0">
                  <a:latin typeface="Arial" panose="020B0604020202020204" pitchFamily="34" charset="0"/>
                  <a:cs typeface="Arial" panose="020B0604020202020204" pitchFamily="34" charset="0"/>
                </a:endParaRPr>
              </a:p>
              <a:p>
                <a:pPr marL="0" lvl="0" indent="0" algn="r" rtl="1">
                  <a:buNone/>
                </a:pPr>
                <a:endParaRPr lang="ar-IQ" dirty="0" smtClean="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257578"/>
                <a:ext cx="11921544" cy="6452316"/>
              </a:xfrm>
              <a:blipFill rotWithShape="0">
                <a:blip r:embed="rId2"/>
                <a:stretch>
                  <a:fillRect l="-307" t="-4627" r="-920"/>
                </a:stretch>
              </a:blipFill>
            </p:spPr>
            <p:txBody>
              <a:bodyPr/>
              <a:lstStyle/>
              <a:p>
                <a:r>
                  <a:rPr lang="en-US">
                    <a:noFill/>
                  </a:rPr>
                  <a:t> </a:t>
                </a:r>
              </a:p>
            </p:txBody>
          </p:sp>
        </mc:Fallback>
      </mc:AlternateContent>
    </p:spTree>
    <p:extLst>
      <p:ext uri="{BB962C8B-B14F-4D97-AF65-F5344CB8AC3E}">
        <p14:creationId xmlns:p14="http://schemas.microsoft.com/office/powerpoint/2010/main" val="55218884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40912" y="231821"/>
                <a:ext cx="11322719" cy="6626180"/>
              </a:xfrm>
            </p:spPr>
            <p:txBody>
              <a:bodyPr>
                <a:normAutofit/>
              </a:bodyPr>
              <a:lstStyle/>
              <a:p>
                <a:pPr algn="r" rtl="1"/>
                <a:r>
                  <a:rPr lang="ar-IQ" dirty="0" smtClean="0"/>
                  <a:t> </a:t>
                </a:r>
                <a14:m>
                  <m:oMath xmlns:m="http://schemas.openxmlformats.org/officeDocument/2006/math">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𝑝</m:t>
                        </m:r>
                      </m:sup>
                      <m:e>
                        <m:sSubSup>
                          <m:sSubSupPr>
                            <m:ctrlPr>
                              <a:rPr lang="en-US" i="1">
                                <a:latin typeface="Cambria Math"/>
                              </a:rPr>
                            </m:ctrlPr>
                          </m:sSubSupPr>
                          <m:e>
                            <m:r>
                              <a:rPr lang="en-US" i="1">
                                <a:latin typeface="Cambria Math"/>
                              </a:rPr>
                              <m:t>𝜒</m:t>
                            </m:r>
                          </m:e>
                          <m:sub>
                            <m:r>
                              <a:rPr lang="en-US" i="1">
                                <a:latin typeface="Cambria Math"/>
                              </a:rPr>
                              <m:t>(</m:t>
                            </m:r>
                            <m:sSub>
                              <m:sSubPr>
                                <m:ctrlPr>
                                  <a:rPr lang="en-US" i="1">
                                    <a:latin typeface="Cambria Math"/>
                                  </a:rPr>
                                </m:ctrlPr>
                              </m:sSubPr>
                              <m:e>
                                <m:r>
                                  <a:rPr lang="en-US" i="1">
                                    <a:latin typeface="Cambria Math"/>
                                  </a:rPr>
                                  <m:t>𝑛</m:t>
                                </m:r>
                              </m:e>
                              <m:sub>
                                <m:r>
                                  <a:rPr lang="en-US" i="1">
                                    <a:latin typeface="Cambria Math"/>
                                  </a:rPr>
                                  <m:t>𝑖</m:t>
                                </m:r>
                              </m:sub>
                            </m:sSub>
                            <m:r>
                              <a:rPr lang="en-US" i="1">
                                <a:latin typeface="Cambria Math"/>
                              </a:rPr>
                              <m:t>)</m:t>
                            </m:r>
                          </m:sub>
                          <m:sup>
                            <m:r>
                              <a:rPr lang="en-US" i="1">
                                <a:latin typeface="Cambria Math"/>
                              </a:rPr>
                              <m:t>2</m:t>
                            </m:r>
                          </m:sup>
                        </m:sSubSup>
                      </m:e>
                    </m:nary>
                    <m:r>
                      <a:rPr lang="en-US" i="1">
                        <a:latin typeface="Cambria Math"/>
                      </a:rPr>
                      <m:t>~ </m:t>
                    </m:r>
                    <m:sSubSup>
                      <m:sSubSupPr>
                        <m:ctrlPr>
                          <a:rPr lang="en-US" i="1">
                            <a:latin typeface="Cambria Math"/>
                          </a:rPr>
                        </m:ctrlPr>
                      </m:sSubSupPr>
                      <m:e>
                        <m:r>
                          <a:rPr lang="en-US" i="1">
                            <a:latin typeface="Cambria Math"/>
                          </a:rPr>
                          <m:t>𝜒</m:t>
                        </m:r>
                      </m:e>
                      <m:sub>
                        <m:d>
                          <m:dPr>
                            <m:ctrlPr>
                              <a:rPr lang="en-US" i="1">
                                <a:latin typeface="Cambria Math"/>
                              </a:rPr>
                            </m:ctrlPr>
                          </m:dPr>
                          <m:e>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𝑝</m:t>
                                </m:r>
                              </m:sup>
                              <m:e>
                                <m:sSub>
                                  <m:sSubPr>
                                    <m:ctrlPr>
                                      <a:rPr lang="en-US" i="1">
                                        <a:latin typeface="Cambria Math"/>
                                      </a:rPr>
                                    </m:ctrlPr>
                                  </m:sSubPr>
                                  <m:e>
                                    <m:r>
                                      <a:rPr lang="en-US" i="1">
                                        <a:latin typeface="Cambria Math"/>
                                      </a:rPr>
                                      <m:t>𝑛</m:t>
                                    </m:r>
                                  </m:e>
                                  <m:sub>
                                    <m:r>
                                      <a:rPr lang="en-US" i="1">
                                        <a:latin typeface="Cambria Math"/>
                                      </a:rPr>
                                      <m:t>𝑖</m:t>
                                    </m:r>
                                  </m:sub>
                                </m:sSub>
                              </m:e>
                            </m:nary>
                          </m:e>
                        </m:d>
                      </m:sub>
                      <m:sup>
                        <m:r>
                          <a:rPr lang="en-US" i="1">
                            <a:latin typeface="Cambria Math"/>
                          </a:rPr>
                          <m:t>2</m:t>
                        </m:r>
                      </m:sup>
                    </m:sSubSup>
                  </m:oMath>
                </a14:m>
                <a:endParaRPr lang="en-US" dirty="0"/>
              </a:p>
              <a:p>
                <a:pPr algn="r" rtl="1"/>
                <a:r>
                  <a:rPr lang="ar-IQ" dirty="0"/>
                  <a:t>5- من الناحية التطبيقية وأذا كانت </a:t>
                </a:r>
                <a:r>
                  <a:rPr lang="en-US" dirty="0"/>
                  <a:t>n&gt;30</a:t>
                </a:r>
                <a:r>
                  <a:rPr lang="ar-IQ" dirty="0"/>
                  <a:t> عندئذ فأن المتغير العشوائي</a:t>
                </a:r>
                <a:endParaRPr lang="en-US" dirty="0"/>
              </a:p>
              <a:p>
                <a:pPr algn="r"/>
                <a:r>
                  <a:rPr lang="en-US" dirty="0"/>
                  <a:t>Z=(</a:t>
                </a:r>
                <a14:m>
                  <m:oMath xmlns:m="http://schemas.openxmlformats.org/officeDocument/2006/math">
                    <m:rad>
                      <m:radPr>
                        <m:degHide m:val="on"/>
                        <m:ctrlPr>
                          <a:rPr lang="en-US" i="1">
                            <a:latin typeface="Cambria Math"/>
                          </a:rPr>
                        </m:ctrlPr>
                      </m:radPr>
                      <m:deg/>
                      <m:e>
                        <m:r>
                          <a:rPr lang="en-US" i="1">
                            <a:latin typeface="Cambria Math"/>
                          </a:rPr>
                          <m:t>2</m:t>
                        </m:r>
                        <m:r>
                          <a:rPr lang="en-US" i="1">
                            <a:latin typeface="Cambria Math"/>
                          </a:rPr>
                          <m:t>𝑥</m:t>
                        </m:r>
                      </m:e>
                    </m:rad>
                  </m:oMath>
                </a14:m>
                <a:r>
                  <a:rPr lang="en-US" baseline="30000" dirty="0"/>
                  <a:t>2</a:t>
                </a:r>
                <a:r>
                  <a:rPr lang="en-US" dirty="0"/>
                  <a:t> - </a:t>
                </a:r>
                <a14:m>
                  <m:oMath xmlns:m="http://schemas.openxmlformats.org/officeDocument/2006/math">
                    <m:rad>
                      <m:radPr>
                        <m:degHide m:val="on"/>
                        <m:ctrlPr>
                          <a:rPr lang="en-US" i="1">
                            <a:latin typeface="Cambria Math"/>
                          </a:rPr>
                        </m:ctrlPr>
                      </m:radPr>
                      <m:deg/>
                      <m:e>
                        <m:d>
                          <m:dPr>
                            <m:ctrlPr>
                              <a:rPr lang="en-US" i="1">
                                <a:latin typeface="Cambria Math"/>
                              </a:rPr>
                            </m:ctrlPr>
                          </m:dPr>
                          <m:e>
                            <m:r>
                              <a:rPr lang="en-US" i="1">
                                <a:latin typeface="Cambria Math"/>
                              </a:rPr>
                              <m:t>2</m:t>
                            </m:r>
                            <m:r>
                              <a:rPr lang="en-US" i="1">
                                <a:latin typeface="Cambria Math"/>
                              </a:rPr>
                              <m:t>𝑛</m:t>
                            </m:r>
                            <m:r>
                              <a:rPr lang="en-US" i="1">
                                <a:latin typeface="Cambria Math"/>
                              </a:rPr>
                              <m:t>−</m:t>
                            </m:r>
                            <m:r>
                              <a:rPr lang="en-US" i="1">
                                <a:latin typeface="Cambria Math"/>
                              </a:rPr>
                              <m:t>1</m:t>
                            </m:r>
                          </m:e>
                        </m:d>
                      </m:e>
                    </m:rad>
                    <m:r>
                      <a:rPr lang="en-US" i="1">
                        <a:latin typeface="Cambria Math"/>
                      </a:rPr>
                      <m:t> )  ~</m:t>
                    </m:r>
                    <m:r>
                      <a:rPr lang="en-US" i="1">
                        <a:latin typeface="Cambria Math"/>
                      </a:rPr>
                      <m:t>𝑁</m:t>
                    </m:r>
                    <m:r>
                      <a:rPr lang="en-US" i="1">
                        <a:latin typeface="Cambria Math"/>
                      </a:rPr>
                      <m:t>(</m:t>
                    </m:r>
                    <m:r>
                      <a:rPr lang="en-US" i="1">
                        <a:latin typeface="Cambria Math"/>
                      </a:rPr>
                      <m:t>0</m:t>
                    </m:r>
                    <m:r>
                      <a:rPr lang="en-US" i="1">
                        <a:latin typeface="Cambria Math"/>
                      </a:rPr>
                      <m:t>,</m:t>
                    </m:r>
                    <m:r>
                      <a:rPr lang="en-US" i="1">
                        <a:latin typeface="Cambria Math"/>
                      </a:rPr>
                      <m:t>1</m:t>
                    </m:r>
                    <m:r>
                      <a:rPr lang="en-US" i="1">
                        <a:latin typeface="Cambria Math"/>
                      </a:rPr>
                      <m:t>)</m:t>
                    </m:r>
                  </m:oMath>
                </a14:m>
                <a:endParaRPr lang="en-US" dirty="0"/>
              </a:p>
              <a:p>
                <a:pPr algn="r" rtl="1"/>
                <a:r>
                  <a:rPr lang="ar-IQ" dirty="0"/>
                  <a:t>هذا يعني انه يمكن استخدام جداول التوزيع الطبيعي المعياري في حساب احتمال او قيمة جدولية لمتغير يسلك وفق دالة توزيع مربع كاي .</a:t>
                </a:r>
                <a:endParaRPr lang="en-US" dirty="0"/>
              </a:p>
              <a:p>
                <a:pPr algn="r" rtl="1"/>
                <a:r>
                  <a:rPr lang="ar-IQ" dirty="0"/>
                  <a:t>6- هنالك جداول خاصة بتوزيع مربع كاي سكوير تبين قيم </a:t>
                </a:r>
                <a:r>
                  <a:rPr lang="en-US" dirty="0"/>
                  <a:t>X</a:t>
                </a:r>
                <a:r>
                  <a:rPr lang="en-US" baseline="30000" dirty="0"/>
                  <a:t>2</a:t>
                </a:r>
                <a:r>
                  <a:rPr lang="ar-IQ" dirty="0"/>
                  <a:t> النظرية ( القيم الحرجة) عند درجة حرية معينة ولمستوى معنوية مثل </a:t>
                </a:r>
                <a14:m>
                  <m:oMath xmlns:m="http://schemas.openxmlformats.org/officeDocument/2006/math">
                    <m:r>
                      <a:rPr lang="ar-IQ">
                        <a:latin typeface="Cambria Math"/>
                      </a:rPr>
                      <m:t>∝</m:t>
                    </m:r>
                  </m:oMath>
                </a14:m>
                <a:endParaRPr lang="en-US" dirty="0"/>
              </a:p>
              <a:p>
                <a:pPr marL="0" indent="0" algn="r">
                  <a:buNone/>
                </a:pPr>
                <a14:m>
                  <m:oMath xmlns:m="http://schemas.openxmlformats.org/officeDocument/2006/math">
                    <m:nary>
                      <m:naryPr>
                        <m:limLoc m:val="undOvr"/>
                        <m:ctrlPr>
                          <a:rPr lang="en-US" i="1">
                            <a:latin typeface="Cambria Math"/>
                          </a:rPr>
                        </m:ctrlPr>
                      </m:naryPr>
                      <m:sub>
                        <m:r>
                          <a:rPr lang="en-US" i="1">
                            <a:latin typeface="Cambria Math"/>
                          </a:rPr>
                          <m:t>0</m:t>
                        </m:r>
                      </m:sub>
                      <m:sup>
                        <m:sSubSup>
                          <m:sSubSupPr>
                            <m:ctrlPr>
                              <a:rPr lang="en-US" i="1">
                                <a:latin typeface="Cambria Math"/>
                              </a:rPr>
                            </m:ctrlPr>
                          </m:sSubSupPr>
                          <m:e>
                            <m:r>
                              <a:rPr lang="en-US" i="1">
                                <a:latin typeface="Cambria Math"/>
                              </a:rPr>
                              <m:t>𝑥</m:t>
                            </m:r>
                          </m:e>
                          <m:sub>
                            <m:r>
                              <a:rPr lang="en-US" i="1">
                                <a:latin typeface="Cambria Math"/>
                              </a:rPr>
                              <m:t>∝</m:t>
                            </m:r>
                          </m:sub>
                          <m:sup>
                            <m:r>
                              <a:rPr lang="en-US" i="1">
                                <a:latin typeface="Cambria Math"/>
                              </a:rPr>
                              <m:t>2</m:t>
                            </m:r>
                          </m:sup>
                        </m:sSubSup>
                      </m:sup>
                      <m:e>
                        <m:r>
                          <a:rPr lang="en-US" i="1">
                            <a:latin typeface="Cambria Math"/>
                          </a:rPr>
                          <m:t>𝑓</m:t>
                        </m:r>
                        <m:r>
                          <a:rPr lang="en-US" i="1">
                            <a:latin typeface="Cambria Math"/>
                          </a:rPr>
                          <m:t>(</m:t>
                        </m:r>
                        <m:r>
                          <a:rPr lang="en-US" i="1">
                            <a:latin typeface="Cambria Math"/>
                          </a:rPr>
                          <m:t>𝑋</m:t>
                        </m:r>
                      </m:e>
                    </m:nary>
                  </m:oMath>
                </a14:m>
                <a:r>
                  <a:rPr lang="en-US" baseline="30000" dirty="0"/>
                  <a:t>2</a:t>
                </a:r>
                <a:r>
                  <a:rPr lang="en-US" dirty="0"/>
                  <a:t>)dX</a:t>
                </a:r>
                <a:r>
                  <a:rPr lang="en-US" baseline="30000" dirty="0"/>
                  <a:t>2</a:t>
                </a:r>
                <a:r>
                  <a:rPr lang="en-US" dirty="0"/>
                  <a:t>=1-</a:t>
                </a:r>
                <a14:m>
                  <m:oMath xmlns:m="http://schemas.openxmlformats.org/officeDocument/2006/math">
                    <m:r>
                      <a:rPr lang="ar-IQ">
                        <a:latin typeface="Cambria Math"/>
                      </a:rPr>
                      <m:t>∝</m:t>
                    </m:r>
                  </m:oMath>
                </a14:m>
                <a:endParaRPr lang="en-US" dirty="0"/>
              </a:p>
              <a:p>
                <a:pPr marL="0" indent="0" algn="r">
                  <a:buNone/>
                </a:pPr>
                <a:endParaRPr lang="en-US" dirty="0" smtClean="0"/>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40912" y="231821"/>
                <a:ext cx="11322719" cy="6626180"/>
              </a:xfrm>
              <a:blipFill rotWithShape="0">
                <a:blip r:embed="rId2"/>
                <a:stretch>
                  <a:fillRect l="-969" r="-1400"/>
                </a:stretch>
              </a:blipFill>
            </p:spPr>
            <p:txBody>
              <a:bodyPr/>
              <a:lstStyle/>
              <a:p>
                <a:r>
                  <a:rPr lang="en-US">
                    <a:noFill/>
                  </a:rPr>
                  <a:t> </a:t>
                </a:r>
              </a:p>
            </p:txBody>
          </p:sp>
        </mc:Fallback>
      </mc:AlternateContent>
      <p:grpSp>
        <p:nvGrpSpPr>
          <p:cNvPr id="22" name="Group 29"/>
          <p:cNvGrpSpPr>
            <a:grpSpLocks/>
          </p:cNvGrpSpPr>
          <p:nvPr/>
        </p:nvGrpSpPr>
        <p:grpSpPr bwMode="auto">
          <a:xfrm>
            <a:off x="1826362" y="4217831"/>
            <a:ext cx="3189288" cy="2395538"/>
            <a:chOff x="1548" y="11715"/>
            <a:chExt cx="5022" cy="3772"/>
          </a:xfrm>
        </p:grpSpPr>
        <p:grpSp>
          <p:nvGrpSpPr>
            <p:cNvPr id="23" name="Group 38"/>
            <p:cNvGrpSpPr>
              <a:grpSpLocks/>
            </p:cNvGrpSpPr>
            <p:nvPr/>
          </p:nvGrpSpPr>
          <p:grpSpPr bwMode="auto">
            <a:xfrm>
              <a:off x="1860" y="11800"/>
              <a:ext cx="4710" cy="3365"/>
              <a:chOff x="1860" y="11800"/>
              <a:chExt cx="4710" cy="3253"/>
            </a:xfrm>
          </p:grpSpPr>
          <p:sp>
            <p:nvSpPr>
              <p:cNvPr id="32" name="AutoShape 41"/>
              <p:cNvSpPr>
                <a:spLocks noChangeShapeType="1"/>
              </p:cNvSpPr>
              <p:nvPr/>
            </p:nvSpPr>
            <p:spPr bwMode="auto">
              <a:xfrm>
                <a:off x="1860" y="11820"/>
                <a:ext cx="0" cy="310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AutoShape 40"/>
              <p:cNvSpPr>
                <a:spLocks noChangeShapeType="1"/>
              </p:cNvSpPr>
              <p:nvPr/>
            </p:nvSpPr>
            <p:spPr bwMode="auto">
              <a:xfrm flipH="1">
                <a:off x="1860" y="14925"/>
                <a:ext cx="4710"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39"/>
              <p:cNvSpPr>
                <a:spLocks/>
              </p:cNvSpPr>
              <p:nvPr/>
            </p:nvSpPr>
            <p:spPr bwMode="auto">
              <a:xfrm>
                <a:off x="1905" y="11800"/>
                <a:ext cx="4590" cy="3253"/>
              </a:xfrm>
              <a:custGeom>
                <a:avLst/>
                <a:gdLst>
                  <a:gd name="T0" fmla="*/ 0 w 4380"/>
                  <a:gd name="T1" fmla="*/ 2960 h 3118"/>
                  <a:gd name="T2" fmla="*/ 1860 w 4380"/>
                  <a:gd name="T3" fmla="*/ 50 h 3118"/>
                  <a:gd name="T4" fmla="*/ 3210 w 4380"/>
                  <a:gd name="T5" fmla="*/ 2660 h 3118"/>
                  <a:gd name="T6" fmla="*/ 4380 w 4380"/>
                  <a:gd name="T7" fmla="*/ 2795 h 3118"/>
                </a:gdLst>
                <a:ahLst/>
                <a:cxnLst>
                  <a:cxn ang="0">
                    <a:pos x="T0" y="T1"/>
                  </a:cxn>
                  <a:cxn ang="0">
                    <a:pos x="T2" y="T3"/>
                  </a:cxn>
                  <a:cxn ang="0">
                    <a:pos x="T4" y="T5"/>
                  </a:cxn>
                  <a:cxn ang="0">
                    <a:pos x="T6" y="T7"/>
                  </a:cxn>
                </a:cxnLst>
                <a:rect l="0" t="0" r="r" b="b"/>
                <a:pathLst>
                  <a:path w="4380" h="3118">
                    <a:moveTo>
                      <a:pt x="0" y="2960"/>
                    </a:moveTo>
                    <a:cubicBezTo>
                      <a:pt x="662" y="1530"/>
                      <a:pt x="1325" y="100"/>
                      <a:pt x="1860" y="50"/>
                    </a:cubicBezTo>
                    <a:cubicBezTo>
                      <a:pt x="2395" y="0"/>
                      <a:pt x="2790" y="2202"/>
                      <a:pt x="3210" y="2660"/>
                    </a:cubicBezTo>
                    <a:cubicBezTo>
                      <a:pt x="3630" y="3118"/>
                      <a:pt x="4188" y="2775"/>
                      <a:pt x="4380" y="279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4" name="Text Box 37"/>
            <p:cNvSpPr txBox="1">
              <a:spLocks noChangeArrowheads="1"/>
            </p:cNvSpPr>
            <p:nvPr/>
          </p:nvSpPr>
          <p:spPr bwMode="auto">
            <a:xfrm>
              <a:off x="1980" y="11925"/>
              <a:ext cx="825" cy="4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AutoShape 36"/>
            <p:cNvSpPr>
              <a:spLocks noChangeShapeType="1"/>
            </p:cNvSpPr>
            <p:nvPr/>
          </p:nvSpPr>
          <p:spPr bwMode="auto">
            <a:xfrm>
              <a:off x="4545" y="13110"/>
              <a:ext cx="375" cy="1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Text Box 35"/>
            <p:cNvSpPr txBox="1">
              <a:spLocks noChangeArrowheads="1"/>
            </p:cNvSpPr>
            <p:nvPr/>
          </p:nvSpPr>
          <p:spPr bwMode="auto">
            <a:xfrm>
              <a:off x="1980" y="11715"/>
              <a:ext cx="825" cy="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F(X</a:t>
              </a:r>
              <a:r>
                <a:rPr kumimoji="0" lang="en-US" altLang="en-US" sz="1100" b="0" i="0" u="none" strike="noStrike" cap="none" normalizeH="0" baseline="3000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2</a:t>
              </a:r>
              <a:r>
                <a:rPr kumimoji="0" lang="en-US" alt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Text Box 34"/>
            <p:cNvSpPr txBox="1">
              <a:spLocks noChangeArrowheads="1"/>
            </p:cNvSpPr>
            <p:nvPr/>
          </p:nvSpPr>
          <p:spPr bwMode="auto">
            <a:xfrm>
              <a:off x="3360" y="13455"/>
              <a:ext cx="933" cy="5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Text Box 33"/>
            <p:cNvSpPr txBox="1">
              <a:spLocks noChangeArrowheads="1"/>
            </p:cNvSpPr>
            <p:nvPr/>
          </p:nvSpPr>
          <p:spPr bwMode="auto">
            <a:xfrm>
              <a:off x="1548" y="15053"/>
              <a:ext cx="400"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Text Box 32"/>
            <p:cNvSpPr txBox="1">
              <a:spLocks noChangeArrowheads="1"/>
            </p:cNvSpPr>
            <p:nvPr/>
          </p:nvSpPr>
          <p:spPr bwMode="auto">
            <a:xfrm>
              <a:off x="5700" y="12780"/>
              <a:ext cx="570"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X</a:t>
              </a:r>
              <a:r>
                <a:rPr kumimoji="0" lang="en-US" altLang="en-US" sz="1100" b="0" i="0" u="none" strike="noStrike" cap="none" normalizeH="0" baseline="3000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2</a:t>
              </a:r>
              <a:r>
                <a:rPr kumimoji="0" lang="en-US" altLang="en-US" sz="1100" b="0" i="0" u="none" strike="noStrike" cap="none" normalizeH="0" baseline="-3000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AutoShape 31"/>
            <p:cNvSpPr>
              <a:spLocks noChangeShapeType="1"/>
            </p:cNvSpPr>
            <p:nvPr/>
          </p:nvSpPr>
          <p:spPr bwMode="auto">
            <a:xfrm>
              <a:off x="5220" y="14655"/>
              <a:ext cx="0" cy="37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AutoShape 30"/>
            <p:cNvSpPr>
              <a:spLocks noChangeShapeType="1"/>
            </p:cNvSpPr>
            <p:nvPr/>
          </p:nvSpPr>
          <p:spPr bwMode="auto">
            <a:xfrm>
              <a:off x="5460" y="14820"/>
              <a:ext cx="0" cy="23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5" name="AutoShape 28"/>
          <p:cNvSpPr>
            <a:spLocks noChangeShapeType="1"/>
          </p:cNvSpPr>
          <p:nvPr/>
        </p:nvSpPr>
        <p:spPr bwMode="auto">
          <a:xfrm>
            <a:off x="2383083" y="1531938"/>
            <a:ext cx="0" cy="4921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AutoShape 27"/>
          <p:cNvSpPr>
            <a:spLocks noChangeShapeType="1"/>
          </p:cNvSpPr>
          <p:nvPr/>
        </p:nvSpPr>
        <p:spPr bwMode="auto">
          <a:xfrm>
            <a:off x="2756146" y="1933575"/>
            <a:ext cx="0" cy="9048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AutoShape 26"/>
          <p:cNvSpPr>
            <a:spLocks noChangeShapeType="1"/>
          </p:cNvSpPr>
          <p:nvPr/>
        </p:nvSpPr>
        <p:spPr bwMode="auto">
          <a:xfrm>
            <a:off x="2851396" y="1955800"/>
            <a:ext cx="0" cy="666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AutoShape 25"/>
          <p:cNvSpPr>
            <a:spLocks noChangeShapeType="1"/>
          </p:cNvSpPr>
          <p:nvPr/>
        </p:nvSpPr>
        <p:spPr bwMode="auto">
          <a:xfrm>
            <a:off x="2929183" y="1952625"/>
            <a:ext cx="0" cy="666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42"/>
          <p:cNvSpPr>
            <a:spLocks noChangeArrowheads="1"/>
          </p:cNvSpPr>
          <p:nvPr/>
        </p:nvSpPr>
        <p:spPr bwMode="auto">
          <a:xfrm>
            <a:off x="360608"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1" u="none" strike="noStrike" cap="none" normalizeH="0" baseline="0" smtClean="0">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a:t>X∝2</a:t>
            </a:r>
            <a:r>
              <a:rPr kumimoji="0" lang="en-US" altLang="en-US"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n-US" altLang="en-US" sz="1400" b="0" i="1" u="none" strike="noStrike" cap="none" normalizeH="0" baseline="0" smtClean="0">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a:t>f(X</a:t>
            </a:r>
            <a:r>
              <a:rPr kumimoji="0" lang="en-US" altLang="en-US" sz="1400" b="0" i="0" u="none" strike="noStrike" cap="none" normalizeH="0" baseline="3000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2</a:t>
            </a:r>
            <a:r>
              <a:rPr kumimoji="0" lang="en-US" altLang="en-US"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)dX</a:t>
            </a:r>
            <a:r>
              <a:rPr kumimoji="0" lang="en-US" altLang="en-US" sz="1400" b="0" i="0" u="none" strike="noStrike" cap="none" normalizeH="0" baseline="3000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2</a:t>
            </a:r>
            <a:r>
              <a:rPr kumimoji="0" lang="en-US" altLang="en-US"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0" name="Rectangle 48"/>
          <p:cNvSpPr>
            <a:spLocks noChangeArrowheads="1"/>
          </p:cNvSpPr>
          <p:nvPr/>
        </p:nvSpPr>
        <p:spPr bwMode="auto">
          <a:xfrm>
            <a:off x="360608"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48582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4" y="334851"/>
            <a:ext cx="11206809" cy="6246253"/>
          </a:xfrm>
        </p:spPr>
        <p:txBody>
          <a:bodyPr>
            <a:normAutofit fontScale="92500" lnSpcReduction="10000"/>
          </a:bodyPr>
          <a:lstStyle/>
          <a:p>
            <a:pPr algn="r" rtl="1"/>
            <a:r>
              <a:rPr lang="ar-IQ" b="1" dirty="0" smtClean="0"/>
              <a:t>    </a:t>
            </a:r>
            <a:r>
              <a:rPr lang="ar-IQ" b="1" u="sng" dirty="0">
                <a:latin typeface="Arial" panose="020B0604020202020204" pitchFamily="34" charset="0"/>
                <a:cs typeface="Arial" panose="020B0604020202020204" pitchFamily="34" charset="0"/>
              </a:rPr>
              <a:t>المشاهدة </a:t>
            </a:r>
            <a:r>
              <a:rPr lang="en-US" b="1" u="sng" dirty="0">
                <a:latin typeface="Arial" panose="020B0604020202020204" pitchFamily="34" charset="0"/>
                <a:cs typeface="Arial" panose="020B0604020202020204" pitchFamily="34" charset="0"/>
              </a:rPr>
              <a:t>Observation</a:t>
            </a:r>
            <a:r>
              <a:rPr lang="ar-IQ" b="1" u="sng"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تعتبر </a:t>
            </a:r>
            <a:r>
              <a:rPr lang="ar-IQ" b="1" dirty="0">
                <a:latin typeface="Arial" panose="020B0604020202020204" pitchFamily="34" charset="0"/>
                <a:cs typeface="Arial" panose="020B0604020202020204" pitchFamily="34" charset="0"/>
              </a:rPr>
              <a:t>المشاهدة ك بمثابة المواد الاولية التي يتعامل معها الباحث فأذا اراد باحث ان يقيس مستوى الكلوكوز في مصل دم احد الجرذان ولنفرض ان مستوى الكلوكوز في مصل دم هذا الجرذ هو (</a:t>
            </a:r>
            <a:r>
              <a:rPr lang="en-US" b="1" dirty="0">
                <a:latin typeface="Arial" panose="020B0604020202020204" pitchFamily="34" charset="0"/>
                <a:cs typeface="Arial" panose="020B0604020202020204" pitchFamily="34" charset="0"/>
              </a:rPr>
              <a:t>120</a:t>
            </a:r>
            <a:r>
              <a:rPr lang="ar-IQ" b="1" dirty="0">
                <a:latin typeface="Arial" panose="020B0604020202020204" pitchFamily="34" charset="0"/>
                <a:cs typeface="Arial" panose="020B0604020202020204" pitchFamily="34" charset="0"/>
              </a:rPr>
              <a:t> ملغم/ </a:t>
            </a:r>
            <a:r>
              <a:rPr lang="en-US" b="1" dirty="0">
                <a:latin typeface="Arial" panose="020B0604020202020204" pitchFamily="34" charset="0"/>
                <a:cs typeface="Arial" panose="020B0604020202020204" pitchFamily="34" charset="0"/>
              </a:rPr>
              <a:t>1</a:t>
            </a:r>
            <a:r>
              <a:rPr lang="ar-IQ" b="1" dirty="0">
                <a:latin typeface="Arial" panose="020B0604020202020204" pitchFamily="34" charset="0"/>
                <a:cs typeface="Arial" panose="020B0604020202020204" pitchFamily="34" charset="0"/>
              </a:rPr>
              <a:t>مل) فأن هذا العدد يمثل المشاهدة ، لذا فأن المشاهة هي سجل رقمي لحادثة وان مجموع المشاهدات تكون البيانات </a:t>
            </a:r>
            <a:r>
              <a:rPr lang="en-US" b="1" dirty="0">
                <a:latin typeface="Arial" panose="020B0604020202020204" pitchFamily="34" charset="0"/>
                <a:cs typeface="Arial" panose="020B0604020202020204" pitchFamily="34" charset="0"/>
              </a:rPr>
              <a:t>Data</a:t>
            </a:r>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a:p>
            <a:pPr algn="r" rtl="1"/>
            <a:r>
              <a:rPr lang="ar-IQ" b="1" u="sng" dirty="0">
                <a:latin typeface="Arial" panose="020B0604020202020204" pitchFamily="34" charset="0"/>
                <a:cs typeface="Arial" panose="020B0604020202020204" pitchFamily="34" charset="0"/>
              </a:rPr>
              <a:t>المجتمع </a:t>
            </a:r>
            <a:r>
              <a:rPr lang="en-US" b="1" u="sng" dirty="0">
                <a:latin typeface="Arial" panose="020B0604020202020204" pitchFamily="34" charset="0"/>
                <a:cs typeface="Arial" panose="020B0604020202020204" pitchFamily="34" charset="0"/>
              </a:rPr>
              <a:t>Population </a:t>
            </a:r>
            <a:r>
              <a:rPr lang="ar-IQ" b="1" u="sng"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المجتمع </a:t>
            </a:r>
            <a:r>
              <a:rPr lang="ar-IQ" b="1" dirty="0">
                <a:latin typeface="Arial" panose="020B0604020202020204" pitchFamily="34" charset="0"/>
                <a:cs typeface="Arial" panose="020B0604020202020204" pitchFamily="34" charset="0"/>
              </a:rPr>
              <a:t>من الناحية الاحصائية يمثل جميع الافراد او العناصر التي تشترك في صفة متغير واحد او اكثر تميزه تماماً عن بقية المجتمعات ويتعلق مفهوم المجتمع بالهدف المحدد للبحث الاحصائي فقد يشكل طلبة جامعة كربلاء مجتمعاً ، والمجتمع هو عبارة عن جميع القيم التي يمكن ان يأخذها المتغير  ، فمثلاً عند دراسة مستوى الهيموكلوبين في دم طلبة جامعة كربلاء وصفة مستوى الهيموكلوبين في دم طلبة جامعة كربلاء هي متغير تأخذ مدى معين لمجتمع طلبة جامعة كربلاء  ، والمجتمع اما ان يكون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مجتمع محدود </a:t>
            </a:r>
            <a:r>
              <a:rPr lang="en-US" b="1" dirty="0">
                <a:latin typeface="Arial" panose="020B0604020202020204" pitchFamily="34" charset="0"/>
                <a:cs typeface="Arial" panose="020B0604020202020204" pitchFamily="34" charset="0"/>
              </a:rPr>
              <a:t>Finite Population</a:t>
            </a:r>
            <a:r>
              <a:rPr lang="en-US" b="1" u="sng"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وهو </a:t>
            </a:r>
            <a:r>
              <a:rPr lang="ar-IQ" b="1" dirty="0">
                <a:latin typeface="Arial" panose="020B0604020202020204" pitchFamily="34" charset="0"/>
                <a:cs typeface="Arial" panose="020B0604020202020204" pitchFamily="34" charset="0"/>
              </a:rPr>
              <a:t>المجتمع الذي يمكن حصر مفرداته كما هو الحال في مستوى الهيموكلوبين في دم طلبة جامعة كربلاء او عدد ردهات  المرضى في مستشفى الحسين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مجتمع غير محدود </a:t>
            </a:r>
            <a:r>
              <a:rPr lang="en-US" b="1" dirty="0">
                <a:latin typeface="Arial" panose="020B0604020202020204" pitchFamily="34" charset="0"/>
                <a:cs typeface="Arial" panose="020B0604020202020204" pitchFamily="34" charset="0"/>
              </a:rPr>
              <a:t>Infinite </a:t>
            </a:r>
            <a:r>
              <a:rPr lang="en-US" b="1" dirty="0" smtClean="0">
                <a:latin typeface="Arial" panose="020B0604020202020204" pitchFamily="34" charset="0"/>
                <a:cs typeface="Arial" panose="020B0604020202020204" pitchFamily="34" charset="0"/>
              </a:rPr>
              <a:t>Population</a:t>
            </a:r>
            <a:endParaRPr lang="ar-IQ" dirty="0">
              <a:latin typeface="Arial" panose="020B0604020202020204" pitchFamily="34" charset="0"/>
              <a:cs typeface="Arial" panose="020B0604020202020204" pitchFamily="34" charset="0"/>
            </a:endParaRPr>
          </a:p>
          <a:p>
            <a:pPr marL="0" lvl="0" indent="0" algn="r" rtl="1">
              <a:buNone/>
            </a:pPr>
            <a:r>
              <a:rPr lang="ar-IQ" b="1" dirty="0">
                <a:latin typeface="Arial" panose="020B0604020202020204" pitchFamily="34" charset="0"/>
                <a:cs typeface="Arial" panose="020B0604020202020204" pitchFamily="34" charset="0"/>
              </a:rPr>
              <a:t> </a:t>
            </a:r>
            <a:r>
              <a:rPr lang="ar-IQ" b="1" dirty="0" smtClean="0">
                <a:latin typeface="Arial" panose="020B0604020202020204" pitchFamily="34" charset="0"/>
                <a:cs typeface="Arial" panose="020B0604020202020204" pitchFamily="34" charset="0"/>
              </a:rPr>
              <a:t>   هو </a:t>
            </a:r>
            <a:r>
              <a:rPr lang="ar-IQ" b="1" dirty="0">
                <a:latin typeface="Arial" panose="020B0604020202020204" pitchFamily="34" charset="0"/>
                <a:cs typeface="Arial" panose="020B0604020202020204" pitchFamily="34" charset="0"/>
              </a:rPr>
              <a:t>المجتمع الذي من الصعب او المستحيل حصر مفرداته مثل عدد البكتريا في مستعمرة بكترية او حقل معين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492841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73486" y="167426"/>
                <a:ext cx="11579975" cy="2382591"/>
              </a:xfrm>
            </p:spPr>
            <p:txBody>
              <a:bodyPr>
                <a:normAutofit/>
              </a:bodyPr>
              <a:lstStyle/>
              <a:p>
                <a:pPr marL="0" indent="0" algn="r" rtl="1">
                  <a:buNone/>
                </a:pPr>
                <a:r>
                  <a:rPr lang="ar-IQ" dirty="0"/>
                  <a:t>وعلى هذا الأساس تم أعداد الجداول الخاصة بهذا التوزيع ( القيم الحرجة ) المرفقة في الملحق الخاص بجداول التوزيع في نهاية الكتاب . مع ملاحظة أن قيم </a:t>
                </a:r>
                <a:r>
                  <a:rPr lang="en-US" dirty="0"/>
                  <a:t>X</a:t>
                </a:r>
                <a:r>
                  <a:rPr lang="en-US" baseline="30000" dirty="0"/>
                  <a:t>2</a:t>
                </a:r>
                <a:r>
                  <a:rPr lang="ar-IQ" dirty="0"/>
                  <a:t> المقابلة لدرجة الحرية الى </a:t>
                </a:r>
                <a14:m>
                  <m:oMath xmlns:m="http://schemas.openxmlformats.org/officeDocument/2006/math">
                    <m:r>
                      <a:rPr lang="ar-IQ">
                        <a:latin typeface="Cambria Math"/>
                      </a:rPr>
                      <m:t>∞</m:t>
                    </m:r>
                  </m:oMath>
                </a14:m>
                <a:r>
                  <a:rPr lang="ar-IQ" dirty="0"/>
                  <a:t> مكافئة لقيم </a:t>
                </a:r>
                <a:r>
                  <a:rPr lang="en-US" dirty="0"/>
                  <a:t>Z</a:t>
                </a:r>
                <a:r>
                  <a:rPr lang="ar-IQ" dirty="0"/>
                  <a:t> ( أي قيم التوزيع الطبيعي المعياري ) أزاء الاحتمالات المشار اليها في الجداول والتي تم حسابها وفق الصيغة التالية : </a:t>
                </a:r>
                <a:endParaRPr lang="en-US" dirty="0"/>
              </a:p>
              <a:p>
                <a:pPr marL="0" indent="0" algn="r" rtl="1">
                  <a:buNone/>
                </a:pPr>
                <a:endParaRPr lang="ar-IQ" b="1" dirty="0" smtClean="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73486" y="167426"/>
                <a:ext cx="11579975" cy="2382591"/>
              </a:xfrm>
              <a:blipFill rotWithShape="0">
                <a:blip r:embed="rId2"/>
                <a:stretch>
                  <a:fillRect r="-842"/>
                </a:stretch>
              </a:blipFill>
            </p:spPr>
            <p:txBody>
              <a:bodyPr/>
              <a:lstStyle/>
              <a:p>
                <a:r>
                  <a:rPr lang="en-US">
                    <a:noFill/>
                  </a:rPr>
                  <a:t> </a:t>
                </a:r>
              </a:p>
            </p:txBody>
          </p:sp>
        </mc:Fallback>
      </mc:AlternateContent>
      <p:graphicFrame>
        <p:nvGraphicFramePr>
          <p:cNvPr id="4" name="مخطط 4"/>
          <p:cNvGraphicFramePr/>
          <p:nvPr>
            <p:extLst>
              <p:ext uri="{D42A27DB-BD31-4B8C-83A1-F6EECF244321}">
                <p14:modId xmlns:p14="http://schemas.microsoft.com/office/powerpoint/2010/main" val="887587718"/>
              </p:ext>
            </p:extLst>
          </p:nvPr>
        </p:nvGraphicFramePr>
        <p:xfrm>
          <a:off x="496704" y="1864955"/>
          <a:ext cx="5274310" cy="307657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5"/>
          <p:cNvSpPr>
            <a:spLocks noChangeArrowheads="1"/>
          </p:cNvSpPr>
          <p:nvPr/>
        </p:nvSpPr>
        <p:spPr bwMode="auto">
          <a:xfrm>
            <a:off x="496704" y="5435770"/>
            <a:ext cx="1092685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IQ"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أشكال مختلفة تمثل خاصية تقارب توزيع مربع كاي من التوزيع الطبيعي المعياري عندما ( </a:t>
            </a:r>
            <a:r>
              <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t>
            </a:r>
            <a:r>
              <a:rPr kumimoji="0" lang="ar-IQ"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تكون كبيرة ( نظرية تقترب من ∞) هذا يعني أن </a:t>
            </a:r>
            <a:endParaRPr kumimoji="0" lang="en-US" alt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lim</a:t>
            </a:r>
            <a:r>
              <a:rPr kumimoji="0" lang="en-US" altLang="en-US"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t>
            </a:r>
            <a:r>
              <a:rPr kumimoji="0" lang="en-US" altLang="en-US"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a:t>
            </a:r>
            <a:r>
              <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(X</a:t>
            </a:r>
            <a:r>
              <a:rPr kumimoji="0" lang="en-US" altLang="en-US"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r>
              <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kumimoji="0" lang="en-US" altLang="en-US"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X∝2</a:t>
            </a:r>
            <a:r>
              <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a:t>
            </a:r>
            <a:r>
              <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(Z&gt;Z</a:t>
            </a:r>
            <a:r>
              <a:rPr kumimoji="0" lang="en-US" altLang="en-US"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60168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03065" y="321972"/>
            <a:ext cx="6299957" cy="1120462"/>
          </a:xfrm>
        </p:spPr>
        <p:txBody>
          <a:bodyPr>
            <a:normAutofit/>
          </a:bodyPr>
          <a:lstStyle/>
          <a:p>
            <a:r>
              <a:rPr lang="ar-IQ" dirty="0" smtClean="0">
                <a:latin typeface="Arial" panose="020B0604020202020204" pitchFamily="34" charset="0"/>
                <a:cs typeface="Arial" panose="020B0604020202020204" pitchFamily="34" charset="0"/>
              </a:rPr>
              <a:t>المحاظرة السادسة عشر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1"/>
                <a:ext cx="11181051" cy="5177308"/>
              </a:xfrm>
            </p:spPr>
            <p:txBody>
              <a:bodyPr>
                <a:normAutofit lnSpcReduction="10000"/>
              </a:bodyPr>
              <a:lstStyle/>
              <a:p>
                <a:pPr rtl="1"/>
                <a:r>
                  <a:rPr lang="ar-IQ" sz="4400" b="1" dirty="0" smtClean="0">
                    <a:latin typeface="Arial" panose="020B0604020202020204" pitchFamily="34" charset="0"/>
                    <a:cs typeface="Arial" panose="020B0604020202020204" pitchFamily="34" charset="0"/>
                  </a:rPr>
                  <a:t>   **</a:t>
                </a:r>
                <a:r>
                  <a:rPr lang="ar-IQ" sz="2800" b="1" dirty="0" smtClean="0">
                    <a:latin typeface="Arial" panose="020B0604020202020204" pitchFamily="34" charset="0"/>
                    <a:cs typeface="Arial" panose="020B0604020202020204" pitchFamily="34" charset="0"/>
                  </a:rPr>
                  <a:t>اختبار </a:t>
                </a:r>
                <a:r>
                  <a:rPr lang="ar-IQ" sz="2800" b="1" dirty="0">
                    <a:latin typeface="Arial" panose="020B0604020202020204" pitchFamily="34" charset="0"/>
                    <a:cs typeface="Arial" panose="020B0604020202020204" pitchFamily="34" charset="0"/>
                  </a:rPr>
                  <a:t>تباين مجتمع طبيعي </a:t>
                </a:r>
                <a:endParaRPr lang="ar-IQ" sz="2800" b="1" dirty="0" smtClean="0">
                  <a:latin typeface="Arial" panose="020B0604020202020204" pitchFamily="34" charset="0"/>
                  <a:cs typeface="Arial" panose="020B0604020202020204" pitchFamily="34" charset="0"/>
                </a:endParaRPr>
              </a:p>
              <a:p>
                <a:pPr rtl="1"/>
                <a:r>
                  <a:rPr lang="ar-IQ" sz="2800" dirty="0"/>
                  <a:t>افرض ان </a:t>
                </a:r>
                <a:r>
                  <a:rPr lang="en-US" sz="2800" dirty="0"/>
                  <a:t>X1,X2,….,</a:t>
                </a:r>
                <a:r>
                  <a:rPr lang="en-US" sz="2800" dirty="0" err="1"/>
                  <a:t>Xn</a:t>
                </a:r>
                <a:r>
                  <a:rPr lang="ar-IQ" sz="2800" dirty="0"/>
                  <a:t> تمثل قياسات عينة عشوائية من المفردات قوامها </a:t>
                </a:r>
                <a:r>
                  <a:rPr lang="en-US" sz="2800" dirty="0"/>
                  <a:t>n</a:t>
                </a:r>
                <a:r>
                  <a:rPr lang="ar-IQ" sz="2800" dirty="0"/>
                  <a:t> مختارة من مجتمع طبيعي متباينة </a:t>
                </a:r>
                <a:r>
                  <a:rPr lang="en-US" sz="2800" dirty="0"/>
                  <a:t>6</a:t>
                </a:r>
                <a:r>
                  <a:rPr lang="en-US" sz="2800" baseline="30000" dirty="0"/>
                  <a:t>2</a:t>
                </a:r>
                <a:r>
                  <a:rPr lang="ar-IQ" sz="2800" dirty="0"/>
                  <a:t> مجهول , وأفرض أن </a:t>
                </a:r>
                <a:r>
                  <a:rPr lang="en-US" sz="2800" dirty="0"/>
                  <a:t>S</a:t>
                </a:r>
                <a:r>
                  <a:rPr lang="en-US" sz="2800" baseline="30000" dirty="0"/>
                  <a:t>2</a:t>
                </a:r>
                <a:r>
                  <a:rPr lang="ar-IQ" sz="2800" dirty="0"/>
                  <a:t> تمثل التباين المحسوب من العينة على اساس قياساتها , وأفرض أننا نرغب في أختبار الفرضية :</a:t>
                </a:r>
                <a:endParaRPr lang="en-US" sz="2800" dirty="0"/>
              </a:p>
              <a:p>
                <a:pPr/>
                <a14:m>
                  <m:oMathPara xmlns:m="http://schemas.openxmlformats.org/officeDocument/2006/math">
                    <m:oMathParaPr>
                      <m:jc m:val="centerGroup"/>
                    </m:oMathParaPr>
                    <m:oMath xmlns:m="http://schemas.openxmlformats.org/officeDocument/2006/math">
                      <m:sSub>
                        <m:sSubPr>
                          <m:ctrlPr>
                            <a:rPr lang="en-US" sz="2800" i="1">
                              <a:latin typeface="Cambria Math"/>
                            </a:rPr>
                          </m:ctrlPr>
                        </m:sSubPr>
                        <m:e>
                          <m:r>
                            <a:rPr lang="en-US" sz="2800" i="1">
                              <a:latin typeface="Cambria Math"/>
                            </a:rPr>
                            <m:t>𝐻</m:t>
                          </m:r>
                        </m:e>
                        <m:sub>
                          <m:r>
                            <a:rPr lang="en-US" sz="2800" i="1">
                              <a:latin typeface="Cambria Math"/>
                            </a:rPr>
                            <m:t>0</m:t>
                          </m:r>
                        </m:sub>
                      </m:sSub>
                      <m:r>
                        <a:rPr lang="en-US" sz="2800" i="1">
                          <a:latin typeface="Cambria Math"/>
                        </a:rPr>
                        <m:t>:</m:t>
                      </m:r>
                      <m:sSup>
                        <m:sSupPr>
                          <m:ctrlPr>
                            <a:rPr lang="en-US" sz="2800" i="1">
                              <a:latin typeface="Cambria Math"/>
                            </a:rPr>
                          </m:ctrlPr>
                        </m:sSupPr>
                        <m:e>
                          <m:r>
                            <a:rPr lang="en-US" sz="2800" i="1">
                              <a:latin typeface="Cambria Math"/>
                            </a:rPr>
                            <m:t>𝜎</m:t>
                          </m:r>
                        </m:e>
                        <m:sup>
                          <m:r>
                            <a:rPr lang="en-US" sz="2800" i="1">
                              <a:latin typeface="Cambria Math"/>
                            </a:rPr>
                            <m:t>2</m:t>
                          </m:r>
                        </m:sup>
                      </m:sSup>
                      <m:r>
                        <a:rPr lang="en-US" sz="2800" i="1">
                          <a:latin typeface="Cambria Math"/>
                        </a:rPr>
                        <m:t>=</m:t>
                      </m:r>
                      <m:sSubSup>
                        <m:sSubSupPr>
                          <m:ctrlPr>
                            <a:rPr lang="en-US" sz="2800" i="1">
                              <a:latin typeface="Cambria Math"/>
                            </a:rPr>
                          </m:ctrlPr>
                        </m:sSubSupPr>
                        <m:e>
                          <m:r>
                            <a:rPr lang="en-US" sz="2800" i="1">
                              <a:latin typeface="Cambria Math"/>
                            </a:rPr>
                            <m:t>𝜎</m:t>
                          </m:r>
                        </m:e>
                        <m:sub>
                          <m:r>
                            <a:rPr lang="en-US" sz="2800" i="1">
                              <a:latin typeface="Cambria Math"/>
                            </a:rPr>
                            <m:t>𝑜</m:t>
                          </m:r>
                        </m:sub>
                        <m:sup>
                          <m:r>
                            <a:rPr lang="en-US" sz="2800" i="1">
                              <a:latin typeface="Cambria Math"/>
                            </a:rPr>
                            <m:t>2</m:t>
                          </m:r>
                        </m:sup>
                      </m:sSubSup>
                    </m:oMath>
                  </m:oMathPara>
                </a14:m>
                <a:endParaRPr lang="en-US" sz="2800" dirty="0"/>
              </a:p>
              <a:p>
                <a:pPr rtl="1"/>
                <a:r>
                  <a:rPr lang="ar-IQ" sz="2800" dirty="0"/>
                  <a:t>لهذه الفرضية هو :</a:t>
                </a:r>
                <a:endParaRPr lang="en-US" sz="2800" dirty="0"/>
              </a:p>
              <a:p>
                <a:pPr/>
                <a14:m>
                  <m:oMathPara xmlns:m="http://schemas.openxmlformats.org/officeDocument/2006/math">
                    <m:oMathParaPr>
                      <m:jc m:val="centerGroup"/>
                    </m:oMathParaPr>
                    <m:oMath xmlns:m="http://schemas.openxmlformats.org/officeDocument/2006/math">
                      <m:sSup>
                        <m:sSupPr>
                          <m:ctrlPr>
                            <a:rPr lang="en-US" sz="2800" i="1">
                              <a:latin typeface="Cambria Math"/>
                            </a:rPr>
                          </m:ctrlPr>
                        </m:sSupPr>
                        <m:e>
                          <m:r>
                            <a:rPr lang="en-US" sz="2800" i="1">
                              <a:latin typeface="Cambria Math"/>
                            </a:rPr>
                            <m:t>𝜒</m:t>
                          </m:r>
                        </m:e>
                        <m:sup>
                          <m:r>
                            <a:rPr lang="en-US" sz="2800" i="1">
                              <a:latin typeface="Cambria Math"/>
                            </a:rPr>
                            <m:t>2</m:t>
                          </m:r>
                        </m:sup>
                      </m:sSup>
                      <m:r>
                        <a:rPr lang="en-US" sz="2800" i="1">
                          <a:latin typeface="Cambria Math"/>
                        </a:rPr>
                        <m:t>=</m:t>
                      </m:r>
                      <m:f>
                        <m:fPr>
                          <m:ctrlPr>
                            <a:rPr lang="en-US" sz="2800" i="1">
                              <a:latin typeface="Cambria Math"/>
                            </a:rPr>
                          </m:ctrlPr>
                        </m:fPr>
                        <m:num>
                          <m:r>
                            <a:rPr lang="en-US" sz="2800" i="1">
                              <a:latin typeface="Cambria Math"/>
                            </a:rPr>
                            <m:t>(</m:t>
                          </m:r>
                          <m:r>
                            <a:rPr lang="en-US" sz="2800" i="1">
                              <a:latin typeface="Cambria Math"/>
                            </a:rPr>
                            <m:t>𝑛</m:t>
                          </m:r>
                          <m:r>
                            <a:rPr lang="en-US" sz="2800" i="1">
                              <a:latin typeface="Cambria Math"/>
                            </a:rPr>
                            <m:t>−</m:t>
                          </m:r>
                          <m:r>
                            <a:rPr lang="en-US" sz="2800" i="1">
                              <a:latin typeface="Cambria Math"/>
                            </a:rPr>
                            <m:t>1</m:t>
                          </m:r>
                          <m:r>
                            <a:rPr lang="en-US" sz="2800" i="1">
                              <a:latin typeface="Cambria Math"/>
                            </a:rPr>
                            <m:t>)</m:t>
                          </m:r>
                          <m:sSup>
                            <m:sSupPr>
                              <m:ctrlPr>
                                <a:rPr lang="en-US" sz="2800" i="1">
                                  <a:latin typeface="Cambria Math"/>
                                </a:rPr>
                              </m:ctrlPr>
                            </m:sSupPr>
                            <m:e>
                              <m:r>
                                <a:rPr lang="en-US" sz="2800" i="1">
                                  <a:latin typeface="Cambria Math"/>
                                </a:rPr>
                                <m:t>𝑆</m:t>
                              </m:r>
                            </m:e>
                            <m:sup>
                              <m:r>
                                <a:rPr lang="en-US" sz="2800" i="1">
                                  <a:latin typeface="Cambria Math"/>
                                </a:rPr>
                                <m:t>2</m:t>
                              </m:r>
                            </m:sup>
                          </m:sSup>
                        </m:num>
                        <m:den>
                          <m:sSubSup>
                            <m:sSubSupPr>
                              <m:ctrlPr>
                                <a:rPr lang="en-US" sz="2800" i="1">
                                  <a:latin typeface="Cambria Math"/>
                                </a:rPr>
                              </m:ctrlPr>
                            </m:sSubSupPr>
                            <m:e>
                              <m:r>
                                <a:rPr lang="en-US" sz="2800" i="1">
                                  <a:latin typeface="Cambria Math"/>
                                </a:rPr>
                                <m:t>𝜎</m:t>
                              </m:r>
                            </m:e>
                            <m:sub>
                              <m:r>
                                <a:rPr lang="en-US" sz="2800" i="1">
                                  <a:latin typeface="Cambria Math"/>
                                </a:rPr>
                                <m:t>𝑜</m:t>
                              </m:r>
                            </m:sub>
                            <m:sup>
                              <m:r>
                                <a:rPr lang="en-US" sz="2800" i="1">
                                  <a:latin typeface="Cambria Math"/>
                                </a:rPr>
                                <m:t>2</m:t>
                              </m:r>
                            </m:sup>
                          </m:sSubSup>
                        </m:den>
                      </m:f>
                      <m:r>
                        <a:rPr lang="en-US" sz="2800" i="1">
                          <a:latin typeface="Cambria Math"/>
                        </a:rPr>
                        <m:t>~ </m:t>
                      </m:r>
                      <m:sSubSup>
                        <m:sSubSupPr>
                          <m:ctrlPr>
                            <a:rPr lang="en-US" sz="2800" i="1">
                              <a:latin typeface="Cambria Math"/>
                            </a:rPr>
                          </m:ctrlPr>
                        </m:sSubSupPr>
                        <m:e>
                          <m:r>
                            <a:rPr lang="en-US" sz="2800" i="1">
                              <a:latin typeface="Cambria Math"/>
                            </a:rPr>
                            <m:t>𝜒</m:t>
                          </m:r>
                        </m:e>
                        <m:sub>
                          <m:d>
                            <m:dPr>
                              <m:ctrlPr>
                                <a:rPr lang="en-US" sz="2800" i="1">
                                  <a:latin typeface="Cambria Math"/>
                                </a:rPr>
                              </m:ctrlPr>
                            </m:dPr>
                            <m:e>
                              <m:r>
                                <a:rPr lang="en-US" sz="2800" i="1">
                                  <a:latin typeface="Cambria Math"/>
                                </a:rPr>
                                <m:t>𝑛</m:t>
                              </m:r>
                              <m:r>
                                <a:rPr lang="en-US" sz="2800" i="1">
                                  <a:latin typeface="Cambria Math"/>
                                </a:rPr>
                                <m:t>−</m:t>
                              </m:r>
                            </m:e>
                          </m:d>
                        </m:sub>
                        <m:sup>
                          <m:r>
                            <a:rPr lang="en-US" sz="2800" i="1">
                              <a:latin typeface="Cambria Math"/>
                            </a:rPr>
                            <m:t>2</m:t>
                          </m:r>
                        </m:sup>
                      </m:sSubSup>
                    </m:oMath>
                  </m:oMathPara>
                </a14:m>
                <a:endParaRPr lang="en-US" sz="2800" dirty="0"/>
              </a:p>
              <a:p>
                <a:pPr/>
                <a14:m>
                  <m:oMathPara xmlns:m="http://schemas.openxmlformats.org/officeDocument/2006/math">
                    <m:oMathParaPr>
                      <m:jc m:val="centerGroup"/>
                    </m:oMathParaPr>
                    <m:oMath xmlns:m="http://schemas.openxmlformats.org/officeDocument/2006/math">
                      <m:sSub>
                        <m:sSubPr>
                          <m:ctrlPr>
                            <a:rPr lang="en-US" sz="2800" i="1">
                              <a:latin typeface="Cambria Math"/>
                            </a:rPr>
                          </m:ctrlPr>
                        </m:sSubPr>
                        <m:e>
                          <m:r>
                            <a:rPr lang="en-US" sz="2800" i="1">
                              <a:latin typeface="Cambria Math"/>
                            </a:rPr>
                            <m:t>𝐻</m:t>
                          </m:r>
                        </m:e>
                        <m:sub>
                          <m:r>
                            <a:rPr lang="en-US" sz="2800" i="1">
                              <a:latin typeface="Cambria Math"/>
                            </a:rPr>
                            <m:t>0</m:t>
                          </m:r>
                        </m:sub>
                      </m:sSub>
                      <m:r>
                        <a:rPr lang="en-US" sz="2800" i="1">
                          <a:latin typeface="Cambria Math"/>
                        </a:rPr>
                        <m:t>:</m:t>
                      </m:r>
                      <m:sSup>
                        <m:sSupPr>
                          <m:ctrlPr>
                            <a:rPr lang="en-US" sz="2800" i="1">
                              <a:latin typeface="Cambria Math"/>
                            </a:rPr>
                          </m:ctrlPr>
                        </m:sSupPr>
                        <m:e>
                          <m:r>
                            <a:rPr lang="en-US" sz="2800" i="1">
                              <a:latin typeface="Cambria Math"/>
                            </a:rPr>
                            <m:t>𝜎</m:t>
                          </m:r>
                        </m:e>
                        <m:sup>
                          <m:r>
                            <a:rPr lang="en-US" sz="2800" i="1">
                              <a:latin typeface="Cambria Math"/>
                            </a:rPr>
                            <m:t>2</m:t>
                          </m:r>
                        </m:sup>
                      </m:sSup>
                      <m:r>
                        <a:rPr lang="en-US" sz="2800" i="1">
                          <a:latin typeface="Cambria Math"/>
                        </a:rPr>
                        <m:t>=</m:t>
                      </m:r>
                      <m:sSubSup>
                        <m:sSubSupPr>
                          <m:ctrlPr>
                            <a:rPr lang="en-US" sz="2800" i="1">
                              <a:latin typeface="Cambria Math"/>
                            </a:rPr>
                          </m:ctrlPr>
                        </m:sSubSupPr>
                        <m:e>
                          <m:r>
                            <a:rPr lang="en-US" sz="2800" i="1">
                              <a:latin typeface="Cambria Math"/>
                            </a:rPr>
                            <m:t>𝜎</m:t>
                          </m:r>
                        </m:e>
                        <m:sub>
                          <m:r>
                            <a:rPr lang="en-US" sz="2800" i="1">
                              <a:latin typeface="Cambria Math"/>
                            </a:rPr>
                            <m:t>𝑜</m:t>
                          </m:r>
                        </m:sub>
                        <m:sup>
                          <m:r>
                            <a:rPr lang="en-US" sz="2800" i="1">
                              <a:latin typeface="Cambria Math"/>
                            </a:rPr>
                            <m:t>2</m:t>
                          </m:r>
                        </m:sup>
                      </m:sSubSup>
                    </m:oMath>
                  </m:oMathPara>
                </a14:m>
                <a:endParaRPr lang="en-US" sz="2800" dirty="0"/>
              </a:p>
              <a:p>
                <a:pPr rtl="1"/>
                <a:endParaRPr lang="en-US" sz="2800"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1"/>
                <a:ext cx="11181051" cy="5177308"/>
              </a:xfrm>
              <a:blipFill rotWithShape="0">
                <a:blip r:embed="rId2"/>
                <a:stretch>
                  <a:fillRect t="-3887" r="-2180"/>
                </a:stretch>
              </a:blipFill>
            </p:spPr>
            <p:txBody>
              <a:bodyPr/>
              <a:lstStyle/>
              <a:p>
                <a:r>
                  <a:rPr lang="en-US">
                    <a:noFill/>
                  </a:rPr>
                  <a:t> </a:t>
                </a:r>
              </a:p>
            </p:txBody>
          </p:sp>
        </mc:Fallback>
      </mc:AlternateContent>
    </p:spTree>
    <p:extLst>
      <p:ext uri="{BB962C8B-B14F-4D97-AF65-F5344CB8AC3E}">
        <p14:creationId xmlns:p14="http://schemas.microsoft.com/office/powerpoint/2010/main" val="313506345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Content Placeholder 21"/>
          <p:cNvPicPr>
            <a:picLocks noGrp="1" noChangeAspect="1"/>
          </p:cNvPicPr>
          <p:nvPr>
            <p:ph idx="1"/>
          </p:nvPr>
        </p:nvPicPr>
        <p:blipFill>
          <a:blip r:embed="rId2"/>
          <a:stretch>
            <a:fillRect/>
          </a:stretch>
        </p:blipFill>
        <p:spPr>
          <a:xfrm>
            <a:off x="1596980" y="257175"/>
            <a:ext cx="9581882" cy="6453188"/>
          </a:xfrm>
          <a:prstGeom prst="rect">
            <a:avLst/>
          </a:prstGeom>
        </p:spPr>
      </p:pic>
    </p:spTree>
    <p:extLst>
      <p:ext uri="{BB962C8B-B14F-4D97-AF65-F5344CB8AC3E}">
        <p14:creationId xmlns:p14="http://schemas.microsoft.com/office/powerpoint/2010/main" val="268863962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03065" y="321972"/>
            <a:ext cx="6299957" cy="1120462"/>
          </a:xfrm>
        </p:spPr>
        <p:txBody>
          <a:bodyPr>
            <a:normAutofit/>
          </a:bodyPr>
          <a:lstStyle/>
          <a:p>
            <a:r>
              <a:rPr lang="ar-IQ" dirty="0" smtClean="0">
                <a:latin typeface="Arial" panose="020B0604020202020204" pitchFamily="34" charset="0"/>
                <a:cs typeface="Arial" panose="020B0604020202020204" pitchFamily="34" charset="0"/>
              </a:rPr>
              <a:t>المحاظرة السابعة عشر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1"/>
                <a:ext cx="11181051" cy="5177308"/>
              </a:xfrm>
            </p:spPr>
            <p:txBody>
              <a:bodyPr>
                <a:normAutofit fontScale="62500" lnSpcReduction="20000"/>
              </a:bodyPr>
              <a:lstStyle/>
              <a:p>
                <a:pPr rtl="1"/>
                <a:r>
                  <a:rPr lang="ar-IQ" sz="4400" b="1" dirty="0" smtClean="0">
                    <a:latin typeface="Arial" panose="020B0604020202020204" pitchFamily="34" charset="0"/>
                    <a:cs typeface="Arial" panose="020B0604020202020204" pitchFamily="34" charset="0"/>
                  </a:rPr>
                  <a:t>   **</a:t>
                </a:r>
                <a:r>
                  <a:rPr lang="ar-IQ" sz="2800" b="1" dirty="0" smtClean="0"/>
                  <a:t>أختبار </a:t>
                </a:r>
                <a:r>
                  <a:rPr lang="ar-IQ" sz="2800" b="1" dirty="0"/>
                  <a:t>بارتلت </a:t>
                </a:r>
                <a:r>
                  <a:rPr lang="en-US" sz="2800" b="1" dirty="0"/>
                  <a:t>Bartlett test </a:t>
                </a:r>
                <a:endParaRPr lang="en-US" sz="2800" dirty="0"/>
              </a:p>
              <a:p>
                <a:pPr rtl="1"/>
                <a:r>
                  <a:rPr lang="ar-IQ" sz="2800" dirty="0"/>
                  <a:t>افرض ان </a:t>
                </a:r>
                <a:r>
                  <a:rPr lang="en-US" sz="2800" dirty="0"/>
                  <a:t>k,</a:t>
                </a:r>
                <a14:m>
                  <m:oMath xmlns:m="http://schemas.openxmlformats.org/officeDocument/2006/math">
                    <m:sSubSup>
                      <m:sSubSupPr>
                        <m:ctrlPr>
                          <a:rPr lang="en-US" sz="2800" i="1">
                            <a:latin typeface="Cambria Math"/>
                          </a:rPr>
                        </m:ctrlPr>
                      </m:sSubSupPr>
                      <m:e>
                        <m:r>
                          <a:rPr lang="en-US" sz="2800" i="1">
                            <a:latin typeface="Cambria Math"/>
                          </a:rPr>
                          <m:t>𝑆</m:t>
                        </m:r>
                      </m:e>
                      <m:sub>
                        <m:r>
                          <a:rPr lang="en-US" sz="2800" i="1">
                            <a:latin typeface="Cambria Math"/>
                          </a:rPr>
                          <m:t>𝑖</m:t>
                        </m:r>
                      </m:sub>
                      <m:sup>
                        <m:r>
                          <a:rPr lang="en-US" sz="2800" i="1">
                            <a:latin typeface="Cambria Math"/>
                          </a:rPr>
                          <m:t>2</m:t>
                        </m:r>
                      </m:sup>
                    </m:sSubSup>
                  </m:oMath>
                </a14:m>
                <a:r>
                  <a:rPr lang="ar-IQ" sz="2800" dirty="0"/>
                  <a:t> و </a:t>
                </a:r>
                <a:r>
                  <a:rPr lang="en-US" sz="2800" dirty="0" err="1"/>
                  <a:t>i</a:t>
                </a:r>
                <a:r>
                  <a:rPr lang="en-US" sz="2800" dirty="0"/>
                  <a:t>=1,2</a:t>
                </a:r>
                <a:r>
                  <a:rPr lang="ar-IQ" sz="2800" dirty="0"/>
                  <a:t> تمثل </a:t>
                </a:r>
                <a:r>
                  <a:rPr lang="en-US" sz="2800" dirty="0"/>
                  <a:t>k</a:t>
                </a:r>
                <a:r>
                  <a:rPr lang="ar-IQ" sz="2800" dirty="0"/>
                  <a:t> من التقديرات المستقلة لتباين المجتمع  </a:t>
                </a:r>
                <a:r>
                  <a:rPr lang="en-US" sz="2800" dirty="0"/>
                  <a:t>6</a:t>
                </a:r>
                <a:r>
                  <a:rPr lang="en-US" sz="2800" baseline="30000" dirty="0"/>
                  <a:t>2</a:t>
                </a:r>
                <a:r>
                  <a:rPr lang="ar-IQ" sz="2800" dirty="0"/>
                  <a:t> المستحصل عليها من </a:t>
                </a:r>
                <a:r>
                  <a:rPr lang="en-US" sz="2800" dirty="0"/>
                  <a:t>k</a:t>
                </a:r>
                <a:r>
                  <a:rPr lang="ar-IQ" sz="2800" dirty="0"/>
                  <a:t> من العينات التي حجم كل منها هو </a:t>
                </a:r>
                <a:r>
                  <a:rPr lang="en-US" sz="2800" dirty="0" err="1"/>
                  <a:t>ni</a:t>
                </a:r>
                <a:r>
                  <a:rPr lang="ar-IQ" sz="2800" dirty="0"/>
                  <a:t> وبهدف اختبار الفرض القائل بأن هذه العينات مسحوبة من مجتمع تباينه </a:t>
                </a:r>
                <a:r>
                  <a:rPr lang="en-US" sz="2800" dirty="0"/>
                  <a:t>6</a:t>
                </a:r>
                <a:r>
                  <a:rPr lang="en-US" sz="2800" baseline="30000" dirty="0"/>
                  <a:t>2</a:t>
                </a:r>
                <a:r>
                  <a:rPr lang="ar-IQ" sz="2800" dirty="0"/>
                  <a:t> أي ان </a:t>
                </a:r>
                <a14:m>
                  <m:oMath xmlns:m="http://schemas.openxmlformats.org/officeDocument/2006/math">
                    <m:sSubSup>
                      <m:sSubSupPr>
                        <m:ctrlPr>
                          <a:rPr lang="en-US" sz="2800" i="1">
                            <a:latin typeface="Cambria Math"/>
                          </a:rPr>
                        </m:ctrlPr>
                      </m:sSubSupPr>
                      <m:e>
                        <m:r>
                          <a:rPr lang="en-US" sz="2800" i="1">
                            <a:latin typeface="Cambria Math"/>
                          </a:rPr>
                          <m:t>𝑠</m:t>
                        </m:r>
                      </m:e>
                      <m:sub>
                        <m:r>
                          <a:rPr lang="en-US" sz="2800" i="1">
                            <a:latin typeface="Cambria Math"/>
                          </a:rPr>
                          <m:t>𝑖</m:t>
                        </m:r>
                      </m:sub>
                      <m:sup>
                        <m:r>
                          <a:rPr lang="en-US" sz="2800" i="1">
                            <a:latin typeface="Cambria Math"/>
                          </a:rPr>
                          <m:t>2</m:t>
                        </m:r>
                      </m:sup>
                    </m:sSubSup>
                  </m:oMath>
                </a14:m>
                <a:r>
                  <a:rPr lang="ar-IQ" sz="2800" dirty="0"/>
                  <a:t> هي تقديرات متجانسة ( متساوية معنوياً) فأن معيار الاختبار للفرضية اعلاه هو </a:t>
                </a:r>
                <a:endParaRPr lang="en-US" sz="2800" dirty="0"/>
              </a:p>
              <a:p>
                <a:pPr/>
                <a14:m>
                  <m:oMathPara xmlns:m="http://schemas.openxmlformats.org/officeDocument/2006/math">
                    <m:oMathParaPr>
                      <m:jc m:val="centerGroup"/>
                    </m:oMathParaPr>
                    <m:oMath xmlns:m="http://schemas.openxmlformats.org/officeDocument/2006/math">
                      <m:sSup>
                        <m:sSupPr>
                          <m:ctrlPr>
                            <a:rPr lang="en-US" sz="2800" i="1">
                              <a:latin typeface="Cambria Math"/>
                            </a:rPr>
                          </m:ctrlPr>
                        </m:sSupPr>
                        <m:e>
                          <m:r>
                            <a:rPr lang="en-US" sz="2800" i="1">
                              <a:latin typeface="Cambria Math"/>
                            </a:rPr>
                            <m:t>𝜒</m:t>
                          </m:r>
                        </m:e>
                        <m:sup>
                          <m:r>
                            <a:rPr lang="en-US" sz="2800" i="1">
                              <a:latin typeface="Cambria Math"/>
                            </a:rPr>
                            <m:t>2</m:t>
                          </m:r>
                        </m:sup>
                      </m:sSup>
                      <m:r>
                        <a:rPr lang="en-US" sz="2800" i="1">
                          <a:latin typeface="Cambria Math"/>
                        </a:rPr>
                        <m:t>=</m:t>
                      </m:r>
                      <m:f>
                        <m:fPr>
                          <m:ctrlPr>
                            <a:rPr lang="en-US" sz="2800" i="1">
                              <a:latin typeface="Cambria Math"/>
                            </a:rPr>
                          </m:ctrlPr>
                        </m:fPr>
                        <m:num>
                          <m:sSub>
                            <m:sSubPr>
                              <m:ctrlPr>
                                <a:rPr lang="en-US" sz="2800" i="1">
                                  <a:latin typeface="Cambria Math"/>
                                </a:rPr>
                              </m:ctrlPr>
                            </m:sSubPr>
                            <m:e>
                              <m:r>
                                <a:rPr lang="en-US" sz="2800" i="1">
                                  <a:latin typeface="Cambria Math"/>
                                </a:rPr>
                                <m:t>𝐶</m:t>
                              </m:r>
                            </m:e>
                            <m:sub>
                              <m:r>
                                <a:rPr lang="en-US" sz="2800" i="1">
                                  <a:latin typeface="Cambria Math"/>
                                </a:rPr>
                                <m:t>1</m:t>
                              </m:r>
                            </m:sub>
                          </m:sSub>
                        </m:num>
                        <m:den>
                          <m:sSub>
                            <m:sSubPr>
                              <m:ctrlPr>
                                <a:rPr lang="en-US" sz="2800" i="1">
                                  <a:latin typeface="Cambria Math"/>
                                </a:rPr>
                              </m:ctrlPr>
                            </m:sSubPr>
                            <m:e>
                              <m:r>
                                <a:rPr lang="en-US" sz="2800" i="1">
                                  <a:latin typeface="Cambria Math"/>
                                </a:rPr>
                                <m:t>𝐶</m:t>
                              </m:r>
                            </m:e>
                            <m:sub>
                              <m:r>
                                <a:rPr lang="en-US" sz="2800" i="1">
                                  <a:latin typeface="Cambria Math"/>
                                </a:rPr>
                                <m:t>2</m:t>
                              </m:r>
                            </m:sub>
                          </m:sSub>
                        </m:den>
                      </m:f>
                      <m:r>
                        <a:rPr lang="en-US" sz="2800" i="1">
                          <a:latin typeface="Cambria Math"/>
                        </a:rPr>
                        <m:t>~ </m:t>
                      </m:r>
                      <m:sSubSup>
                        <m:sSubSupPr>
                          <m:ctrlPr>
                            <a:rPr lang="en-US" sz="2800" i="1">
                              <a:latin typeface="Cambria Math"/>
                            </a:rPr>
                          </m:ctrlPr>
                        </m:sSubSupPr>
                        <m:e>
                          <m:r>
                            <a:rPr lang="en-US" sz="2800" i="1">
                              <a:latin typeface="Cambria Math"/>
                            </a:rPr>
                            <m:t>𝜒</m:t>
                          </m:r>
                        </m:e>
                        <m:sub>
                          <m:d>
                            <m:dPr>
                              <m:ctrlPr>
                                <a:rPr lang="en-US" sz="2800" i="1">
                                  <a:latin typeface="Cambria Math"/>
                                </a:rPr>
                              </m:ctrlPr>
                            </m:dPr>
                            <m:e>
                              <m:r>
                                <a:rPr lang="en-US" sz="2800" i="1">
                                  <a:latin typeface="Cambria Math"/>
                                </a:rPr>
                                <m:t>𝑘</m:t>
                              </m:r>
                              <m:r>
                                <a:rPr lang="en-US" sz="2800" i="1">
                                  <a:latin typeface="Cambria Math"/>
                                </a:rPr>
                                <m:t>−</m:t>
                              </m:r>
                              <m:r>
                                <a:rPr lang="en-US" sz="2800" i="1">
                                  <a:latin typeface="Cambria Math"/>
                                </a:rPr>
                                <m:t>1</m:t>
                              </m:r>
                            </m:e>
                          </m:d>
                        </m:sub>
                        <m:sup>
                          <m:r>
                            <a:rPr lang="en-US" sz="2800" i="1">
                              <a:latin typeface="Cambria Math"/>
                            </a:rPr>
                            <m:t>2</m:t>
                          </m:r>
                        </m:sup>
                      </m:sSubSup>
                    </m:oMath>
                  </m:oMathPara>
                </a14:m>
                <a:endParaRPr lang="en-US" sz="2800" dirty="0"/>
              </a:p>
              <a:p>
                <a:pPr rtl="1"/>
                <a:r>
                  <a:rPr lang="ar-IQ" sz="2800" dirty="0"/>
                  <a:t>حيث ان </a:t>
                </a:r>
                <a:endParaRPr lang="en-US" sz="2800" dirty="0"/>
              </a:p>
              <a:p>
                <a:r>
                  <a:rPr lang="en-US" sz="2800" dirty="0"/>
                  <a:t>C1=</a:t>
                </a:r>
                <a14:m>
                  <m:oMath xmlns:m="http://schemas.openxmlformats.org/officeDocument/2006/math">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𝑘</m:t>
                        </m:r>
                      </m:sup>
                      <m:e>
                        <m:d>
                          <m:dPr>
                            <m:ctrlPr>
                              <a:rPr lang="en-US" sz="2800" i="1">
                                <a:latin typeface="Cambria Math"/>
                              </a:rPr>
                            </m:ctrlPr>
                          </m:dPr>
                          <m:e>
                            <m:sSub>
                              <m:sSubPr>
                                <m:ctrlPr>
                                  <a:rPr lang="en-US" sz="2800" i="1">
                                    <a:latin typeface="Cambria Math"/>
                                  </a:rPr>
                                </m:ctrlPr>
                              </m:sSubPr>
                              <m:e>
                                <m:r>
                                  <a:rPr lang="en-US" sz="2800" i="1">
                                    <a:latin typeface="Cambria Math"/>
                                  </a:rPr>
                                  <m:t>𝑛</m:t>
                                </m:r>
                              </m:e>
                              <m:sub>
                                <m:r>
                                  <a:rPr lang="en-US" sz="2800" i="1">
                                    <a:latin typeface="Cambria Math"/>
                                  </a:rPr>
                                  <m:t>𝑖</m:t>
                                </m:r>
                              </m:sub>
                            </m:sSub>
                            <m:r>
                              <a:rPr lang="en-US" sz="2800" i="1">
                                <a:latin typeface="Cambria Math"/>
                              </a:rPr>
                              <m:t>−</m:t>
                            </m:r>
                            <m:r>
                              <a:rPr lang="en-US" sz="2800" i="1">
                                <a:latin typeface="Cambria Math"/>
                              </a:rPr>
                              <m:t>1</m:t>
                            </m:r>
                          </m:e>
                        </m:d>
                        <m:sSub>
                          <m:sSubPr>
                            <m:ctrlPr>
                              <a:rPr lang="en-US" sz="2800" i="1">
                                <a:latin typeface="Cambria Math"/>
                              </a:rPr>
                            </m:ctrlPr>
                          </m:sSubPr>
                          <m:e>
                            <m:r>
                              <a:rPr lang="en-US" sz="2800" i="1">
                                <a:latin typeface="Cambria Math"/>
                              </a:rPr>
                              <m:t>𝑙𝑜𝑔</m:t>
                            </m:r>
                          </m:e>
                          <m:sub>
                            <m:r>
                              <a:rPr lang="en-US" sz="2800" i="1">
                                <a:latin typeface="Cambria Math"/>
                              </a:rPr>
                              <m:t>𝑒</m:t>
                            </m:r>
                          </m:sub>
                        </m:sSub>
                        <m:f>
                          <m:fPr>
                            <m:ctrlPr>
                              <a:rPr lang="en-US" sz="2800" i="1">
                                <a:latin typeface="Cambria Math"/>
                              </a:rPr>
                            </m:ctrlPr>
                          </m:fPr>
                          <m:num>
                            <m:sSup>
                              <m:sSupPr>
                                <m:ctrlPr>
                                  <a:rPr lang="en-US" sz="2800" i="1">
                                    <a:latin typeface="Cambria Math"/>
                                  </a:rPr>
                                </m:ctrlPr>
                              </m:sSupPr>
                              <m:e>
                                <m:r>
                                  <a:rPr lang="en-US" sz="2800" i="1">
                                    <a:latin typeface="Cambria Math"/>
                                  </a:rPr>
                                  <m:t>𝑠</m:t>
                                </m:r>
                              </m:e>
                              <m:sup>
                                <m:r>
                                  <a:rPr lang="en-US" sz="2800" i="1">
                                    <a:latin typeface="Cambria Math"/>
                                  </a:rPr>
                                  <m:t>2</m:t>
                                </m:r>
                              </m:sup>
                            </m:sSup>
                          </m:num>
                          <m:den>
                            <m:sSubSup>
                              <m:sSubSupPr>
                                <m:ctrlPr>
                                  <a:rPr lang="en-US" sz="2800" i="1">
                                    <a:latin typeface="Cambria Math"/>
                                  </a:rPr>
                                </m:ctrlPr>
                              </m:sSubSupPr>
                              <m:e>
                                <m:r>
                                  <a:rPr lang="en-US" sz="2800" i="1">
                                    <a:latin typeface="Cambria Math"/>
                                  </a:rPr>
                                  <m:t>𝑠</m:t>
                                </m:r>
                              </m:e>
                              <m:sub>
                                <m:r>
                                  <a:rPr lang="en-US" sz="2800" i="1">
                                    <a:latin typeface="Cambria Math"/>
                                  </a:rPr>
                                  <m:t>𝑖</m:t>
                                </m:r>
                              </m:sub>
                              <m:sup>
                                <m:r>
                                  <a:rPr lang="en-US" sz="2800" i="1">
                                    <a:latin typeface="Cambria Math"/>
                                  </a:rPr>
                                  <m:t>2</m:t>
                                </m:r>
                              </m:sup>
                            </m:sSubSup>
                          </m:den>
                        </m:f>
                      </m:e>
                    </m:nary>
                  </m:oMath>
                </a14:m>
                <a:r>
                  <a:rPr lang="en-US" sz="2800" dirty="0"/>
                  <a:t>,                        </a:t>
                </a:r>
                <a14:m>
                  <m:oMath xmlns:m="http://schemas.openxmlformats.org/officeDocument/2006/math">
                    <m:sSup>
                      <m:sSupPr>
                        <m:ctrlPr>
                          <a:rPr lang="en-US" sz="2800" i="1">
                            <a:latin typeface="Cambria Math"/>
                          </a:rPr>
                        </m:ctrlPr>
                      </m:sSupPr>
                      <m:e>
                        <m:r>
                          <a:rPr lang="en-US" sz="2800" i="1">
                            <a:latin typeface="Cambria Math"/>
                          </a:rPr>
                          <m:t>𝑠</m:t>
                        </m:r>
                      </m:e>
                      <m:sup>
                        <m:r>
                          <a:rPr lang="en-US" sz="2800" i="1">
                            <a:latin typeface="Cambria Math"/>
                          </a:rPr>
                          <m:t>2</m:t>
                        </m:r>
                      </m:sup>
                    </m:sSup>
                  </m:oMath>
                </a14:m>
                <a:r>
                  <a:rPr lang="en-US" sz="2800" dirty="0"/>
                  <a:t>= </a:t>
                </a:r>
                <a14:m>
                  <m:oMath xmlns:m="http://schemas.openxmlformats.org/officeDocument/2006/math">
                    <m:f>
                      <m:fPr>
                        <m:ctrlPr>
                          <a:rPr lang="en-US" sz="2800" i="1">
                            <a:latin typeface="Cambria Math"/>
                          </a:rPr>
                        </m:ctrlPr>
                      </m:fPr>
                      <m:num>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𝑘</m:t>
                            </m:r>
                          </m:sup>
                          <m:e>
                            <m:r>
                              <a:rPr lang="en-US" sz="2800" i="1">
                                <a:latin typeface="Cambria Math"/>
                              </a:rPr>
                              <m:t>(</m:t>
                            </m:r>
                            <m:sSub>
                              <m:sSubPr>
                                <m:ctrlPr>
                                  <a:rPr lang="en-US" sz="2800" i="1">
                                    <a:latin typeface="Cambria Math"/>
                                  </a:rPr>
                                </m:ctrlPr>
                              </m:sSubPr>
                              <m:e>
                                <m:r>
                                  <a:rPr lang="en-US" sz="2800" i="1">
                                    <a:latin typeface="Cambria Math"/>
                                  </a:rPr>
                                  <m:t>𝑛</m:t>
                                </m:r>
                              </m:e>
                              <m:sub>
                                <m:r>
                                  <a:rPr lang="en-US" sz="2800" i="1">
                                    <a:latin typeface="Cambria Math"/>
                                  </a:rPr>
                                  <m:t>𝑖</m:t>
                                </m:r>
                              </m:sub>
                            </m:sSub>
                            <m:r>
                              <a:rPr lang="en-US" sz="2800" i="1">
                                <a:latin typeface="Cambria Math"/>
                              </a:rPr>
                              <m:t>−</m:t>
                            </m:r>
                            <m:r>
                              <a:rPr lang="en-US" sz="2800" i="1">
                                <a:latin typeface="Cambria Math"/>
                              </a:rPr>
                              <m:t>1</m:t>
                            </m:r>
                            <m:r>
                              <a:rPr lang="en-US" sz="2800" i="1">
                                <a:latin typeface="Cambria Math"/>
                              </a:rPr>
                              <m:t>)</m:t>
                            </m:r>
                            <m:sSubSup>
                              <m:sSubSupPr>
                                <m:ctrlPr>
                                  <a:rPr lang="en-US" sz="2800" i="1">
                                    <a:latin typeface="Cambria Math"/>
                                  </a:rPr>
                                </m:ctrlPr>
                              </m:sSubSupPr>
                              <m:e>
                                <m:r>
                                  <a:rPr lang="en-US" sz="2800" i="1">
                                    <a:latin typeface="Cambria Math"/>
                                  </a:rPr>
                                  <m:t>𝑠</m:t>
                                </m:r>
                              </m:e>
                              <m:sub>
                                <m:r>
                                  <a:rPr lang="en-US" sz="2800" i="1">
                                    <a:latin typeface="Cambria Math"/>
                                  </a:rPr>
                                  <m:t>𝑖</m:t>
                                </m:r>
                              </m:sub>
                              <m:sup>
                                <m:r>
                                  <a:rPr lang="en-US" sz="2800" i="1">
                                    <a:latin typeface="Cambria Math"/>
                                  </a:rPr>
                                  <m:t>2</m:t>
                                </m:r>
                              </m:sup>
                            </m:sSubSup>
                          </m:e>
                        </m:nary>
                      </m:num>
                      <m:den>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𝑘</m:t>
                            </m:r>
                          </m:sup>
                          <m:e>
                            <m:r>
                              <a:rPr lang="en-US" sz="2800" i="1">
                                <a:latin typeface="Cambria Math"/>
                              </a:rPr>
                              <m:t>(</m:t>
                            </m:r>
                            <m:sSub>
                              <m:sSubPr>
                                <m:ctrlPr>
                                  <a:rPr lang="en-US" sz="2800" i="1">
                                    <a:latin typeface="Cambria Math"/>
                                  </a:rPr>
                                </m:ctrlPr>
                              </m:sSubPr>
                              <m:e>
                                <m:r>
                                  <a:rPr lang="en-US" sz="2800" i="1">
                                    <a:latin typeface="Cambria Math"/>
                                  </a:rPr>
                                  <m:t>𝑛</m:t>
                                </m:r>
                              </m:e>
                              <m:sub>
                                <m:r>
                                  <a:rPr lang="en-US" sz="2800" i="1">
                                    <a:latin typeface="Cambria Math"/>
                                  </a:rPr>
                                  <m:t>𝑖</m:t>
                                </m:r>
                              </m:sub>
                            </m:sSub>
                            <m:r>
                              <a:rPr lang="en-US" sz="2800" i="1">
                                <a:latin typeface="Cambria Math"/>
                              </a:rPr>
                              <m:t>−</m:t>
                            </m:r>
                            <m:r>
                              <a:rPr lang="en-US" sz="2800" i="1">
                                <a:latin typeface="Cambria Math"/>
                              </a:rPr>
                              <m:t>1</m:t>
                            </m:r>
                            <m:r>
                              <a:rPr lang="en-US" sz="2800" i="1">
                                <a:latin typeface="Cambria Math"/>
                              </a:rPr>
                              <m:t>)</m:t>
                            </m:r>
                          </m:e>
                        </m:nary>
                      </m:den>
                    </m:f>
                  </m:oMath>
                </a14:m>
                <a:endParaRPr lang="en-US" sz="2800" dirty="0"/>
              </a:p>
              <a:p>
                <a:pPr rtl="1"/>
                <a:r>
                  <a:rPr lang="ar-IQ" sz="2800" dirty="0"/>
                  <a:t>وأن </a:t>
                </a:r>
                <a:endParaRPr lang="en-US" sz="2800" dirty="0"/>
              </a:p>
              <a:p>
                <a:r>
                  <a:rPr lang="en-US" sz="2800" dirty="0"/>
                  <a:t>C2=1+</a:t>
                </a:r>
                <a14:m>
                  <m:oMath xmlns:m="http://schemas.openxmlformats.org/officeDocument/2006/math">
                    <m:f>
                      <m:fPr>
                        <m:ctrlPr>
                          <a:rPr lang="en-US" sz="2800" i="1">
                            <a:latin typeface="Cambria Math"/>
                          </a:rPr>
                        </m:ctrlPr>
                      </m:fPr>
                      <m:num>
                        <m:r>
                          <a:rPr lang="en-US" sz="2800" i="1">
                            <a:latin typeface="Cambria Math"/>
                          </a:rPr>
                          <m:t>1</m:t>
                        </m:r>
                      </m:num>
                      <m:den>
                        <m:r>
                          <a:rPr lang="en-US" sz="2800" i="1">
                            <a:latin typeface="Cambria Math"/>
                          </a:rPr>
                          <m:t>3</m:t>
                        </m:r>
                        <m:r>
                          <a:rPr lang="en-US" sz="2800" i="1">
                            <a:latin typeface="Cambria Math"/>
                          </a:rPr>
                          <m:t>(</m:t>
                        </m:r>
                        <m:r>
                          <a:rPr lang="en-US" sz="2800" i="1">
                            <a:latin typeface="Cambria Math"/>
                          </a:rPr>
                          <m:t>𝑘</m:t>
                        </m:r>
                        <m:r>
                          <a:rPr lang="en-US" sz="2800" i="1">
                            <a:latin typeface="Cambria Math"/>
                          </a:rPr>
                          <m:t>−</m:t>
                        </m:r>
                        <m:r>
                          <a:rPr lang="en-US" sz="2800" i="1">
                            <a:latin typeface="Cambria Math"/>
                          </a:rPr>
                          <m:t>1</m:t>
                        </m:r>
                        <m:r>
                          <a:rPr lang="en-US" sz="2800" i="1">
                            <a:latin typeface="Cambria Math"/>
                          </a:rPr>
                          <m:t>)</m:t>
                        </m:r>
                      </m:den>
                    </m:f>
                  </m:oMath>
                </a14:m>
                <a:r>
                  <a:rPr lang="en-US" sz="2800" dirty="0"/>
                  <a:t>(</a:t>
                </a:r>
                <a14:m>
                  <m:oMath xmlns:m="http://schemas.openxmlformats.org/officeDocument/2006/math">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𝑘</m:t>
                        </m:r>
                      </m:sup>
                      <m:e>
                        <m:f>
                          <m:fPr>
                            <m:ctrlPr>
                              <a:rPr lang="en-US" sz="2800" i="1">
                                <a:latin typeface="Cambria Math"/>
                              </a:rPr>
                            </m:ctrlPr>
                          </m:fPr>
                          <m:num>
                            <m:r>
                              <a:rPr lang="en-US" sz="2800" i="1">
                                <a:latin typeface="Cambria Math"/>
                              </a:rPr>
                              <m:t>1</m:t>
                            </m:r>
                          </m:num>
                          <m:den>
                            <m:sSub>
                              <m:sSubPr>
                                <m:ctrlPr>
                                  <a:rPr lang="en-US" sz="2800" i="1">
                                    <a:latin typeface="Cambria Math"/>
                                  </a:rPr>
                                </m:ctrlPr>
                              </m:sSubPr>
                              <m:e>
                                <m:r>
                                  <a:rPr lang="en-US" sz="2800" i="1">
                                    <a:latin typeface="Cambria Math"/>
                                  </a:rPr>
                                  <m:t>𝑛</m:t>
                                </m:r>
                              </m:e>
                              <m:sub>
                                <m:r>
                                  <a:rPr lang="en-US" sz="2800" i="1">
                                    <a:latin typeface="Cambria Math"/>
                                  </a:rPr>
                                  <m:t>𝑖</m:t>
                                </m:r>
                              </m:sub>
                            </m:sSub>
                            <m:r>
                              <a:rPr lang="en-US" sz="2800" i="1">
                                <a:latin typeface="Cambria Math"/>
                              </a:rPr>
                              <m:t>−</m:t>
                            </m:r>
                            <m:r>
                              <a:rPr lang="en-US" sz="2800" i="1">
                                <a:latin typeface="Cambria Math"/>
                              </a:rPr>
                              <m:t>1</m:t>
                            </m:r>
                          </m:den>
                        </m:f>
                      </m:e>
                    </m:nary>
                  </m:oMath>
                </a14:m>
                <a:r>
                  <a:rPr lang="en-US" sz="2800" dirty="0"/>
                  <a:t>-</a:t>
                </a:r>
                <a14:m>
                  <m:oMath xmlns:m="http://schemas.openxmlformats.org/officeDocument/2006/math">
                    <m:f>
                      <m:fPr>
                        <m:ctrlPr>
                          <a:rPr lang="en-US" sz="2800" i="1">
                            <a:latin typeface="Cambria Math"/>
                          </a:rPr>
                        </m:ctrlPr>
                      </m:fPr>
                      <m:num>
                        <m:r>
                          <a:rPr lang="en-US" sz="2800" i="1">
                            <a:latin typeface="Cambria Math"/>
                          </a:rPr>
                          <m:t>1</m:t>
                        </m:r>
                      </m:num>
                      <m:den>
                        <m:nary>
                          <m:naryPr>
                            <m:chr m:val="∑"/>
                            <m:limLoc m:val="undOvr"/>
                            <m:ctrlPr>
                              <a:rPr lang="en-US" sz="2800" i="1">
                                <a:latin typeface="Cambria Math"/>
                              </a:rPr>
                            </m:ctrlPr>
                          </m:naryPr>
                          <m:sub>
                            <m:r>
                              <a:rPr lang="en-US" sz="2800" i="1">
                                <a:latin typeface="Cambria Math"/>
                              </a:rPr>
                              <m:t>𝑖</m:t>
                            </m:r>
                            <m:r>
                              <a:rPr lang="en-US" sz="2800" i="1">
                                <a:latin typeface="Cambria Math"/>
                              </a:rPr>
                              <m:t>=</m:t>
                            </m:r>
                            <m:r>
                              <a:rPr lang="en-US" sz="2800" i="1">
                                <a:latin typeface="Cambria Math"/>
                              </a:rPr>
                              <m:t>1</m:t>
                            </m:r>
                          </m:sub>
                          <m:sup>
                            <m:r>
                              <a:rPr lang="en-US" sz="2800" i="1">
                                <a:latin typeface="Cambria Math"/>
                              </a:rPr>
                              <m:t>𝑘</m:t>
                            </m:r>
                          </m:sup>
                          <m:e>
                            <m:r>
                              <a:rPr lang="en-US" sz="2800" i="1">
                                <a:latin typeface="Cambria Math"/>
                              </a:rPr>
                              <m:t>(</m:t>
                            </m:r>
                            <m:sSub>
                              <m:sSubPr>
                                <m:ctrlPr>
                                  <a:rPr lang="en-US" sz="2800" i="1">
                                    <a:latin typeface="Cambria Math"/>
                                  </a:rPr>
                                </m:ctrlPr>
                              </m:sSubPr>
                              <m:e>
                                <m:r>
                                  <a:rPr lang="en-US" sz="2800" i="1">
                                    <a:latin typeface="Cambria Math"/>
                                  </a:rPr>
                                  <m:t>𝑛</m:t>
                                </m:r>
                              </m:e>
                              <m:sub>
                                <m:r>
                                  <a:rPr lang="en-US" sz="2800" i="1">
                                    <a:latin typeface="Cambria Math"/>
                                  </a:rPr>
                                  <m:t>𝑖</m:t>
                                </m:r>
                              </m:sub>
                            </m:sSub>
                            <m:r>
                              <a:rPr lang="en-US" sz="2800" i="1">
                                <a:latin typeface="Cambria Math"/>
                              </a:rPr>
                              <m:t>−</m:t>
                            </m:r>
                            <m:r>
                              <a:rPr lang="en-US" sz="2800" i="1">
                                <a:latin typeface="Cambria Math"/>
                              </a:rPr>
                              <m:t>1</m:t>
                            </m:r>
                          </m:e>
                        </m:nary>
                      </m:den>
                    </m:f>
                  </m:oMath>
                </a14:m>
                <a:r>
                  <a:rPr lang="en-US" sz="2800" dirty="0"/>
                  <a:t>)</a:t>
                </a:r>
              </a:p>
              <a:p>
                <a:pPr rtl="1"/>
                <a:r>
                  <a:rPr lang="ar-IQ" sz="2800" dirty="0"/>
                  <a:t>بافتراض أن </a:t>
                </a:r>
                <a14:m>
                  <m:oMath xmlns:m="http://schemas.openxmlformats.org/officeDocument/2006/math">
                    <m:sSubSup>
                      <m:sSubSupPr>
                        <m:ctrlPr>
                          <a:rPr lang="en-US" sz="2800" i="1">
                            <a:latin typeface="Cambria Math"/>
                          </a:rPr>
                        </m:ctrlPr>
                      </m:sSubSupPr>
                      <m:e>
                        <m:r>
                          <a:rPr lang="en-US" sz="2800" i="1">
                            <a:latin typeface="Cambria Math"/>
                          </a:rPr>
                          <m:t>𝑆</m:t>
                        </m:r>
                      </m:e>
                      <m:sub>
                        <m:r>
                          <a:rPr lang="en-US" sz="2800" i="1">
                            <a:latin typeface="Cambria Math"/>
                          </a:rPr>
                          <m:t>𝑠</m:t>
                        </m:r>
                      </m:sub>
                      <m:sup>
                        <m:r>
                          <a:rPr lang="en-US" sz="2800" i="1">
                            <a:latin typeface="Cambria Math"/>
                          </a:rPr>
                          <m:t>2</m:t>
                        </m:r>
                      </m:sup>
                    </m:sSubSup>
                  </m:oMath>
                </a14:m>
                <a:r>
                  <a:rPr lang="ar-IQ" sz="2800" dirty="0"/>
                  <a:t> يمثل أصغر تباين في هذه المجموعة وأن </a:t>
                </a:r>
                <a14:m>
                  <m:oMath xmlns:m="http://schemas.openxmlformats.org/officeDocument/2006/math">
                    <m:sSubSup>
                      <m:sSubSupPr>
                        <m:ctrlPr>
                          <a:rPr lang="en-US" sz="2800" i="1">
                            <a:latin typeface="Cambria Math"/>
                          </a:rPr>
                        </m:ctrlPr>
                      </m:sSubSupPr>
                      <m:e>
                        <m:r>
                          <a:rPr lang="en-US" sz="2800" i="1">
                            <a:latin typeface="Cambria Math"/>
                          </a:rPr>
                          <m:t>𝑆</m:t>
                        </m:r>
                      </m:e>
                      <m:sub>
                        <m:r>
                          <a:rPr lang="en-US" sz="2800" i="1">
                            <a:latin typeface="Cambria Math"/>
                          </a:rPr>
                          <m:t>𝐿</m:t>
                        </m:r>
                      </m:sub>
                      <m:sup>
                        <m:r>
                          <a:rPr lang="en-US" sz="2800" i="1">
                            <a:latin typeface="Cambria Math"/>
                          </a:rPr>
                          <m:t>2</m:t>
                        </m:r>
                      </m:sup>
                    </m:sSubSup>
                  </m:oMath>
                </a14:m>
                <a:r>
                  <a:rPr lang="ar-IQ" sz="2800" dirty="0"/>
                  <a:t> يمثل اكبر تباين فيها عندئذ وعلى أساس اختبار </a:t>
                </a:r>
                <a:r>
                  <a:rPr lang="en-US" sz="2800" dirty="0"/>
                  <a:t>F</a:t>
                </a:r>
              </a:p>
              <a:p>
                <a:r>
                  <a:rPr lang="ar-IQ" sz="2800" dirty="0"/>
                  <a:t>أذا تم القبول بالفرض القائل بأنه لا يوجد فرق جوهري بين هذين التباينيين عندئذ يمكن القول بأنه لا يوجد فرق جوهري بين اي تباينين من تباينات هذه المجوعة أي انها جميعاً متجانسة اي قبول </a:t>
                </a:r>
                <a:r>
                  <a:rPr lang="en-US" sz="2800" dirty="0"/>
                  <a:t>Ho</a:t>
                </a:r>
                <a:r>
                  <a:rPr lang="ar-IQ" sz="2800" dirty="0"/>
                  <a:t> وعندئذ لا يستدعي الأمر باستخدام اختبار بارتلت أنما يكتفي باختبار </a:t>
                </a:r>
                <a:r>
                  <a:rPr lang="en-US" sz="2800" dirty="0"/>
                  <a:t>f</a:t>
                </a:r>
                <a:r>
                  <a:rPr lang="ar-IQ" sz="2800" dirty="0"/>
                  <a:t>. </a:t>
                </a:r>
                <a:endParaRPr lang="en-US" sz="2800"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1"/>
                <a:ext cx="11181051" cy="5177308"/>
              </a:xfrm>
              <a:blipFill rotWithShape="0">
                <a:blip r:embed="rId2"/>
                <a:stretch>
                  <a:fillRect t="-2945" r="-1090"/>
                </a:stretch>
              </a:blipFill>
            </p:spPr>
            <p:txBody>
              <a:bodyPr/>
              <a:lstStyle/>
              <a:p>
                <a:r>
                  <a:rPr lang="en-US">
                    <a:noFill/>
                  </a:rPr>
                  <a:t> </a:t>
                </a:r>
              </a:p>
            </p:txBody>
          </p:sp>
        </mc:Fallback>
      </mc:AlternateContent>
    </p:spTree>
    <p:extLst>
      <p:ext uri="{BB962C8B-B14F-4D97-AF65-F5344CB8AC3E}">
        <p14:creationId xmlns:p14="http://schemas.microsoft.com/office/powerpoint/2010/main" val="253739691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1484310" y="425003"/>
                <a:ext cx="10018713" cy="6130343"/>
              </a:xfrm>
            </p:spPr>
            <p:txBody>
              <a:bodyPr>
                <a:normAutofit/>
              </a:bodyPr>
              <a:lstStyle/>
              <a:p>
                <a:pPr marL="0" indent="0" algn="r">
                  <a:buNone/>
                </a:pPr>
                <a:r>
                  <a:rPr lang="ar-IQ" dirty="0">
                    <a:latin typeface="Arial" panose="020B0604020202020204" pitchFamily="34" charset="0"/>
                    <a:cs typeface="Arial" panose="020B0604020202020204" pitchFamily="34" charset="0"/>
                  </a:rPr>
                  <a:t>اختبار متجانس عدة معاملات ارتباط بسيطه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أفرض ان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=1,2,…</a:t>
                </a:r>
                <a:r>
                  <a:rPr lang="en-US" dirty="0" err="1">
                    <a:latin typeface="Arial" panose="020B0604020202020204" pitchFamily="34" charset="0"/>
                    <a:cs typeface="Arial" panose="020B0604020202020204" pitchFamily="34" charset="0"/>
                  </a:rPr>
                  <a:t>k,r</a:t>
                </a:r>
                <a:r>
                  <a:rPr lang="ar-IQ" dirty="0">
                    <a:latin typeface="Arial" panose="020B0604020202020204" pitchFamily="34" charset="0"/>
                    <a:cs typeface="Arial" panose="020B0604020202020204" pitchFamily="34" charset="0"/>
                  </a:rPr>
                  <a:t> تمثل </a:t>
                </a:r>
                <a:r>
                  <a:rPr lang="en-US" dirty="0">
                    <a:latin typeface="Arial" panose="020B0604020202020204" pitchFamily="34" charset="0"/>
                    <a:cs typeface="Arial" panose="020B0604020202020204" pitchFamily="34" charset="0"/>
                  </a:rPr>
                  <a:t>k</a:t>
                </a:r>
                <a:r>
                  <a:rPr lang="ar-IQ" dirty="0">
                    <a:latin typeface="Arial" panose="020B0604020202020204" pitchFamily="34" charset="0"/>
                    <a:cs typeface="Arial" panose="020B0604020202020204" pitchFamily="34" charset="0"/>
                  </a:rPr>
                  <a:t> من التقديرات المستقلة لمعامل الارتباط البسيط في المجتمع بين الظاهرتين </a:t>
                </a:r>
                <a:r>
                  <a:rPr lang="en-US" dirty="0">
                    <a:latin typeface="Arial" panose="020B0604020202020204" pitchFamily="34" charset="0"/>
                    <a:cs typeface="Arial" panose="020B0604020202020204" pitchFamily="34" charset="0"/>
                  </a:rPr>
                  <a:t>X,Y</a:t>
                </a:r>
                <a:r>
                  <a:rPr lang="ar-IQ" dirty="0">
                    <a:latin typeface="Arial" panose="020B0604020202020204" pitchFamily="34" charset="0"/>
                    <a:cs typeface="Arial" panose="020B0604020202020204" pitchFamily="34" charset="0"/>
                  </a:rPr>
                  <a:t> ولنفرض اننا نرغب في اختبار الفرضية القائلة ان العينات التي حسبت منها هذه التقديرات مسحوبة من مجتمع احصائي معين فيه معامل الارتباط البسيط ما بين </a:t>
                </a:r>
                <a:r>
                  <a:rPr lang="en-US" dirty="0">
                    <a:latin typeface="Arial" panose="020B0604020202020204" pitchFamily="34" charset="0"/>
                    <a:cs typeface="Arial" panose="020B0604020202020204" pitchFamily="34" charset="0"/>
                  </a:rPr>
                  <a:t>Y,X</a:t>
                </a:r>
                <a:r>
                  <a:rPr lang="ar-IQ" dirty="0">
                    <a:latin typeface="Arial" panose="020B0604020202020204" pitchFamily="34" charset="0"/>
                    <a:cs typeface="Arial" panose="020B0604020202020204" pitchFamily="34" charset="0"/>
                  </a:rPr>
                  <a:t> مساو الى </a:t>
                </a:r>
                <a:r>
                  <a:rPr lang="en-US" dirty="0">
                    <a:latin typeface="Arial" panose="020B0604020202020204" pitchFamily="34" charset="0"/>
                    <a:cs typeface="Arial" panose="020B0604020202020204" pitchFamily="34" charset="0"/>
                  </a:rPr>
                  <a:t>p</a:t>
                </a:r>
                <a:r>
                  <a:rPr lang="ar-IQ" dirty="0">
                    <a:latin typeface="Arial" panose="020B0604020202020204" pitchFamily="34" charset="0"/>
                    <a:cs typeface="Arial" panose="020B0604020202020204" pitchFamily="34" charset="0"/>
                  </a:rPr>
                  <a:t> اي ما نعنيه ان </a:t>
                </a:r>
                <a:r>
                  <a:rPr lang="en-US" dirty="0" err="1">
                    <a:latin typeface="Arial" panose="020B0604020202020204" pitchFamily="34" charset="0"/>
                    <a:cs typeface="Arial" panose="020B0604020202020204" pitchFamily="34" charset="0"/>
                  </a:rPr>
                  <a:t>ri</a:t>
                </a:r>
                <a:r>
                  <a:rPr lang="ar-IQ" dirty="0">
                    <a:latin typeface="Arial" panose="020B0604020202020204" pitchFamily="34" charset="0"/>
                    <a:cs typeface="Arial" panose="020B0604020202020204" pitchFamily="34" charset="0"/>
                  </a:rPr>
                  <a:t> هي تقديرات متجانسة ( متساوية معنوياً) الى </a:t>
                </a:r>
                <a:r>
                  <a:rPr lang="en-US" dirty="0">
                    <a:latin typeface="Arial" panose="020B0604020202020204" pitchFamily="34" charset="0"/>
                    <a:cs typeface="Arial" panose="020B0604020202020204" pitchFamily="34" charset="0"/>
                  </a:rPr>
                  <a:t>p</a:t>
                </a:r>
                <a:r>
                  <a:rPr lang="ar-IQ" dirty="0">
                    <a:latin typeface="Arial" panose="020B0604020202020204" pitchFamily="34" charset="0"/>
                    <a:cs typeface="Arial" panose="020B0604020202020204" pitchFamily="34" charset="0"/>
                  </a:rPr>
                  <a:t> عندئذ فأن معيار الاختبار لهذه الفرضية هو </a:t>
                </a:r>
                <a:endParaRPr lang="en-US"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a:t>
                </a:r>
                <a14:m>
                  <m:oMath xmlns:m="http://schemas.openxmlformats.org/officeDocument/2006/math">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𝑘</m:t>
                        </m:r>
                      </m:sup>
                      <m:e>
                        <m:d>
                          <m:dPr>
                            <m:ctrlPr>
                              <a:rPr lang="en-US" i="1">
                                <a:latin typeface="Cambria Math"/>
                              </a:rPr>
                            </m:ctrlPr>
                          </m:dPr>
                          <m:e>
                            <m:r>
                              <a:rPr lang="en-US" i="1">
                                <a:latin typeface="Cambria Math"/>
                              </a:rPr>
                              <m:t>𝑛𝑖</m:t>
                            </m:r>
                            <m:r>
                              <a:rPr lang="en-US" i="1">
                                <a:latin typeface="Cambria Math"/>
                              </a:rPr>
                              <m:t>−</m:t>
                            </m:r>
                            <m:r>
                              <a:rPr lang="en-US" i="1">
                                <a:latin typeface="Cambria Math"/>
                              </a:rPr>
                              <m:t>3</m:t>
                            </m:r>
                          </m:e>
                        </m:d>
                        <m:r>
                          <a:rPr lang="en-US" i="1">
                            <a:latin typeface="Cambria Math"/>
                          </a:rPr>
                          <m:t>(</m:t>
                        </m:r>
                        <m:r>
                          <a:rPr lang="en-US" i="1">
                            <a:latin typeface="Cambria Math"/>
                          </a:rPr>
                          <m:t>𝑍𝑖</m:t>
                        </m:r>
                        <m:r>
                          <a:rPr lang="en-US" i="1">
                            <a:latin typeface="Cambria Math"/>
                          </a:rPr>
                          <m:t>−</m:t>
                        </m:r>
                        <m:r>
                          <a:rPr lang="en-US" i="1">
                            <a:latin typeface="Cambria Math"/>
                          </a:rPr>
                          <m:t>𝑍</m:t>
                        </m:r>
                        <m:r>
                          <a:rPr lang="en-US" i="1">
                            <a:latin typeface="Cambria Math"/>
                          </a:rPr>
                          <m:t>)</m:t>
                        </m:r>
                      </m:e>
                    </m:nary>
                  </m:oMath>
                </a14:m>
                <a:r>
                  <a:rPr lang="en-US" baseline="30000" dirty="0">
                    <a:latin typeface="Arial" panose="020B0604020202020204" pitchFamily="34" charset="0"/>
                    <a:cs typeface="Arial" panose="020B0604020202020204" pitchFamily="34" charset="0"/>
                  </a:rPr>
                  <a:t>2</a:t>
                </a:r>
                <a14:m>
                  <m:oMath xmlns:m="http://schemas.openxmlformats.org/officeDocument/2006/math">
                    <m:r>
                      <a:rPr lang="en-US" i="1">
                        <a:latin typeface="Cambria Math"/>
                      </a:rPr>
                      <m:t>~</m:t>
                    </m:r>
                  </m:oMath>
                </a14:m>
                <a:r>
                  <a:rPr lang="en-US" dirty="0">
                    <a:latin typeface="Arial" panose="020B0604020202020204" pitchFamily="34" charset="0"/>
                    <a:cs typeface="Arial" panose="020B0604020202020204" pitchFamily="34" charset="0"/>
                  </a:rPr>
                  <a:t>X</a:t>
                </a:r>
                <a:r>
                  <a:rPr lang="en-US" baseline="30000" dirty="0">
                    <a:latin typeface="Arial" panose="020B0604020202020204" pitchFamily="34" charset="0"/>
                    <a:cs typeface="Arial" panose="020B0604020202020204" pitchFamily="34" charset="0"/>
                  </a:rPr>
                  <a:t>2</a:t>
                </a:r>
                <a:r>
                  <a:rPr lang="en-US" baseline="-25000" dirty="0">
                    <a:latin typeface="Arial" panose="020B0604020202020204" pitchFamily="34" charset="0"/>
                    <a:cs typeface="Arial" panose="020B0604020202020204" pitchFamily="34" charset="0"/>
                  </a:rPr>
                  <a:t>(k-1)</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حيث ان </a:t>
                </a:r>
                <a:r>
                  <a:rPr lang="en-US" dirty="0" err="1">
                    <a:latin typeface="Arial" panose="020B0604020202020204" pitchFamily="34" charset="0"/>
                    <a:cs typeface="Arial" panose="020B0604020202020204" pitchFamily="34" charset="0"/>
                  </a:rPr>
                  <a:t>ni</a:t>
                </a:r>
                <a:r>
                  <a:rPr lang="ar-IQ" dirty="0">
                    <a:latin typeface="Arial" panose="020B0604020202020204" pitchFamily="34" charset="0"/>
                    <a:cs typeface="Arial" panose="020B0604020202020204" pitchFamily="34" charset="0"/>
                  </a:rPr>
                  <a:t> تمثل حجم العينة ذات تسلسل ، وان </a:t>
                </a:r>
                <a:endParaRPr lang="en-US" dirty="0">
                  <a:latin typeface="Arial" panose="020B0604020202020204" pitchFamily="34" charset="0"/>
                  <a:cs typeface="Arial" panose="020B0604020202020204" pitchFamily="34" charset="0"/>
                </a:endParaRPr>
              </a:p>
              <a:p>
                <a:pPr algn="r"/>
                <a:r>
                  <a:rPr lang="en-US" dirty="0" err="1">
                    <a:latin typeface="Arial" panose="020B0604020202020204" pitchFamily="34" charset="0"/>
                    <a:cs typeface="Arial" panose="020B0604020202020204" pitchFamily="34" charset="0"/>
                  </a:rPr>
                  <a:t>Zi</a:t>
                </a:r>
                <a:r>
                  <a:rPr lang="en-US" dirty="0">
                    <a:latin typeface="Arial" panose="020B0604020202020204" pitchFamily="34" charset="0"/>
                    <a:cs typeface="Arial" panose="020B0604020202020204" pitchFamily="34" charset="0"/>
                  </a:rPr>
                  <a:t>=</a:t>
                </a:r>
                <a14:m>
                  <m:oMath xmlns:m="http://schemas.openxmlformats.org/officeDocument/2006/math">
                    <m:f>
                      <m:fPr>
                        <m:ctrlPr>
                          <a:rPr lang="en-US" i="1">
                            <a:latin typeface="Cambria Math"/>
                          </a:rPr>
                        </m:ctrlPr>
                      </m:fPr>
                      <m:num>
                        <m:r>
                          <a:rPr lang="en-US" i="1">
                            <a:latin typeface="Cambria Math"/>
                          </a:rPr>
                          <m:t>1</m:t>
                        </m:r>
                        <m:r>
                          <a:rPr lang="en-US" i="1">
                            <a:latin typeface="Cambria Math"/>
                          </a:rPr>
                          <m:t> </m:t>
                        </m:r>
                      </m:num>
                      <m:den>
                        <m:r>
                          <a:rPr lang="en-US" i="1">
                            <a:latin typeface="Cambria Math"/>
                          </a:rPr>
                          <m:t>2</m:t>
                        </m:r>
                      </m:den>
                    </m:f>
                  </m:oMath>
                </a14:m>
                <a:r>
                  <a:rPr lang="en-US" dirty="0">
                    <a:latin typeface="Arial" panose="020B0604020202020204" pitchFamily="34" charset="0"/>
                    <a:cs typeface="Arial" panose="020B0604020202020204" pitchFamily="34" charset="0"/>
                  </a:rPr>
                  <a:t>log(</a:t>
                </a:r>
                <a14:m>
                  <m:oMath xmlns:m="http://schemas.openxmlformats.org/officeDocument/2006/math">
                    <m:f>
                      <m:fPr>
                        <m:ctrlPr>
                          <a:rPr lang="en-US" i="1">
                            <a:latin typeface="Cambria Math"/>
                          </a:rPr>
                        </m:ctrlPr>
                      </m:fPr>
                      <m:num>
                        <m:r>
                          <a:rPr lang="en-US" i="1">
                            <a:latin typeface="Cambria Math"/>
                          </a:rPr>
                          <m:t>1</m:t>
                        </m:r>
                        <m:r>
                          <a:rPr lang="en-US" i="1">
                            <a:latin typeface="Cambria Math"/>
                          </a:rPr>
                          <m:t>+</m:t>
                        </m:r>
                        <m:r>
                          <a:rPr lang="en-US" i="1">
                            <a:latin typeface="Cambria Math"/>
                          </a:rPr>
                          <m:t>𝑟𝑖</m:t>
                        </m:r>
                      </m:num>
                      <m:den>
                        <m:r>
                          <a:rPr lang="en-US" i="1">
                            <a:latin typeface="Cambria Math"/>
                          </a:rPr>
                          <m:t>1</m:t>
                        </m:r>
                        <m:r>
                          <a:rPr lang="en-US" i="1">
                            <a:latin typeface="Cambria Math"/>
                          </a:rPr>
                          <m:t>−</m:t>
                        </m:r>
                        <m:r>
                          <a:rPr lang="en-US" i="1">
                            <a:latin typeface="Cambria Math"/>
                          </a:rPr>
                          <m:t>𝑟</m:t>
                        </m:r>
                        <m:r>
                          <a:rPr lang="en-US" i="1">
                            <a:latin typeface="Cambria Math"/>
                          </a:rPr>
                          <m:t>1</m:t>
                        </m:r>
                      </m:den>
                    </m:f>
                  </m:oMath>
                </a14:m>
                <a:r>
                  <a:rPr lang="en-US" dirty="0">
                    <a:latin typeface="Arial" panose="020B0604020202020204" pitchFamily="34" charset="0"/>
                    <a:cs typeface="Arial" panose="020B0604020202020204" pitchFamily="34" charset="0"/>
                  </a:rPr>
                  <a:t>)               , Z= </a:t>
                </a:r>
                <a14:m>
                  <m:oMath xmlns:m="http://schemas.openxmlformats.org/officeDocument/2006/math">
                    <m:f>
                      <m:fPr>
                        <m:ctrlPr>
                          <a:rPr lang="en-US" i="1">
                            <a:latin typeface="Cambria Math"/>
                          </a:rPr>
                        </m:ctrlPr>
                      </m:fPr>
                      <m:num>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𝑘</m:t>
                            </m:r>
                          </m:sup>
                          <m:e>
                            <m:d>
                              <m:dPr>
                                <m:ctrlPr>
                                  <a:rPr lang="en-US" i="1">
                                    <a:latin typeface="Cambria Math"/>
                                  </a:rPr>
                                </m:ctrlPr>
                              </m:dPr>
                              <m:e>
                                <m:r>
                                  <a:rPr lang="en-US" i="1">
                                    <a:latin typeface="Cambria Math"/>
                                  </a:rPr>
                                  <m:t>𝑛𝑖</m:t>
                                </m:r>
                                <m:r>
                                  <a:rPr lang="en-US" i="1">
                                    <a:latin typeface="Cambria Math"/>
                                  </a:rPr>
                                  <m:t>−</m:t>
                                </m:r>
                                <m:r>
                                  <a:rPr lang="en-US" i="1">
                                    <a:latin typeface="Cambria Math"/>
                                  </a:rPr>
                                  <m:t>3</m:t>
                                </m:r>
                              </m:e>
                            </m:d>
                            <m:r>
                              <a:rPr lang="en-US" i="1">
                                <a:latin typeface="Cambria Math"/>
                              </a:rPr>
                              <m:t>𝑍𝑖</m:t>
                            </m:r>
                          </m:e>
                        </m:nary>
                      </m:num>
                      <m:den>
                        <m:nary>
                          <m:naryPr>
                            <m:chr m:val="∑"/>
                            <m:limLoc m:val="undOvr"/>
                            <m:ctrlPr>
                              <a:rPr lang="en-US" i="1">
                                <a:latin typeface="Cambria Math"/>
                              </a:rPr>
                            </m:ctrlPr>
                          </m:naryPr>
                          <m:sub>
                            <m:r>
                              <a:rPr lang="en-US" i="1">
                                <a:latin typeface="Cambria Math"/>
                              </a:rPr>
                              <m:t>𝑖</m:t>
                            </m:r>
                            <m:r>
                              <a:rPr lang="en-US" i="1">
                                <a:latin typeface="Cambria Math"/>
                              </a:rPr>
                              <m:t>=</m:t>
                            </m:r>
                            <m:r>
                              <a:rPr lang="en-US" i="1">
                                <a:latin typeface="Cambria Math"/>
                              </a:rPr>
                              <m:t>1</m:t>
                            </m:r>
                          </m:sub>
                          <m:sup>
                            <m:r>
                              <a:rPr lang="en-US" i="1">
                                <a:latin typeface="Cambria Math"/>
                              </a:rPr>
                              <m:t>𝑘</m:t>
                            </m:r>
                          </m:sup>
                          <m:e>
                            <m:r>
                              <a:rPr lang="en-US" i="1">
                                <a:latin typeface="Cambria Math"/>
                              </a:rPr>
                              <m:t>(</m:t>
                            </m:r>
                            <m:r>
                              <a:rPr lang="en-US" i="1">
                                <a:latin typeface="Cambria Math"/>
                              </a:rPr>
                              <m:t>𝑛𝑖</m:t>
                            </m:r>
                            <m:r>
                              <a:rPr lang="en-US" i="1">
                                <a:latin typeface="Cambria Math"/>
                              </a:rPr>
                              <m:t>−</m:t>
                            </m:r>
                            <m:r>
                              <a:rPr lang="en-US" i="1">
                                <a:latin typeface="Cambria Math"/>
                              </a:rPr>
                              <m:t>3</m:t>
                            </m:r>
                            <m:r>
                              <a:rPr lang="en-US" i="1">
                                <a:latin typeface="Cambria Math"/>
                              </a:rPr>
                              <m:t>)</m:t>
                            </m:r>
                          </m:e>
                        </m:nary>
                      </m:den>
                    </m:f>
                  </m:oMath>
                </a14:m>
                <a:endParaRPr lang="en-US" dirty="0">
                  <a:latin typeface="Arial" panose="020B0604020202020204" pitchFamily="34" charset="0"/>
                  <a:cs typeface="Arial" panose="020B0604020202020204" pitchFamily="34" charset="0"/>
                </a:endParaRPr>
              </a:p>
              <a:p>
                <a:pPr algn="r"/>
                <a:r>
                  <a:rPr lang="ar-IQ" dirty="0">
                    <a:latin typeface="Arial" panose="020B0604020202020204" pitchFamily="34" charset="0"/>
                    <a:cs typeface="Arial" panose="020B0604020202020204" pitchFamily="34" charset="0"/>
                  </a:rPr>
                  <a:t>علماً ان الاختبار لجانب الايمن </a:t>
                </a:r>
                <a:endParaRPr lang="en-US" dirty="0">
                  <a:latin typeface="Arial" panose="020B0604020202020204" pitchFamily="34" charset="0"/>
                  <a:cs typeface="Arial" panose="020B0604020202020204" pitchFamily="34" charset="0"/>
                </a:endParaRP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1484310" y="425003"/>
                <a:ext cx="10018713" cy="6130343"/>
              </a:xfrm>
              <a:blipFill rotWithShape="0">
                <a:blip r:embed="rId2"/>
                <a:stretch>
                  <a:fillRect r="-1582"/>
                </a:stretch>
              </a:blipFill>
            </p:spPr>
            <p:txBody>
              <a:bodyPr/>
              <a:lstStyle/>
              <a:p>
                <a:r>
                  <a:rPr lang="en-US">
                    <a:noFill/>
                  </a:rPr>
                  <a:t> </a:t>
                </a:r>
              </a:p>
            </p:txBody>
          </p:sp>
        </mc:Fallback>
      </mc:AlternateContent>
    </p:spTree>
    <p:extLst>
      <p:ext uri="{BB962C8B-B14F-4D97-AF65-F5344CB8AC3E}">
        <p14:creationId xmlns:p14="http://schemas.microsoft.com/office/powerpoint/2010/main" val="358859083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05307" y="685800"/>
                <a:ext cx="10897717" cy="5676363"/>
              </a:xfrm>
            </p:spPr>
            <p:txBody>
              <a:bodyPr>
                <a:normAutofit/>
              </a:bodyPr>
              <a:lstStyle/>
              <a:p>
                <a:pPr algn="r" rtl="1"/>
                <a:r>
                  <a:rPr lang="ar-IQ" sz="1600" dirty="0">
                    <a:latin typeface="Arial" panose="020B0604020202020204" pitchFamily="34" charset="0"/>
                    <a:cs typeface="Arial" panose="020B0604020202020204" pitchFamily="34" charset="0"/>
                  </a:rPr>
                  <a:t>في عام 1955 م تمكن العالم الانكليزي كارل بيرسون من أشتقاق واحد من أهم استخدامات توزيع مربع كاي الا وهو اختبار حسن المطابقة . أن الهدف من هذا الاختبار هو بيان مدى مطابقة التكرار المشاهد ( </a:t>
                </a:r>
                <a:r>
                  <a:rPr lang="en-US" sz="1600" dirty="0">
                    <a:latin typeface="Arial" panose="020B0604020202020204" pitchFamily="34" charset="0"/>
                    <a:cs typeface="Arial" panose="020B0604020202020204" pitchFamily="34" charset="0"/>
                  </a:rPr>
                  <a:t>observed frequency</a:t>
                </a:r>
                <a:r>
                  <a:rPr lang="ar-IQ" sz="1600" dirty="0">
                    <a:latin typeface="Arial" panose="020B0604020202020204" pitchFamily="34" charset="0"/>
                    <a:cs typeface="Arial" panose="020B0604020202020204" pitchFamily="34" charset="0"/>
                  </a:rPr>
                  <a:t>) لظاهرة معينة على اساس قياسات العينة ( أو التجربة) مع التكرار النظري ( أو التكرار المتوقع) </a:t>
                </a:r>
                <a:r>
                  <a:rPr lang="en-US" sz="1600" dirty="0">
                    <a:latin typeface="Arial" panose="020B0604020202020204" pitchFamily="34" charset="0"/>
                    <a:cs typeface="Arial" panose="020B0604020202020204" pitchFamily="34" charset="0"/>
                  </a:rPr>
                  <a:t>expected frequency</a:t>
                </a:r>
                <a:r>
                  <a:rPr lang="ar-IQ" sz="1600" dirty="0">
                    <a:latin typeface="Arial" panose="020B0604020202020204" pitchFamily="34" charset="0"/>
                    <a:cs typeface="Arial" panose="020B0604020202020204" pitchFamily="34" charset="0"/>
                  </a:rPr>
                  <a:t> المقابل لتلك الظاهرة في المجتمع الدراسة ، أي ما يعنيه هل أن هذه العينة مختارة فعلاً من مجتمع الظاهرة تحت الدراسة أم لا ؟ </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ar-IQ" sz="1600" dirty="0">
                    <a:latin typeface="Arial" panose="020B0604020202020204" pitchFamily="34" charset="0"/>
                    <a:cs typeface="Arial" panose="020B0604020202020204" pitchFamily="34" charset="0"/>
                  </a:rPr>
                  <a:t>وعلى أفتراض أن </a:t>
                </a:r>
                <a:r>
                  <a:rPr lang="en-US" sz="1600" dirty="0" err="1">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=1,2,…</a:t>
                </a:r>
                <a:r>
                  <a:rPr lang="en-US" sz="1600" dirty="0" err="1">
                    <a:latin typeface="Arial" panose="020B0604020202020204" pitchFamily="34" charset="0"/>
                    <a:cs typeface="Arial" panose="020B0604020202020204" pitchFamily="34" charset="0"/>
                  </a:rPr>
                  <a:t>k,Oi</a:t>
                </a:r>
                <a:r>
                  <a:rPr lang="ar-IQ" sz="1600" dirty="0">
                    <a:latin typeface="Arial" panose="020B0604020202020204" pitchFamily="34" charset="0"/>
                    <a:cs typeface="Arial" panose="020B0604020202020204" pitchFamily="34" charset="0"/>
                  </a:rPr>
                  <a:t> يمثل التكرار المشاهد عند المستوى ، من مستويات المتغير العشوائي </a:t>
                </a:r>
                <a:r>
                  <a:rPr lang="en-US" sz="1600" dirty="0">
                    <a:latin typeface="Arial" panose="020B0604020202020204" pitchFamily="34" charset="0"/>
                    <a:cs typeface="Arial" panose="020B0604020202020204" pitchFamily="34" charset="0"/>
                  </a:rPr>
                  <a:t>X</a:t>
                </a:r>
                <a:r>
                  <a:rPr lang="ar-IQ" sz="1600" dirty="0">
                    <a:latin typeface="Arial" panose="020B0604020202020204" pitchFamily="34" charset="0"/>
                    <a:cs typeface="Arial" panose="020B0604020202020204" pitchFamily="34" charset="0"/>
                  </a:rPr>
                  <a:t> المستقلة عن بعضها وأن </a:t>
                </a:r>
                <a:r>
                  <a:rPr lang="en-US" sz="1600" dirty="0" err="1">
                    <a:latin typeface="Arial" panose="020B0604020202020204" pitchFamily="34" charset="0"/>
                    <a:cs typeface="Arial" panose="020B0604020202020204" pitchFamily="34" charset="0"/>
                  </a:rPr>
                  <a:t>Ei</a:t>
                </a:r>
                <a:r>
                  <a:rPr lang="ar-IQ" sz="1600" dirty="0">
                    <a:latin typeface="Arial" panose="020B0604020202020204" pitchFamily="34" charset="0"/>
                    <a:cs typeface="Arial" panose="020B0604020202020204" pitchFamily="34" charset="0"/>
                  </a:rPr>
                  <a:t> يمثل التكرار المتوقع عند ذلك المستوى عندئذ فأن معيار الاختبار للفرضية </a:t>
                </a:r>
                <a:r>
                  <a:rPr lang="en-US" sz="1600" dirty="0">
                    <a:latin typeface="Arial" panose="020B0604020202020204" pitchFamily="34" charset="0"/>
                    <a:cs typeface="Arial" panose="020B0604020202020204" pitchFamily="34" charset="0"/>
                  </a:rPr>
                  <a:t>Ho</a:t>
                </a:r>
                <a:r>
                  <a:rPr lang="ar-IQ" sz="1600" dirty="0">
                    <a:latin typeface="Arial" panose="020B0604020202020204" pitchFamily="34" charset="0"/>
                    <a:cs typeface="Arial" panose="020B0604020202020204" pitchFamily="34" charset="0"/>
                  </a:rPr>
                  <a:t> القائله بأنه لا يوجد فرق جوهري بين التكرار المشاهد والتكرار النظري عند المستوى </a:t>
                </a:r>
                <a:r>
                  <a:rPr lang="en-US" sz="1600" dirty="0" err="1">
                    <a:latin typeface="Arial" panose="020B0604020202020204" pitchFamily="34" charset="0"/>
                    <a:cs typeface="Arial" panose="020B0604020202020204" pitchFamily="34" charset="0"/>
                  </a:rPr>
                  <a:t>i</a:t>
                </a:r>
                <a:r>
                  <a:rPr lang="ar-IQ" sz="1600" dirty="0">
                    <a:latin typeface="Arial" panose="020B0604020202020204" pitchFamily="34" charset="0"/>
                    <a:cs typeface="Arial" panose="020B0604020202020204" pitchFamily="34" charset="0"/>
                  </a:rPr>
                  <a:t> للمتغير </a:t>
                </a:r>
                <a:r>
                  <a:rPr lang="en-US" sz="1600" dirty="0">
                    <a:latin typeface="Arial" panose="020B0604020202020204" pitchFamily="34" charset="0"/>
                    <a:cs typeface="Arial" panose="020B0604020202020204" pitchFamily="34" charset="0"/>
                  </a:rPr>
                  <a:t>X</a:t>
                </a:r>
                <a:r>
                  <a:rPr lang="ar-IQ" sz="1600" dirty="0">
                    <a:latin typeface="Arial" panose="020B0604020202020204" pitchFamily="34" charset="0"/>
                    <a:cs typeface="Arial" panose="020B0604020202020204" pitchFamily="34" charset="0"/>
                  </a:rPr>
                  <a:t>هو :</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X2=</a:t>
                </a:r>
                <a14:m>
                  <m:oMath xmlns:m="http://schemas.openxmlformats.org/officeDocument/2006/math">
                    <m:nary>
                      <m:naryPr>
                        <m:chr m:val="∑"/>
                        <m:limLoc m:val="undOvr"/>
                        <m:ctrlPr>
                          <a:rPr lang="en-US" sz="1600" i="1">
                            <a:latin typeface="Cambria Math"/>
                          </a:rPr>
                        </m:ctrlPr>
                      </m:naryPr>
                      <m:sub>
                        <m:r>
                          <a:rPr lang="en-US" sz="1600" i="1">
                            <a:latin typeface="Cambria Math"/>
                          </a:rPr>
                          <m:t>𝑖</m:t>
                        </m:r>
                        <m:r>
                          <a:rPr lang="en-US" sz="1600" i="1">
                            <a:latin typeface="Cambria Math"/>
                          </a:rPr>
                          <m:t>=</m:t>
                        </m:r>
                        <m:r>
                          <a:rPr lang="en-US" sz="1600" i="1">
                            <a:latin typeface="Cambria Math"/>
                          </a:rPr>
                          <m:t>1</m:t>
                        </m:r>
                      </m:sub>
                      <m:sup>
                        <m:r>
                          <a:rPr lang="en-US" sz="1600" i="1">
                            <a:latin typeface="Cambria Math"/>
                          </a:rPr>
                          <m:t>𝑘</m:t>
                        </m:r>
                      </m:sup>
                      <m:e>
                        <m:f>
                          <m:fPr>
                            <m:ctrlPr>
                              <a:rPr lang="en-US" sz="1600" i="1">
                                <a:latin typeface="Cambria Math"/>
                              </a:rPr>
                            </m:ctrlPr>
                          </m:fPr>
                          <m:num>
                            <m:r>
                              <a:rPr lang="en-US" sz="1600" i="1">
                                <a:latin typeface="Cambria Math"/>
                              </a:rPr>
                              <m:t>(</m:t>
                            </m:r>
                            <m:r>
                              <a:rPr lang="en-US" sz="1600" i="1">
                                <a:latin typeface="Cambria Math"/>
                              </a:rPr>
                              <m:t>𝑂𝑖</m:t>
                            </m:r>
                            <m:r>
                              <a:rPr lang="en-US" sz="1600" i="1">
                                <a:latin typeface="Cambria Math"/>
                              </a:rPr>
                              <m:t>−</m:t>
                            </m:r>
                            <m:r>
                              <a:rPr lang="en-US" sz="1600" i="1">
                                <a:latin typeface="Cambria Math"/>
                              </a:rPr>
                              <m:t>𝐸𝑖</m:t>
                            </m:r>
                            <m:r>
                              <a:rPr lang="en-US" sz="1600" i="1">
                                <a:latin typeface="Cambria Math"/>
                              </a:rPr>
                              <m:t>)</m:t>
                            </m:r>
                            <m:r>
                              <a:rPr lang="en-US" sz="1600" i="1">
                                <a:latin typeface="Cambria Math"/>
                              </a:rPr>
                              <m:t>2</m:t>
                            </m:r>
                          </m:num>
                          <m:den>
                            <m:r>
                              <a:rPr lang="en-US" sz="1600" i="1">
                                <a:latin typeface="Cambria Math"/>
                              </a:rPr>
                              <m:t>𝐸𝑖</m:t>
                            </m:r>
                          </m:den>
                        </m:f>
                      </m:e>
                    </m:nary>
                    <m:r>
                      <a:rPr lang="en-US" sz="1600" i="1">
                        <a:latin typeface="Cambria Math"/>
                      </a:rPr>
                      <m:t>~</m:t>
                    </m:r>
                    <m:sSubSup>
                      <m:sSubSupPr>
                        <m:ctrlPr>
                          <a:rPr lang="en-US" sz="1600" i="1">
                            <a:latin typeface="Cambria Math"/>
                          </a:rPr>
                        </m:ctrlPr>
                      </m:sSubSupPr>
                      <m:e>
                        <m:r>
                          <a:rPr lang="en-US" sz="1600" i="1">
                            <a:latin typeface="Cambria Math"/>
                          </a:rPr>
                          <m:t>𝑋</m:t>
                        </m:r>
                      </m:e>
                      <m:sub>
                        <m:r>
                          <a:rPr lang="en-US" sz="1600" i="1">
                            <a:latin typeface="Cambria Math"/>
                          </a:rPr>
                          <m:t>(</m:t>
                        </m:r>
                        <m:r>
                          <a:rPr lang="en-US" sz="1600" i="1">
                            <a:latin typeface="Cambria Math"/>
                          </a:rPr>
                          <m:t>𝑘</m:t>
                        </m:r>
                        <m:r>
                          <a:rPr lang="en-US" sz="1600" i="1">
                            <a:latin typeface="Cambria Math"/>
                          </a:rPr>
                          <m:t>−</m:t>
                        </m:r>
                        <m:r>
                          <a:rPr lang="en-US" sz="1600" i="1">
                            <a:latin typeface="Cambria Math"/>
                          </a:rPr>
                          <m:t>1</m:t>
                        </m:r>
                        <m:r>
                          <a:rPr lang="en-US" sz="1600" i="1">
                            <a:latin typeface="Cambria Math"/>
                          </a:rPr>
                          <m:t>)</m:t>
                        </m:r>
                      </m:sub>
                      <m:sup>
                        <m:r>
                          <a:rPr lang="en-US" sz="1600" i="1">
                            <a:latin typeface="Cambria Math"/>
                          </a:rPr>
                          <m:t>2</m:t>
                        </m:r>
                      </m:sup>
                    </m:sSubSup>
                  </m:oMath>
                </a14:m>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ar-IQ" sz="1600" dirty="0">
                    <a:latin typeface="Arial" panose="020B0604020202020204" pitchFamily="34" charset="0"/>
                    <a:cs typeface="Arial" panose="020B0604020202020204" pitchFamily="34" charset="0"/>
                  </a:rPr>
                  <a:t>ويشترط  تحقق مايلي </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ar-IQ" sz="1600" dirty="0">
                    <a:latin typeface="Arial" panose="020B0604020202020204" pitchFamily="34" charset="0"/>
                    <a:cs typeface="Arial" panose="020B0604020202020204" pitchFamily="34" charset="0"/>
                  </a:rPr>
                  <a:t>أ- ان مستويات المتغير </a:t>
                </a:r>
                <a:r>
                  <a:rPr lang="en-US" sz="1600" dirty="0">
                    <a:latin typeface="Arial" panose="020B0604020202020204" pitchFamily="34" charset="0"/>
                    <a:cs typeface="Arial" panose="020B0604020202020204" pitchFamily="34" charset="0"/>
                  </a:rPr>
                  <a:t>X </a:t>
                </a:r>
                <a:r>
                  <a:rPr lang="ar-IQ" sz="1600" dirty="0">
                    <a:latin typeface="Arial" panose="020B0604020202020204" pitchFamily="34" charset="0"/>
                    <a:cs typeface="Arial" panose="020B0604020202020204" pitchFamily="34" charset="0"/>
                  </a:rPr>
                  <a:t>يجب ان تكون مستقلة فيما بينها اي ان مناسبة المفردة الاحصائية يجب ان تنتمي لمستوى واحد فقط من مستويات </a:t>
                </a:r>
                <a:r>
                  <a:rPr lang="en-US" sz="1600" dirty="0">
                    <a:latin typeface="Arial" panose="020B0604020202020204" pitchFamily="34" charset="0"/>
                    <a:cs typeface="Arial" panose="020B0604020202020204" pitchFamily="34" charset="0"/>
                  </a:rPr>
                  <a:t>X </a:t>
                </a:r>
                <a:r>
                  <a:rPr lang="ar-IQ" sz="1600" dirty="0">
                    <a:latin typeface="Arial" panose="020B0604020202020204" pitchFamily="34" charset="0"/>
                    <a:cs typeface="Arial" panose="020B0604020202020204" pitchFamily="34" charset="0"/>
                  </a:rPr>
                  <a:t>عند اجراء عملية التبويب .</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ar-IQ" sz="1600" dirty="0">
                    <a:latin typeface="Arial" panose="020B0604020202020204" pitchFamily="34" charset="0"/>
                    <a:cs typeface="Arial" panose="020B0604020202020204" pitchFamily="34" charset="0"/>
                  </a:rPr>
                  <a:t>ب- ان مجموع التكرارات المشاهدة ( حجم العينة ) يجب ان يكون قدر الامكان اكبر من </a:t>
                </a:r>
                <a:r>
                  <a:rPr lang="en-US" sz="1600" dirty="0">
                    <a:latin typeface="Arial" panose="020B0604020202020204" pitchFamily="34" charset="0"/>
                    <a:cs typeface="Arial" panose="020B0604020202020204" pitchFamily="34" charset="0"/>
                  </a:rPr>
                  <a:t>50</a:t>
                </a:r>
                <a:r>
                  <a:rPr lang="ar-IQ" sz="1600" dirty="0">
                    <a:latin typeface="Arial" panose="020B0604020202020204" pitchFamily="34" charset="0"/>
                    <a:cs typeface="Arial" panose="020B0604020202020204" pitchFamily="34" charset="0"/>
                  </a:rPr>
                  <a:t> بسبب ان توزيع معيار الاختبار مشتق للعينات الكبيرة .</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ar-IQ" sz="1600" dirty="0">
                    <a:latin typeface="Arial" panose="020B0604020202020204" pitchFamily="34" charset="0"/>
                    <a:cs typeface="Arial" panose="020B0604020202020204" pitchFamily="34" charset="0"/>
                  </a:rPr>
                  <a:t>ج- أن </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14:m>
                  <m:oMath xmlns:m="http://schemas.openxmlformats.org/officeDocument/2006/math">
                    <m:nary>
                      <m:naryPr>
                        <m:chr m:val="∑"/>
                        <m:limLoc m:val="subSup"/>
                        <m:ctrlPr>
                          <a:rPr lang="en-US" sz="1600" i="1">
                            <a:latin typeface="Cambria Math"/>
                          </a:rPr>
                        </m:ctrlPr>
                      </m:naryPr>
                      <m:sub>
                        <m:r>
                          <a:rPr lang="en-US" sz="1600" i="1">
                            <a:latin typeface="Cambria Math"/>
                          </a:rPr>
                          <m:t>𝑖</m:t>
                        </m:r>
                        <m:r>
                          <a:rPr lang="en-US" sz="1600" i="1">
                            <a:latin typeface="Cambria Math"/>
                          </a:rPr>
                          <m:t>=</m:t>
                        </m:r>
                        <m:r>
                          <a:rPr lang="en-US" sz="1600" i="1">
                            <a:latin typeface="Cambria Math"/>
                          </a:rPr>
                          <m:t>1</m:t>
                        </m:r>
                      </m:sub>
                      <m:sup>
                        <m:r>
                          <a:rPr lang="en-US" sz="1600" i="1">
                            <a:latin typeface="Cambria Math"/>
                          </a:rPr>
                          <m:t>𝑘</m:t>
                        </m:r>
                      </m:sup>
                      <m:e>
                        <m:r>
                          <a:rPr lang="en-US" sz="1600" i="1">
                            <a:latin typeface="Cambria Math"/>
                          </a:rPr>
                          <m:t>𝑂𝑖</m:t>
                        </m:r>
                      </m:e>
                    </m:nary>
                  </m:oMath>
                </a14:m>
                <a:r>
                  <a:rPr lang="en-US" sz="1600" dirty="0">
                    <a:latin typeface="Arial" panose="020B0604020202020204" pitchFamily="34" charset="0"/>
                    <a:cs typeface="Arial" panose="020B0604020202020204" pitchFamily="34" charset="0"/>
                  </a:rPr>
                  <a:t>=</a:t>
                </a:r>
                <a14:m>
                  <m:oMath xmlns:m="http://schemas.openxmlformats.org/officeDocument/2006/math">
                    <m:nary>
                      <m:naryPr>
                        <m:chr m:val="∑"/>
                        <m:limLoc m:val="subSup"/>
                        <m:ctrlPr>
                          <a:rPr lang="en-US" sz="1600" i="1">
                            <a:latin typeface="Cambria Math"/>
                          </a:rPr>
                        </m:ctrlPr>
                      </m:naryPr>
                      <m:sub>
                        <m:r>
                          <a:rPr lang="en-US" sz="1600" i="1">
                            <a:latin typeface="Cambria Math"/>
                          </a:rPr>
                          <m:t>𝑖</m:t>
                        </m:r>
                        <m:r>
                          <a:rPr lang="en-US" sz="1600" i="1">
                            <a:latin typeface="Cambria Math"/>
                          </a:rPr>
                          <m:t>=</m:t>
                        </m:r>
                        <m:r>
                          <a:rPr lang="en-US" sz="1600" i="1">
                            <a:latin typeface="Cambria Math"/>
                          </a:rPr>
                          <m:t>1</m:t>
                        </m:r>
                      </m:sub>
                      <m:sup>
                        <m:r>
                          <a:rPr lang="en-US" sz="1600" i="1">
                            <a:latin typeface="Cambria Math"/>
                          </a:rPr>
                          <m:t>𝑘</m:t>
                        </m:r>
                      </m:sup>
                      <m:e>
                        <m:r>
                          <a:rPr lang="en-US" sz="1600" i="1">
                            <a:latin typeface="Cambria Math"/>
                          </a:rPr>
                          <m:t>𝐸𝑖</m:t>
                        </m:r>
                      </m:e>
                    </m:nary>
                  </m:oMath>
                </a14:m>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ar-IQ" sz="1600" dirty="0">
                    <a:latin typeface="Arial" panose="020B0604020202020204" pitchFamily="34" charset="0"/>
                    <a:cs typeface="Arial" panose="020B0604020202020204" pitchFamily="34" charset="0"/>
                  </a:rPr>
                  <a:t>أن أختبار حسن المطابقة هو أختبار  من الجانب الأيمن فقط ، وتكون قيمته </a:t>
                </a:r>
                <a:r>
                  <a:rPr lang="en-US" sz="1600" dirty="0">
                    <a:latin typeface="Arial" panose="020B0604020202020204" pitchFamily="34" charset="0"/>
                    <a:cs typeface="Arial" panose="020B0604020202020204" pitchFamily="34" charset="0"/>
                  </a:rPr>
                  <a:t>X</a:t>
                </a:r>
                <a:r>
                  <a:rPr lang="en-US" sz="1600" baseline="30000" dirty="0">
                    <a:latin typeface="Arial" panose="020B0604020202020204" pitchFamily="34" charset="0"/>
                    <a:cs typeface="Arial" panose="020B0604020202020204" pitchFamily="34" charset="0"/>
                  </a:rPr>
                  <a:t>2</a:t>
                </a:r>
                <a:r>
                  <a:rPr lang="ar-IQ" sz="1600" dirty="0">
                    <a:latin typeface="Arial" panose="020B0604020202020204" pitchFamily="34" charset="0"/>
                    <a:cs typeface="Arial" panose="020B0604020202020204" pitchFamily="34" charset="0"/>
                  </a:rPr>
                  <a:t> مساوية للصفر عندما نكون </a:t>
                </a:r>
                <a:r>
                  <a:rPr lang="en-US" sz="1600" dirty="0">
                    <a:latin typeface="Arial" panose="020B0604020202020204" pitchFamily="34" charset="0"/>
                    <a:cs typeface="Arial" panose="020B0604020202020204" pitchFamily="34" charset="0"/>
                  </a:rPr>
                  <a:t>Oi=</a:t>
                </a:r>
                <a:r>
                  <a:rPr lang="en-US" sz="1600" dirty="0" err="1">
                    <a:latin typeface="Arial" panose="020B0604020202020204" pitchFamily="34" charset="0"/>
                    <a:cs typeface="Arial" panose="020B0604020202020204" pitchFamily="34" charset="0"/>
                  </a:rPr>
                  <a:t>Ei</a:t>
                </a:r>
                <a:r>
                  <a:rPr lang="ar-IQ" sz="1600" dirty="0">
                    <a:latin typeface="Arial" panose="020B0604020202020204" pitchFamily="34" charset="0"/>
                    <a:cs typeface="Arial" panose="020B0604020202020204" pitchFamily="34" charset="0"/>
                  </a:rPr>
                  <a:t> لجميع قيم </a:t>
                </a:r>
                <a:r>
                  <a:rPr lang="en-US" sz="1600" dirty="0" err="1">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=1,2,….k</a:t>
                </a:r>
                <a:r>
                  <a:rPr lang="ar-IQ" sz="1600" dirty="0">
                    <a:latin typeface="Arial" panose="020B0604020202020204" pitchFamily="34" charset="0"/>
                    <a:cs typeface="Arial" panose="020B0604020202020204" pitchFamily="34" charset="0"/>
                  </a:rPr>
                  <a:t> وهذا يعني تحقق حالة المثالية للفرضية </a:t>
                </a:r>
                <a:r>
                  <a:rPr lang="en-US" sz="1600" dirty="0">
                    <a:latin typeface="Arial" panose="020B0604020202020204" pitchFamily="34" charset="0"/>
                    <a:cs typeface="Arial" panose="020B0604020202020204" pitchFamily="34" charset="0"/>
                  </a:rPr>
                  <a:t>Ho</a:t>
                </a:r>
                <a:r>
                  <a:rPr lang="ar-IQ" sz="1600" dirty="0">
                    <a:latin typeface="Arial" panose="020B0604020202020204" pitchFamily="34" charset="0"/>
                    <a:cs typeface="Arial" panose="020B0604020202020204" pitchFamily="34" charset="0"/>
                  </a:rPr>
                  <a:t> اي ان احتمال قبولها مساو للواحد في حين انه كلما ابتعدت قيمة </a:t>
                </a:r>
                <a:r>
                  <a:rPr lang="en-US" sz="1600" dirty="0">
                    <a:latin typeface="Arial" panose="020B0604020202020204" pitchFamily="34" charset="0"/>
                    <a:cs typeface="Arial" panose="020B0604020202020204" pitchFamily="34" charset="0"/>
                  </a:rPr>
                  <a:t>X</a:t>
                </a:r>
                <a:r>
                  <a:rPr lang="en-US" sz="1600" baseline="30000" dirty="0">
                    <a:latin typeface="Arial" panose="020B0604020202020204" pitchFamily="34" charset="0"/>
                    <a:cs typeface="Arial" panose="020B0604020202020204" pitchFamily="34" charset="0"/>
                  </a:rPr>
                  <a:t>2</a:t>
                </a:r>
                <a:r>
                  <a:rPr lang="ar-IQ" sz="1600" dirty="0">
                    <a:latin typeface="Arial" panose="020B0604020202020204" pitchFamily="34" charset="0"/>
                    <a:cs typeface="Arial" panose="020B0604020202020204" pitchFamily="34" charset="0"/>
                  </a:rPr>
                  <a:t> عن الصفر فذلك مؤشر على ان الفرق بين التكرار المشاهد والتكرار النظري هو في حالة تزايد . ان القبول بالفرضية </a:t>
                </a:r>
                <a:r>
                  <a:rPr lang="en-US" sz="1600" dirty="0">
                    <a:latin typeface="Arial" panose="020B0604020202020204" pitchFamily="34" charset="0"/>
                    <a:cs typeface="Arial" panose="020B0604020202020204" pitchFamily="34" charset="0"/>
                  </a:rPr>
                  <a:t>Ho</a:t>
                </a:r>
                <a:r>
                  <a:rPr lang="ar-IQ" sz="1600" dirty="0">
                    <a:latin typeface="Arial" panose="020B0604020202020204" pitchFamily="34" charset="0"/>
                    <a:cs typeface="Arial" panose="020B0604020202020204" pitchFamily="34" charset="0"/>
                  </a:rPr>
                  <a:t> عند مستوى معنوية معين مثل </a:t>
                </a:r>
                <a14:m>
                  <m:oMath xmlns:m="http://schemas.openxmlformats.org/officeDocument/2006/math">
                    <m:r>
                      <a:rPr lang="ar-IQ" sz="1600">
                        <a:latin typeface="Cambria Math"/>
                      </a:rPr>
                      <m:t>∝</m:t>
                    </m:r>
                  </m:oMath>
                </a14:m>
                <a:r>
                  <a:rPr lang="ar-IQ" sz="1600" dirty="0">
                    <a:latin typeface="Arial" panose="020B0604020202020204" pitchFamily="34" charset="0"/>
                    <a:cs typeface="Arial" panose="020B0604020202020204" pitchFamily="34" charset="0"/>
                  </a:rPr>
                  <a:t> يبين مقدار السماح لأبتعاد قيمة التكرار المشاهد عن التكرار النظري مما يعطي ذلك صورة واضحة في أعتبار هذا الاختبار من الجانب الأيمن .</a:t>
                </a:r>
                <a:endParaRPr lang="en-US" sz="1600" dirty="0">
                  <a:latin typeface="Arial" panose="020B0604020202020204" pitchFamily="34" charset="0"/>
                  <a:cs typeface="Arial" panose="020B0604020202020204" pitchFamily="34"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05307" y="685800"/>
                <a:ext cx="10897717" cy="5676363"/>
              </a:xfrm>
              <a:blipFill rotWithShape="0">
                <a:blip r:embed="rId2"/>
                <a:stretch>
                  <a:fillRect l="-336" r="-1566"/>
                </a:stretch>
              </a:blipFill>
            </p:spPr>
            <p:txBody>
              <a:bodyPr/>
              <a:lstStyle/>
              <a:p>
                <a:r>
                  <a:rPr lang="en-US">
                    <a:noFill/>
                  </a:rPr>
                  <a:t> </a:t>
                </a:r>
              </a:p>
            </p:txBody>
          </p:sp>
        </mc:Fallback>
      </mc:AlternateContent>
      <p:pic>
        <p:nvPicPr>
          <p:cNvPr id="4" name="Content Placeholder 3"/>
          <p:cNvPicPr>
            <a:picLocks noGrp="1" noChangeAspect="1"/>
          </p:cNvPicPr>
          <p:nvPr>
            <p:ph idx="1"/>
          </p:nvPr>
        </p:nvPicPr>
        <p:blipFill>
          <a:blip r:embed="rId3"/>
          <a:stretch>
            <a:fillRect/>
          </a:stretch>
        </p:blipFill>
        <p:spPr>
          <a:xfrm>
            <a:off x="3598380" y="341681"/>
            <a:ext cx="5275425" cy="485395"/>
          </a:xfrm>
          <a:prstGeom prst="rect">
            <a:avLst/>
          </a:prstGeom>
        </p:spPr>
      </p:pic>
    </p:spTree>
    <p:extLst>
      <p:ext uri="{BB962C8B-B14F-4D97-AF65-F5344CB8AC3E}">
        <p14:creationId xmlns:p14="http://schemas.microsoft.com/office/powerpoint/2010/main" val="22803549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7583" y="321972"/>
            <a:ext cx="10395439" cy="1120462"/>
          </a:xfrm>
        </p:spPr>
        <p:txBody>
          <a:bodyPr>
            <a:normAutofit/>
          </a:bodyPr>
          <a:lstStyle/>
          <a:p>
            <a:r>
              <a:rPr lang="ar-IQ" dirty="0" smtClean="0">
                <a:latin typeface="Arial" panose="020B0604020202020204" pitchFamily="34" charset="0"/>
                <a:cs typeface="Arial" panose="020B0604020202020204" pitchFamily="34" charset="0"/>
              </a:rPr>
              <a:t>المحاظرة الثامنة عشر- </a:t>
            </a:r>
            <a:endParaRPr lang="en-US" dirty="0">
              <a:latin typeface="Arial" panose="020B0604020202020204" pitchFamily="34" charset="0"/>
              <a:cs typeface="Arial" panose="020B0604020202020204" pitchFamily="34" charset="0"/>
            </a:endParaRPr>
          </a:p>
        </p:txBody>
      </p:sp>
      <p:sp>
        <p:nvSpPr>
          <p:cNvPr id="4" name="Rectangle 3"/>
          <p:cNvSpPr/>
          <p:nvPr/>
        </p:nvSpPr>
        <p:spPr>
          <a:xfrm>
            <a:off x="2331076" y="524002"/>
            <a:ext cx="3791979" cy="523220"/>
          </a:xfrm>
          <a:prstGeom prst="rect">
            <a:avLst/>
          </a:prstGeom>
        </p:spPr>
        <p:txBody>
          <a:bodyPr wrap="square">
            <a:spAutoFit/>
          </a:bodyPr>
          <a:lstStyle/>
          <a:p>
            <a:r>
              <a:rPr lang="en-US" sz="2800" b="1" i="1" u="sng" dirty="0" err="1" smtClean="0">
                <a:latin typeface="Calibri" panose="020F0502020204030204" pitchFamily="34" charset="0"/>
                <a:ea typeface="Times New Roman" panose="02020603050405020304" pitchFamily="18" charset="0"/>
                <a:cs typeface="Arial" panose="020B0604020202020204" pitchFamily="34" charset="0"/>
              </a:rPr>
              <a:t>Kruskal</a:t>
            </a:r>
            <a:r>
              <a:rPr lang="en-US" sz="2800" b="1" i="1" u="sng" dirty="0" smtClean="0">
                <a:latin typeface="Calibri" panose="020F0502020204030204" pitchFamily="34" charset="0"/>
                <a:ea typeface="Times New Roman" panose="02020603050405020304" pitchFamily="18" charset="0"/>
                <a:cs typeface="Arial" panose="020B0604020202020204" pitchFamily="34" charset="0"/>
              </a:rPr>
              <a:t> </a:t>
            </a:r>
            <a:r>
              <a:rPr lang="en-US" sz="2800" b="1" i="1" u="sng" dirty="0">
                <a:latin typeface="Calibri" panose="020F0502020204030204" pitchFamily="34" charset="0"/>
                <a:ea typeface="Times New Roman" panose="02020603050405020304" pitchFamily="18" charset="0"/>
                <a:cs typeface="Arial" panose="020B0604020202020204" pitchFamily="34" charset="0"/>
              </a:rPr>
              <a:t>– Wallis</a:t>
            </a:r>
            <a:endParaRPr lang="en-US" sz="2800" dirty="0"/>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nvGraphicFramePr>
            <p:xfrm>
              <a:off x="5074444" y="3886200"/>
              <a:ext cx="2838450" cy="685800"/>
            </p:xfrm>
            <a:graphic>
              <a:graphicData uri="http://schemas.openxmlformats.org/drawingml/2006/table">
                <a:tbl>
                  <a:tblPr firstRow="1" firstCol="1" bandRow="1">
                    <a:tableStyleId>{5C22544A-7EE6-4342-B048-85BDC9FD1C3A}</a:tableStyleId>
                  </a:tblPr>
                  <a:tblGrid>
                    <a:gridCol w="2838450"/>
                  </a:tblGrid>
                  <a:tr h="685800">
                    <a:tc>
                      <a:txBody>
                        <a:bodyPr/>
                        <a:lstStyle/>
                        <a:p>
                          <a:pPr marL="123825" marR="0" algn="just" rtl="1">
                            <a:lnSpc>
                              <a:spcPct val="115000"/>
                            </a:lnSpc>
                            <a:spcBef>
                              <a:spcPts val="0"/>
                            </a:spcBef>
                            <a:spcAft>
                              <a:spcPts val="1000"/>
                            </a:spcAft>
                          </a:pPr>
                          <a:r>
                            <a:rPr lang="en-US" sz="1800" dirty="0">
                              <a:effectLst/>
                            </a:rPr>
                            <a:t>H=</a:t>
                          </a:r>
                          <a14:m>
                            <m:oMath xmlns:m="http://schemas.openxmlformats.org/officeDocument/2006/math">
                              <m:f>
                                <m:fPr>
                                  <m:ctrlPr>
                                    <a:rPr lang="en-US" sz="1800" i="1">
                                      <a:effectLst/>
                                      <a:latin typeface="Cambria Math"/>
                                    </a:rPr>
                                  </m:ctrlPr>
                                </m:fPr>
                                <m:num>
                                  <m:r>
                                    <a:rPr lang="en-US" sz="1800">
                                      <a:effectLst/>
                                      <a:latin typeface="Cambria Math"/>
                                    </a:rPr>
                                    <m:t>𝟏𝟐</m:t>
                                  </m:r>
                                </m:num>
                                <m:den>
                                  <m:r>
                                    <a:rPr lang="en-US" sz="1800">
                                      <a:effectLst/>
                                      <a:latin typeface="Cambria Math"/>
                                    </a:rPr>
                                    <m:t>𝑵</m:t>
                                  </m:r>
                                  <m:r>
                                    <a:rPr lang="en-US" sz="1800">
                                      <a:effectLst/>
                                      <a:latin typeface="Cambria Math"/>
                                    </a:rPr>
                                    <m:t>(</m:t>
                                  </m:r>
                                  <m:r>
                                    <a:rPr lang="en-US" sz="1800">
                                      <a:effectLst/>
                                      <a:latin typeface="Cambria Math"/>
                                    </a:rPr>
                                    <m:t>𝑵</m:t>
                                  </m:r>
                                  <m:r>
                                    <a:rPr lang="en-US" sz="1800">
                                      <a:effectLst/>
                                      <a:latin typeface="Cambria Math"/>
                                    </a:rPr>
                                    <m:t>+</m:t>
                                  </m:r>
                                  <m:r>
                                    <a:rPr lang="en-US" sz="1800">
                                      <a:effectLst/>
                                      <a:latin typeface="Cambria Math"/>
                                    </a:rPr>
                                    <m:t>𝟏</m:t>
                                  </m:r>
                                  <m:r>
                                    <a:rPr lang="en-US" sz="1800">
                                      <a:effectLst/>
                                      <a:latin typeface="Cambria Math"/>
                                    </a:rPr>
                                    <m:t>)</m:t>
                                  </m:r>
                                </m:den>
                              </m:f>
                            </m:oMath>
                          </a14:m>
                          <a:r>
                            <a:rPr lang="en-US" sz="1800" dirty="0">
                              <a:effectLst/>
                            </a:rPr>
                            <a:t> </a:t>
                          </a:r>
                          <a14:m>
                            <m:oMath xmlns:m="http://schemas.openxmlformats.org/officeDocument/2006/math">
                              <m:nary>
                                <m:naryPr>
                                  <m:chr m:val="∑"/>
                                  <m:limLoc m:val="subSup"/>
                                  <m:ctrlPr>
                                    <a:rPr lang="en-US" sz="1800" i="1">
                                      <a:effectLst/>
                                      <a:latin typeface="Cambria Math"/>
                                    </a:rPr>
                                  </m:ctrlPr>
                                </m:naryPr>
                                <m:sub>
                                  <m:r>
                                    <a:rPr lang="en-US" sz="1800">
                                      <a:effectLst/>
                                      <a:latin typeface="Cambria Math"/>
                                    </a:rPr>
                                    <m:t>𝒊</m:t>
                                  </m:r>
                                  <m:r>
                                    <a:rPr lang="en-US" sz="1800">
                                      <a:effectLst/>
                                      <a:latin typeface="Cambria Math"/>
                                    </a:rPr>
                                    <m:t>=</m:t>
                                  </m:r>
                                  <m:r>
                                    <a:rPr lang="en-US" sz="1800">
                                      <a:effectLst/>
                                      <a:latin typeface="Cambria Math"/>
                                    </a:rPr>
                                    <m:t>𝟏</m:t>
                                  </m:r>
                                </m:sub>
                                <m:sup>
                                  <m:r>
                                    <a:rPr lang="en-US" sz="1800">
                                      <a:effectLst/>
                                      <a:latin typeface="Cambria Math"/>
                                    </a:rPr>
                                    <m:t>𝒌</m:t>
                                  </m:r>
                                </m:sup>
                                <m:e>
                                  <m:f>
                                    <m:fPr>
                                      <m:ctrlPr>
                                        <a:rPr lang="en-US" sz="1800" i="1">
                                          <a:effectLst/>
                                          <a:latin typeface="Cambria Math"/>
                                        </a:rPr>
                                      </m:ctrlPr>
                                    </m:fPr>
                                    <m:num>
                                      <m:sSup>
                                        <m:sSupPr>
                                          <m:ctrlPr>
                                            <a:rPr lang="en-US" sz="1800" i="1">
                                              <a:effectLst/>
                                              <a:latin typeface="Cambria Math"/>
                                            </a:rPr>
                                          </m:ctrlPr>
                                        </m:sSupPr>
                                        <m:e>
                                          <m:r>
                                            <a:rPr lang="en-US" sz="1800">
                                              <a:effectLst/>
                                              <a:latin typeface="Cambria Math"/>
                                            </a:rPr>
                                            <m:t>𝑹𝒊</m:t>
                                          </m:r>
                                        </m:e>
                                        <m:sup>
                                          <m:r>
                                            <a:rPr lang="en-US" sz="1800">
                                              <a:effectLst/>
                                              <a:latin typeface="Cambria Math"/>
                                            </a:rPr>
                                            <m:t>𝟐</m:t>
                                          </m:r>
                                        </m:sup>
                                      </m:sSup>
                                    </m:num>
                                    <m:den>
                                      <m:r>
                                        <a:rPr lang="en-US" sz="1800">
                                          <a:effectLst/>
                                          <a:latin typeface="Cambria Math"/>
                                        </a:rPr>
                                        <m:t>𝒏𝒊</m:t>
                                      </m:r>
                                    </m:den>
                                  </m:f>
                                </m:e>
                              </m:nary>
                            </m:oMath>
                          </a14:m>
                          <a:r>
                            <a:rPr lang="en-US" sz="1800" dirty="0">
                              <a:effectLst/>
                            </a:rPr>
                            <a:t> -3(N+1)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mc:Choice>
        <mc:Fallback xmlns="">
          <p:graphicFrame>
            <p:nvGraphicFramePr>
              <p:cNvPr id="5" name="Table 4"/>
              <p:cNvGraphicFramePr>
                <a:graphicFrameLocks noGrp="1"/>
              </p:cNvGraphicFramePr>
              <p:nvPr/>
            </p:nvGraphicFramePr>
            <p:xfrm>
              <a:off x="5074444" y="3886200"/>
              <a:ext cx="2838450" cy="685800"/>
            </p:xfrm>
            <a:graphic>
              <a:graphicData uri="http://schemas.openxmlformats.org/drawingml/2006/table">
                <a:tbl>
                  <a:tblPr firstRow="1" firstCol="1" bandRow="1">
                    <a:tableStyleId>{5C22544A-7EE6-4342-B048-85BDC9FD1C3A}</a:tableStyleId>
                  </a:tblPr>
                  <a:tblGrid>
                    <a:gridCol w="2838450"/>
                  </a:tblGrid>
                  <a:tr h="685800">
                    <a:tc>
                      <a:txBody>
                        <a:bodyPr/>
                        <a:lstStyle/>
                        <a:p>
                          <a:endParaRPr lang="en-US"/>
                        </a:p>
                      </a:txBody>
                      <a:tcPr marL="68580" marR="68580" marT="0" marB="0">
                        <a:blipFill rotWithShape="0">
                          <a:blip r:embed="rId2"/>
                          <a:stretch>
                            <a:fillRect l="-214" t="-49558" r="-857" b="-68142"/>
                          </a:stretch>
                        </a:blipFill>
                      </a:tcPr>
                    </a:tc>
                  </a:tr>
                </a:tbl>
              </a:graphicData>
            </a:graphic>
          </p:graphicFrame>
        </mc:Fallback>
      </mc:AlternateContent>
      <p:sp>
        <p:nvSpPr>
          <p:cNvPr id="6" name="Rectangle 1"/>
          <p:cNvSpPr>
            <a:spLocks noGrp="1" noChangeArrowheads="1"/>
          </p:cNvSpPr>
          <p:nvPr>
            <p:ph type="subTitle" idx="1"/>
          </p:nvPr>
        </p:nvSpPr>
        <p:spPr bwMode="auto">
          <a:xfrm>
            <a:off x="618185" y="1408611"/>
            <a:ext cx="11230377"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يستخدم هذا الاختبار</a:t>
            </a:r>
            <a:r>
              <a:rPr kumimoji="0" lang="ar-IQ"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اللامعلمي</a:t>
            </a: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عندما تكون البيانات  بهيئة رتب في حالة </a:t>
            </a:r>
            <a:r>
              <a:rPr kumimoji="0" lang="en-US" altLang="en-US" sz="3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K </a:t>
            </a:r>
            <a:r>
              <a:rPr kumimoji="0" lang="ar-IQ"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من العينات المستقلة</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وإن المجتمعات المسحوبة منها العينات المستقلة لها نفس التوزيع وتتم طريقة حساب هذا الاختبار بدمج </a:t>
            </a:r>
            <a:r>
              <a:rPr kumimoji="0" lang="en-US"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(N)</a:t>
            </a: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المشاهدات بشكل عينة واحدة حجمها </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ثم نرتبها تصاعديا  ثم إيجاد  الرتب حسب الترتيب التصاعدي من اصغر رتبة إلى أعلى رتبة .</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حسب القانون التالي:</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ar-SA" altLang="en-US" sz="3200" b="0" i="0" u="sng"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حيث أن:</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en-US" altLang="en-US" sz="32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K</a:t>
            </a:r>
            <a:r>
              <a:rPr kumimoji="0" lang="en-US"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:عدد العينات </a:t>
            </a:r>
            <a:r>
              <a:rPr kumimoji="0" lang="ar-SA" altLang="en-US" sz="32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ar-IQ" altLang="en-US" sz="32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en-US" altLang="en-US" sz="32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t>
            </a:r>
            <a:r>
              <a:rPr kumimoji="0" lang="en-US" altLang="en-US" sz="3200" b="0" i="1"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ni</a:t>
            </a: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عدد المشاهدات في العينة.</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en-US" altLang="en-US" sz="32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N</a:t>
            </a:r>
            <a:r>
              <a:rPr kumimoji="0" lang="en-US" altLang="en-US" sz="24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ar-SA"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:عدد المشاهدات في جميع العينات بعد دمجها .</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0" algn="l"/>
              </a:tabLst>
            </a:pPr>
            <a:r>
              <a:rPr kumimoji="0" lang="en-US" altLang="en-US" sz="32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Ri</a:t>
            </a:r>
            <a:r>
              <a:rPr kumimoji="0" lang="en-US"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ar-IQ"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مجموع رتب العينة.</a:t>
            </a:r>
            <a:endParaRPr kumimoji="0" lang="en-US" altLang="en-US" sz="1800" b="0" i="0" u="none" strike="noStrike" cap="none" normalizeH="0" baseline="0" dirty="0" smtClean="0">
              <a:ln>
                <a:noFill/>
              </a:ln>
              <a:solidFill>
                <a:schemeClr val="tx1"/>
              </a:solidFill>
              <a:effectLst/>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0" algn="l"/>
              </a:tabLst>
            </a:pPr>
            <a:r>
              <a:rPr kumimoji="0" lang="ar-IQ"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في حالة وجود مشاهدات لها نفس الرتبة في العينة الواحدة أو لعدد من العينات فأننا نستخدم القانون التالي</a:t>
            </a:r>
            <a:r>
              <a:rPr kumimoji="0" lang="en-US" altLang="en-U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r>
              <a:rPr kumimoji="0" lang="en-US" altLang="en-US" sz="1800" b="0" i="0" u="none" strike="noStrike" cap="none" normalizeH="0" baseline="0" dirty="0" smtClean="0">
                <a:ln>
                  <a:noFill/>
                </a:ln>
                <a:solidFill>
                  <a:schemeClr val="tx1"/>
                </a:solidFill>
                <a:effectLst/>
                <a:cs typeface="Arial" panose="020B0604020202020204" pitchFamily="34" charset="0"/>
              </a:rPr>
              <a:t> </a:t>
            </a:r>
            <a:endParaRPr kumimoji="0" lang="en-US" altLang="en-US" sz="32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330497874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1484310" y="425003"/>
                <a:ext cx="10325617" cy="6130343"/>
              </a:xfrm>
            </p:spPr>
            <p:txBody>
              <a:bodyPr>
                <a:normAutofit fontScale="92500" lnSpcReduction="10000"/>
              </a:bodyPr>
              <a:lstStyle/>
              <a:p>
                <a:pPr algn="r" rtl="1"/>
                <a:r>
                  <a:rPr lang="en-US" i="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حيث إن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:R</a:t>
                </a:r>
                <a:r>
                  <a:rPr lang="en-US" dirty="0">
                    <a:latin typeface="Arial" panose="020B0604020202020204" pitchFamily="34" charset="0"/>
                    <a:cs typeface="Arial" panose="020B0604020202020204" pitchFamily="34" charset="0"/>
                  </a:rPr>
                  <a:t> </a:t>
                </a:r>
                <a:r>
                  <a:rPr lang="ar-IQ" dirty="0">
                    <a:latin typeface="Arial" panose="020B0604020202020204" pitchFamily="34" charset="0"/>
                    <a:cs typeface="Arial" panose="020B0604020202020204" pitchFamily="34" charset="0"/>
                  </a:rPr>
                  <a:t>عدد العينات ذات الرتب المكررة .</a:t>
                </a:r>
                <a:endParaRPr lang="en-US" dirty="0">
                  <a:latin typeface="Arial" panose="020B0604020202020204" pitchFamily="34" charset="0"/>
                  <a:cs typeface="Arial" panose="020B0604020202020204" pitchFamily="34" charset="0"/>
                </a:endParaRPr>
              </a:p>
              <a:p>
                <a:pPr algn="r" rtl="1"/>
                <a14:m>
                  <m:oMath xmlns:m="http://schemas.openxmlformats.org/officeDocument/2006/math">
                    <m:r>
                      <a:rPr lang="en-US" b="1" i="1">
                        <a:latin typeface="Cambria Math"/>
                      </a:rPr>
                      <m:t>𝐭</m:t>
                    </m:r>
                    <m:r>
                      <a:rPr lang="en-US" b="1" i="1">
                        <a:latin typeface="Cambria Math"/>
                      </a:rPr>
                      <m:t>𝒊</m:t>
                    </m:r>
                  </m:oMath>
                </a14:m>
                <a:r>
                  <a:rPr lang="en-US" b="1" i="1" dirty="0">
                    <a:latin typeface="Arial" panose="020B0604020202020204" pitchFamily="34" charset="0"/>
                    <a:cs typeface="Arial" panose="020B0604020202020204" pitchFamily="34" charset="0"/>
                  </a:rPr>
                  <a:t> </a:t>
                </a:r>
                <a:r>
                  <a:rPr lang="ar-IQ" b="1" i="1" dirty="0">
                    <a:latin typeface="Arial" panose="020B0604020202020204" pitchFamily="34" charset="0"/>
                    <a:cs typeface="Arial" panose="020B0604020202020204" pitchFamily="34" charset="0"/>
                  </a:rPr>
                  <a:t>:</a:t>
                </a:r>
                <a:r>
                  <a:rPr lang="ar-IQ" dirty="0">
                    <a:latin typeface="Arial" panose="020B0604020202020204" pitchFamily="34" charset="0"/>
                    <a:cs typeface="Arial" panose="020B0604020202020204" pitchFamily="34" charset="0"/>
                  </a:rPr>
                  <a:t>عدد المشاهدات ذات القيم المكررة في العينة </a:t>
                </a:r>
                <a:r>
                  <a:rPr lang="ar-IQ" b="1"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ثم نقارن </a:t>
                </a:r>
                <a:r>
                  <a:rPr lang="en-US" dirty="0">
                    <a:latin typeface="Arial" panose="020B0604020202020204" pitchFamily="34" charset="0"/>
                    <a:cs typeface="Arial" panose="020B0604020202020204" pitchFamily="34" charset="0"/>
                  </a:rPr>
                  <a:t>(H)</a:t>
                </a:r>
                <a:r>
                  <a:rPr lang="ar-IQ" dirty="0">
                    <a:latin typeface="Arial" panose="020B0604020202020204" pitchFamily="34" charset="0"/>
                    <a:cs typeface="Arial" panose="020B0604020202020204" pitchFamily="34" charset="0"/>
                  </a:rPr>
                  <a:t>مع القيمة الجدولية الخاصة بهذا الاختبار في حالة وجود ثلاث عينات بخمس مشاهدات .  </a:t>
                </a:r>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 </a:t>
                </a:r>
                <a:r>
                  <a:rPr lang="ar-IQ" dirty="0">
                    <a:latin typeface="Arial" panose="020B0604020202020204" pitchFamily="34" charset="0"/>
                    <a:cs typeface="Arial" panose="020B0604020202020204" pitchFamily="34" charset="0"/>
                  </a:rPr>
                  <a:t>  أما في حالة وجود أكثر من خمس مشاهدات في عينة واحدة أو أكثر فنقارن القيمة الجدولية </a:t>
                </a:r>
                <a14:m>
                  <m:oMath xmlns:m="http://schemas.openxmlformats.org/officeDocument/2006/math">
                    <m:sSup>
                      <m:sSupPr>
                        <m:ctrlPr>
                          <a:rPr lang="en-US" b="1" i="1">
                            <a:latin typeface="Cambria Math"/>
                          </a:rPr>
                        </m:ctrlPr>
                      </m:sSupPr>
                      <m:e>
                        <m:r>
                          <a:rPr lang="en-US" b="1" i="1">
                            <a:latin typeface="Cambria Math"/>
                          </a:rPr>
                          <m:t>𝐗</m:t>
                        </m:r>
                      </m:e>
                      <m:sup>
                        <m:r>
                          <a:rPr lang="en-US" b="1" i="1">
                            <a:latin typeface="Cambria Math"/>
                          </a:rPr>
                          <m:t>𝟐</m:t>
                        </m:r>
                      </m:sup>
                    </m:sSup>
                  </m:oMath>
                </a14:m>
                <a:endParaRPr lang="en-US" dirty="0">
                  <a:latin typeface="Arial" panose="020B0604020202020204" pitchFamily="34" charset="0"/>
                  <a:cs typeface="Arial" panose="020B0604020202020204" pitchFamily="34" charset="0"/>
                </a:endParaRPr>
              </a:p>
              <a:p>
                <a:pPr algn="r" rtl="1"/>
                <a:r>
                  <a:rPr lang="en-US" b="1" dirty="0">
                    <a:latin typeface="Arial" panose="020B0604020202020204" pitchFamily="34" charset="0"/>
                    <a:cs typeface="Arial" panose="020B0604020202020204" pitchFamily="34" charset="0"/>
                  </a:rPr>
                  <a:t>                </a:t>
                </a:r>
                <a:r>
                  <a:rPr lang="ar-SA" dirty="0">
                    <a:latin typeface="Arial" panose="020B0604020202020204" pitchFamily="34" charset="0"/>
                    <a:cs typeface="Arial" panose="020B0604020202020204" pitchFamily="34" charset="0"/>
                  </a:rPr>
                  <a:t>وبمستوى دلالة(α).</a:t>
                </a:r>
                <a:r>
                  <a:rPr lang="ar-SA"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df</a:t>
                </a:r>
                <a:r>
                  <a:rPr lang="en-US" b="1" dirty="0">
                    <a:latin typeface="Arial" panose="020B0604020202020204" pitchFamily="34" charset="0"/>
                    <a:cs typeface="Arial" panose="020B0604020202020204" pitchFamily="34" charset="0"/>
                  </a:rPr>
                  <a:t>=(K-1) </a:t>
                </a:r>
                <a:r>
                  <a:rPr lang="ar-SA" dirty="0">
                    <a:latin typeface="Arial" panose="020B0604020202020204" pitchFamily="34" charset="0"/>
                    <a:cs typeface="Arial" panose="020B0604020202020204" pitchFamily="34" charset="0"/>
                  </a:rPr>
                  <a:t>بدرجة حرية </a:t>
                </a:r>
                <a:r>
                  <a:rPr lang="ar-SA"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p>
              <a:p>
                <a:pPr algn="r" rtl="1"/>
                <a:r>
                  <a:rPr lang="ar-IQ"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r" rtl="1"/>
                <a:r>
                  <a:rPr lang="ar-IQ" b="1" i="1" u="sng" dirty="0">
                    <a:latin typeface="Arial" panose="020B0604020202020204" pitchFamily="34" charset="0"/>
                    <a:cs typeface="Arial" panose="020B0604020202020204" pitchFamily="34" charset="0"/>
                  </a:rPr>
                  <a:t>القرار :</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القيمة الحسابية اكبر من القيمة الجدولية ,عندها نقبل فرضية   إذا كانت </a:t>
                </a:r>
                <a:r>
                  <a:rPr lang="en-US" dirty="0">
                    <a:latin typeface="Arial" panose="020B0604020202020204" pitchFamily="34" charset="0"/>
                    <a:cs typeface="Arial" panose="020B0604020202020204" pitchFamily="34" charset="0"/>
                  </a:rPr>
                  <a:t>(Null-Hypotheses) H</a:t>
                </a:r>
                <a:r>
                  <a:rPr lang="en-US" baseline="-25000" dirty="0">
                    <a:latin typeface="Arial" panose="020B0604020202020204" pitchFamily="34" charset="0"/>
                    <a:cs typeface="Arial" panose="020B0604020202020204" pitchFamily="34" charset="0"/>
                  </a:rPr>
                  <a:t>0</a:t>
                </a:r>
                <a:r>
                  <a:rPr lang="ar-IQ" dirty="0">
                    <a:latin typeface="Arial" panose="020B0604020202020204" pitchFamily="34" charset="0"/>
                    <a:cs typeface="Arial" panose="020B0604020202020204" pitchFamily="34" charset="0"/>
                  </a:rPr>
                  <a:t>  نرفض</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(Alternative Hypotheses) H</a:t>
                </a:r>
                <a:r>
                  <a:rPr lang="en-US" baseline="-25000" dirty="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أما في حالة القيمة الحسابية اقل من القيمة الجدولية  نقبل فرضية العدم ونرفض الفرضية البديلة .</a:t>
                </a:r>
                <a:endParaRPr lang="en-US" dirty="0">
                  <a:latin typeface="Arial" panose="020B0604020202020204" pitchFamily="34" charset="0"/>
                  <a:cs typeface="Arial" panose="020B0604020202020204" pitchFamily="34" charset="0"/>
                </a:endParaRPr>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1484310" y="425003"/>
                <a:ext cx="10325617" cy="6130343"/>
              </a:xfrm>
              <a:blipFill rotWithShape="0">
                <a:blip r:embed="rId2"/>
                <a:stretch>
                  <a:fillRect t="-3682" r="-14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3303024416"/>
                  </p:ext>
                </p:extLst>
              </p:nvPr>
            </p:nvGraphicFramePr>
            <p:xfrm>
              <a:off x="1983313" y="324636"/>
              <a:ext cx="2581275" cy="931609"/>
            </p:xfrm>
            <a:graphic>
              <a:graphicData uri="http://schemas.openxmlformats.org/drawingml/2006/table">
                <a:tbl>
                  <a:tblPr firstRow="1" firstCol="1" bandRow="1">
                    <a:tableStyleId>{5C22544A-7EE6-4342-B048-85BDC9FD1C3A}</a:tableStyleId>
                  </a:tblPr>
                  <a:tblGrid>
                    <a:gridCol w="2581275"/>
                  </a:tblGrid>
                  <a:tr h="885825">
                    <a:tc>
                      <a:txBody>
                        <a:bodyPr/>
                        <a:lstStyle/>
                        <a:p>
                          <a:pPr marL="171450" marR="0" algn="just" rtl="1">
                            <a:lnSpc>
                              <a:spcPct val="115000"/>
                            </a:lnSpc>
                            <a:spcBef>
                              <a:spcPts val="0"/>
                            </a:spcBef>
                            <a:spcAft>
                              <a:spcPts val="1000"/>
                            </a:spcAft>
                          </a:pPr>
                          <a14:m>
                            <m:oMath xmlns:m="http://schemas.openxmlformats.org/officeDocument/2006/math">
                              <m:sSup>
                                <m:sSupPr>
                                  <m:ctrlPr>
                                    <a:rPr lang="en-US" sz="2000" i="1">
                                      <a:effectLst/>
                                      <a:latin typeface="Cambria Math"/>
                                    </a:rPr>
                                  </m:ctrlPr>
                                </m:sSupPr>
                                <m:e>
                                  <m:r>
                                    <a:rPr lang="en-US" sz="2000">
                                      <a:effectLst/>
                                      <a:latin typeface="Cambria Math"/>
                                    </a:rPr>
                                    <m:t>𝑯</m:t>
                                  </m:r>
                                </m:e>
                                <m:sup>
                                  <m:r>
                                    <a:rPr lang="en-US" sz="2000">
                                      <a:effectLst/>
                                      <a:latin typeface="Cambria Math"/>
                                    </a:rPr>
                                    <m:t>∗</m:t>
                                  </m:r>
                                </m:sup>
                              </m:sSup>
                            </m:oMath>
                          </a14:m>
                          <a:r>
                            <a:rPr lang="en-US" sz="2000" dirty="0">
                              <a:effectLst/>
                            </a:rPr>
                            <a:t>=</a:t>
                          </a:r>
                          <a14:m>
                            <m:oMath xmlns:m="http://schemas.openxmlformats.org/officeDocument/2006/math">
                              <m:r>
                                <a:rPr lang="en-US" sz="2400">
                                  <a:effectLst/>
                                  <a:latin typeface="Cambria Math"/>
                                </a:rPr>
                                <m:t>  </m:t>
                              </m:r>
                              <m:f>
                                <m:fPr>
                                  <m:ctrlPr>
                                    <a:rPr lang="en-US" sz="2400" i="1">
                                      <a:effectLst/>
                                      <a:latin typeface="Cambria Math"/>
                                    </a:rPr>
                                  </m:ctrlPr>
                                </m:fPr>
                                <m:num>
                                  <m:r>
                                    <a:rPr lang="en-US" sz="2400">
                                      <a:effectLst/>
                                      <a:latin typeface="Cambria Math"/>
                                    </a:rPr>
                                    <m:t>𝑯</m:t>
                                  </m:r>
                                </m:num>
                                <m:den>
                                  <m:m>
                                    <m:mPr>
                                      <m:mcs>
                                        <m:mc>
                                          <m:mcPr>
                                            <m:count m:val="2"/>
                                            <m:mcJc m:val="center"/>
                                          </m:mcPr>
                                        </m:mc>
                                      </m:mcs>
                                      <m:ctrlPr>
                                        <a:rPr lang="en-US" sz="2400" i="1">
                                          <a:effectLst/>
                                          <a:latin typeface="Cambria Math"/>
                                        </a:rPr>
                                      </m:ctrlPr>
                                    </m:mPr>
                                    <m:mr>
                                      <m:e>
                                        <m:r>
                                          <a:rPr lang="en-US" sz="2400">
                                            <a:effectLst/>
                                            <a:latin typeface="Cambria Math"/>
                                          </a:rPr>
                                          <m:t>𝟏</m:t>
                                        </m:r>
                                        <m:r>
                                          <a:rPr lang="en-US" sz="2400">
                                            <a:effectLst/>
                                            <a:latin typeface="Cambria Math"/>
                                          </a:rPr>
                                          <m:t>−</m:t>
                                        </m:r>
                                      </m:e>
                                      <m:e>
                                        <m:f>
                                          <m:fPr>
                                            <m:ctrlPr>
                                              <a:rPr lang="en-US" sz="2400" i="1">
                                                <a:effectLst/>
                                                <a:latin typeface="Cambria Math"/>
                                              </a:rPr>
                                            </m:ctrlPr>
                                          </m:fPr>
                                          <m:num>
                                            <m:nary>
                                              <m:naryPr>
                                                <m:chr m:val="∑"/>
                                                <m:ctrlPr>
                                                  <a:rPr lang="en-US" sz="2400" i="1">
                                                    <a:effectLst/>
                                                    <a:latin typeface="Cambria Math"/>
                                                  </a:rPr>
                                                </m:ctrlPr>
                                              </m:naryPr>
                                              <m:sub>
                                                <m:r>
                                                  <a:rPr lang="en-US" sz="2400">
                                                    <a:effectLst/>
                                                    <a:latin typeface="Cambria Math"/>
                                                  </a:rPr>
                                                  <m:t>𝒊</m:t>
                                                </m:r>
                                                <m:r>
                                                  <a:rPr lang="en-US" sz="2400">
                                                    <a:effectLst/>
                                                    <a:latin typeface="Cambria Math"/>
                                                  </a:rPr>
                                                  <m:t>=</m:t>
                                                </m:r>
                                                <m:r>
                                                  <a:rPr lang="en-US" sz="2400">
                                                    <a:effectLst/>
                                                    <a:latin typeface="Cambria Math"/>
                                                  </a:rPr>
                                                  <m:t>𝟏</m:t>
                                                </m:r>
                                              </m:sub>
                                              <m:sup>
                                                <m:r>
                                                  <a:rPr lang="en-US" sz="2400">
                                                    <a:effectLst/>
                                                    <a:latin typeface="Cambria Math"/>
                                                  </a:rPr>
                                                  <m:t>𝑹</m:t>
                                                </m:r>
                                              </m:sup>
                                              <m:e>
                                                <m:sSup>
                                                  <m:sSupPr>
                                                    <m:ctrlPr>
                                                      <a:rPr lang="en-US" sz="2400" i="1">
                                                        <a:effectLst/>
                                                        <a:latin typeface="Cambria Math"/>
                                                      </a:rPr>
                                                    </m:ctrlPr>
                                                  </m:sSupPr>
                                                  <m:e>
                                                    <m:r>
                                                      <a:rPr lang="en-US" sz="2400">
                                                        <a:effectLst/>
                                                        <a:latin typeface="Cambria Math"/>
                                                      </a:rPr>
                                                      <m:t>(</m:t>
                                                    </m:r>
                                                    <m:r>
                                                      <a:rPr lang="en-US" sz="2400">
                                                        <a:effectLst/>
                                                        <a:latin typeface="Cambria Math"/>
                                                      </a:rPr>
                                                      <m:t>𝒕𝒊</m:t>
                                                    </m:r>
                                                  </m:e>
                                                  <m:sup>
                                                    <m:r>
                                                      <a:rPr lang="en-US" sz="2400">
                                                        <a:effectLst/>
                                                        <a:latin typeface="Cambria Math"/>
                                                      </a:rPr>
                                                      <m:t>𝟑</m:t>
                                                    </m:r>
                                                  </m:sup>
                                                </m:sSup>
                                                <m:r>
                                                  <a:rPr lang="en-US" sz="2400">
                                                    <a:effectLst/>
                                                    <a:latin typeface="Cambria Math"/>
                                                  </a:rPr>
                                                  <m:t>−</m:t>
                                                </m:r>
                                                <m:r>
                                                  <a:rPr lang="en-US" sz="2400">
                                                    <a:effectLst/>
                                                    <a:latin typeface="Cambria Math"/>
                                                  </a:rPr>
                                                  <m:t>𝒕</m:t>
                                                </m:r>
                                                <m:r>
                                                  <a:rPr lang="en-US" sz="2400">
                                                    <a:effectLst/>
                                                    <a:latin typeface="Cambria Math"/>
                                                  </a:rPr>
                                                  <m:t>)</m:t>
                                                </m:r>
                                              </m:e>
                                            </m:nary>
                                          </m:num>
                                          <m:den>
                                            <m:sSup>
                                              <m:sSupPr>
                                                <m:ctrlPr>
                                                  <a:rPr lang="en-US" sz="2400" i="1">
                                                    <a:effectLst/>
                                                    <a:latin typeface="Cambria Math"/>
                                                  </a:rPr>
                                                </m:ctrlPr>
                                              </m:sSupPr>
                                              <m:e>
                                                <m:r>
                                                  <a:rPr lang="en-US" sz="2400">
                                                    <a:effectLst/>
                                                    <a:latin typeface="Cambria Math"/>
                                                  </a:rPr>
                                                  <m:t>𝑵</m:t>
                                                </m:r>
                                              </m:e>
                                              <m:sup>
                                                <m:r>
                                                  <a:rPr lang="en-US" sz="2400">
                                                    <a:effectLst/>
                                                    <a:latin typeface="Cambria Math"/>
                                                  </a:rPr>
                                                  <m:t>𝟑</m:t>
                                                </m:r>
                                              </m:sup>
                                            </m:sSup>
                                            <m:r>
                                              <a:rPr lang="en-US" sz="2400">
                                                <a:effectLst/>
                                                <a:latin typeface="Cambria Math"/>
                                              </a:rPr>
                                              <m:t>−</m:t>
                                            </m:r>
                                            <m:r>
                                              <a:rPr lang="en-US" sz="2400">
                                                <a:effectLst/>
                                                <a:latin typeface="Cambria Math"/>
                                              </a:rPr>
                                              <m:t>𝑵</m:t>
                                            </m:r>
                                          </m:den>
                                        </m:f>
                                      </m:e>
                                    </m:mr>
                                  </m:m>
                                </m:den>
                              </m:f>
                            </m:oMath>
                          </a14:m>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025092973"/>
                  </p:ext>
                </p:extLst>
              </p:nvPr>
            </p:nvGraphicFramePr>
            <p:xfrm>
              <a:off x="1983313" y="324636"/>
              <a:ext cx="2581275" cy="931609"/>
            </p:xfrm>
            <a:graphic>
              <a:graphicData uri="http://schemas.openxmlformats.org/drawingml/2006/table">
                <a:tbl>
                  <a:tblPr firstRow="1" firstCol="1" bandRow="1">
                    <a:tableStyleId>{5C22544A-7EE6-4342-B048-85BDC9FD1C3A}</a:tableStyleId>
                  </a:tblPr>
                  <a:tblGrid>
                    <a:gridCol w="2581275"/>
                  </a:tblGrid>
                  <a:tr h="931609">
                    <a:tc>
                      <a:txBody>
                        <a:bodyPr/>
                        <a:lstStyle/>
                        <a:p>
                          <a:endParaRPr lang="en-US"/>
                        </a:p>
                      </a:txBody>
                      <a:tcPr marL="68580" marR="68580" marT="0" marB="0">
                        <a:blipFill rotWithShape="0">
                          <a:blip r:embed="rId3"/>
                          <a:stretch>
                            <a:fillRect l="-236" t="-649" r="-943" b="-2597"/>
                          </a:stretch>
                        </a:blipFill>
                      </a:tcPr>
                    </a:tc>
                  </a:tr>
                </a:tbl>
              </a:graphicData>
            </a:graphic>
          </p:graphicFrame>
        </mc:Fallback>
      </mc:AlternateContent>
    </p:spTree>
    <p:extLst>
      <p:ext uri="{BB962C8B-B14F-4D97-AF65-F5344CB8AC3E}">
        <p14:creationId xmlns:p14="http://schemas.microsoft.com/office/powerpoint/2010/main" val="4821289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03065" y="321972"/>
            <a:ext cx="6299957" cy="1120462"/>
          </a:xfrm>
        </p:spPr>
        <p:txBody>
          <a:bodyPr>
            <a:normAutofit/>
          </a:bodyPr>
          <a:lstStyle/>
          <a:p>
            <a:r>
              <a:rPr lang="ar-IQ" dirty="0" smtClean="0">
                <a:latin typeface="Arial" panose="020B0604020202020204" pitchFamily="34" charset="0"/>
                <a:cs typeface="Arial" panose="020B0604020202020204" pitchFamily="34" charset="0"/>
              </a:rPr>
              <a:t>المحاظرة التاسعة عشر </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50761" y="1249251"/>
            <a:ext cx="10884837" cy="5177308"/>
          </a:xfrm>
        </p:spPr>
        <p:txBody>
          <a:bodyPr>
            <a:normAutofit fontScale="85000" lnSpcReduction="20000"/>
          </a:bodyPr>
          <a:lstStyle/>
          <a:p>
            <a:pPr rtl="1"/>
            <a:r>
              <a:rPr lang="ar-IQ" sz="2800" b="1" dirty="0" smtClean="0"/>
              <a:t>** </a:t>
            </a:r>
            <a:r>
              <a:rPr lang="ar-SA" sz="2800" b="1" dirty="0" smtClean="0"/>
              <a:t>اختبارات </a:t>
            </a:r>
            <a:r>
              <a:rPr lang="ar-SA" sz="2800" b="1" dirty="0"/>
              <a:t>تساوي التباين</a:t>
            </a:r>
            <a:endParaRPr lang="en-US" sz="2800" dirty="0"/>
          </a:p>
          <a:p>
            <a:pPr rtl="1"/>
            <a:r>
              <a:rPr lang="ar-SA" sz="2800" dirty="0">
                <a:latin typeface="Arial" panose="020B0604020202020204" pitchFamily="34" charset="0"/>
                <a:cs typeface="Arial" panose="020B0604020202020204" pitchFamily="34" charset="0"/>
              </a:rPr>
              <a:t>لاختبارالفرضية التاليه </a:t>
            </a:r>
            <a:endParaRPr lang="en-US" sz="2800" dirty="0">
              <a:latin typeface="Arial" panose="020B0604020202020204" pitchFamily="34" charset="0"/>
              <a:cs typeface="Arial" panose="020B0604020202020204" pitchFamily="34" charset="0"/>
            </a:endParaRPr>
          </a:p>
          <a:p>
            <a:pPr rtl="1"/>
            <a:r>
              <a:rPr lang="ar-SA" sz="2800" dirty="0">
                <a:latin typeface="Arial" panose="020B0604020202020204" pitchFamily="34" charset="0"/>
                <a:cs typeface="Arial" panose="020B0604020202020204" pitchFamily="34" charset="0"/>
              </a:rPr>
              <a:t>                                                 </a:t>
            </a:r>
            <a:r>
              <a:rPr lang="en-US" sz="2800" baseline="30000" dirty="0">
                <a:latin typeface="Arial" panose="020B0604020202020204" pitchFamily="34" charset="0"/>
                <a:cs typeface="Arial" panose="020B0604020202020204" pitchFamily="34" charset="0"/>
              </a:rPr>
              <a:t>2 </a:t>
            </a:r>
            <a:r>
              <a:rPr lang="en-US" sz="2800" baseline="-25000" dirty="0">
                <a:latin typeface="Arial" panose="020B0604020202020204" pitchFamily="34" charset="0"/>
                <a:cs typeface="Arial" panose="020B0604020202020204" pitchFamily="34" charset="0"/>
              </a:rPr>
              <a:t>2</a:t>
            </a:r>
            <a:r>
              <a:rPr lang="ar-SA" sz="2800" dirty="0">
                <a:latin typeface="Arial" panose="020B0604020202020204" pitchFamily="34" charset="0"/>
                <a:cs typeface="Arial" panose="020B0604020202020204" pitchFamily="34" charset="0"/>
              </a:rPr>
              <a:t>ơ = </a:t>
            </a:r>
            <a:r>
              <a:rPr lang="en-US" sz="2800" baseline="30000" dirty="0">
                <a:latin typeface="Arial" panose="020B0604020202020204" pitchFamily="34" charset="0"/>
                <a:cs typeface="Arial" panose="020B0604020202020204" pitchFamily="34" charset="0"/>
              </a:rPr>
              <a:t>2</a:t>
            </a:r>
            <a:r>
              <a:rPr lang="en-US" sz="2800" baseline="-25000" dirty="0">
                <a:latin typeface="Arial" panose="020B0604020202020204" pitchFamily="34" charset="0"/>
                <a:cs typeface="Arial" panose="020B0604020202020204" pitchFamily="34" charset="0"/>
              </a:rPr>
              <a:t>1</a:t>
            </a:r>
            <a:r>
              <a:rPr lang="ar-SA" sz="2800" dirty="0">
                <a:latin typeface="Arial" panose="020B0604020202020204" pitchFamily="34" charset="0"/>
                <a:cs typeface="Arial" panose="020B0604020202020204" pitchFamily="34" charset="0"/>
              </a:rPr>
              <a:t>ơ</a:t>
            </a:r>
            <a:r>
              <a:rPr lang="en-US" sz="2800" dirty="0">
                <a:latin typeface="Arial" panose="020B0604020202020204" pitchFamily="34" charset="0"/>
                <a:cs typeface="Arial" panose="020B0604020202020204" pitchFamily="34" charset="0"/>
              </a:rPr>
              <a:t>H</a:t>
            </a:r>
            <a:r>
              <a:rPr lang="en-US" sz="2800" baseline="-25000" dirty="0">
                <a:latin typeface="Arial" panose="020B0604020202020204" pitchFamily="34" charset="0"/>
                <a:cs typeface="Arial" panose="020B0604020202020204" pitchFamily="34" charset="0"/>
              </a:rPr>
              <a:t>0</a:t>
            </a:r>
            <a:r>
              <a:rPr lang="en-US" sz="2800" dirty="0">
                <a:latin typeface="Arial" panose="020B0604020202020204" pitchFamily="34" charset="0"/>
                <a:cs typeface="Arial" panose="020B0604020202020204" pitchFamily="34" charset="0"/>
              </a:rPr>
              <a:t>:</a:t>
            </a:r>
          </a:p>
          <a:p>
            <a:pPr rtl="1"/>
            <a:r>
              <a:rPr lang="ar-SA" sz="2800" dirty="0">
                <a:latin typeface="Arial" panose="020B0604020202020204" pitchFamily="34" charset="0"/>
                <a:cs typeface="Arial" panose="020B0604020202020204" pitchFamily="34" charset="0"/>
              </a:rPr>
              <a:t>ضد</a:t>
            </a:r>
            <a:r>
              <a:rPr lang="ar-SA" sz="2800" baseline="-250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أي فرضيه بديلة فان الباحث يستخدم معلوماته المسبقة حول توزيع مجتمع عينة البحث ,فاذا كان مجتمع عينة البحث يتوزع توزيعا طبيعيا بمتوسط معلوم وتباين معلوم فان الباحث في هذه الحالة يلجا الى اختبار </a:t>
            </a:r>
            <a:r>
              <a:rPr lang="en-US" sz="2800" dirty="0">
                <a:latin typeface="Arial" panose="020B0604020202020204" pitchFamily="34" charset="0"/>
                <a:cs typeface="Arial" panose="020B0604020202020204" pitchFamily="34" charset="0"/>
              </a:rPr>
              <a:t>F</a:t>
            </a:r>
            <a:r>
              <a:rPr lang="ar-SA" sz="2800" dirty="0">
                <a:latin typeface="Arial" panose="020B0604020202020204" pitchFamily="34" charset="0"/>
                <a:cs typeface="Arial" panose="020B0604020202020204" pitchFamily="34" charset="0"/>
              </a:rPr>
              <a:t>  والذي يكون بالصيغة التالية</a:t>
            </a:r>
            <a:endParaRPr lang="en-US" sz="2800" dirty="0">
              <a:latin typeface="Arial" panose="020B0604020202020204" pitchFamily="34" charset="0"/>
              <a:cs typeface="Arial" panose="020B0604020202020204" pitchFamily="34" charset="0"/>
            </a:endParaRPr>
          </a:p>
          <a:p>
            <a:pPr rtl="1"/>
            <a:r>
              <a:rPr lang="ar-SA"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F=ơ</a:t>
            </a:r>
            <a:r>
              <a:rPr lang="en-US" sz="2800" baseline="30000" dirty="0">
                <a:latin typeface="Arial" panose="020B0604020202020204" pitchFamily="34" charset="0"/>
                <a:cs typeface="Arial" panose="020B0604020202020204" pitchFamily="34" charset="0"/>
              </a:rPr>
              <a:t>2</a:t>
            </a:r>
            <a:r>
              <a:rPr lang="en-US" sz="2800" baseline="-25000" dirty="0">
                <a:latin typeface="Arial" panose="020B0604020202020204" pitchFamily="34" charset="0"/>
                <a:cs typeface="Arial" panose="020B0604020202020204" pitchFamily="34" charset="0"/>
              </a:rPr>
              <a:t>1/Ơ</a:t>
            </a:r>
            <a:r>
              <a:rPr lang="en-US" sz="2800" baseline="30000" dirty="0">
                <a:latin typeface="Arial" panose="020B0604020202020204" pitchFamily="34" charset="0"/>
                <a:cs typeface="Arial" panose="020B0604020202020204" pitchFamily="34" charset="0"/>
              </a:rPr>
              <a:t>2</a:t>
            </a:r>
            <a:r>
              <a:rPr lang="en-US" sz="2800" baseline="-25000" dirty="0">
                <a:latin typeface="Arial" panose="020B0604020202020204" pitchFamily="34" charset="0"/>
                <a:cs typeface="Arial" panose="020B0604020202020204" pitchFamily="34" charset="0"/>
              </a:rPr>
              <a:t>2</a:t>
            </a:r>
            <a:r>
              <a:rPr lang="ar-SA"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rtl="1"/>
            <a:r>
              <a:rPr lang="ar-SA" sz="2800" dirty="0">
                <a:latin typeface="Arial" panose="020B0604020202020204" pitchFamily="34" charset="0"/>
                <a:cs typeface="Arial" panose="020B0604020202020204" pitchFamily="34" charset="0"/>
              </a:rPr>
              <a:t>لاختبار الفرضية اعلاه ,ولكن في الواقع التجريبي هناك قلة في المعلومات حول طبيعة توزيع مجتمع العينة تحت البحث بالذات اذا العينة صغيرة وكلفة. </a:t>
            </a:r>
            <a:endParaRPr lang="en-US" sz="2800" dirty="0">
              <a:latin typeface="Arial" panose="020B0604020202020204" pitchFamily="34" charset="0"/>
              <a:cs typeface="Arial" panose="020B0604020202020204" pitchFamily="34" charset="0"/>
            </a:endParaRPr>
          </a:p>
          <a:p>
            <a:pPr rtl="1"/>
            <a:r>
              <a:rPr lang="ar-SA" sz="2800" dirty="0">
                <a:latin typeface="Arial" panose="020B0604020202020204" pitchFamily="34" charset="0"/>
                <a:cs typeface="Arial" panose="020B0604020202020204" pitchFamily="34" charset="0"/>
              </a:rPr>
              <a:t>لذلك يلجا اغلب الباحثينالى الاختبارات اللامعلمية ومنها اختبار سيگل –توكي (</a:t>
            </a:r>
            <a:r>
              <a:rPr lang="en-US" sz="2800" dirty="0">
                <a:latin typeface="Arial" panose="020B0604020202020204" pitchFamily="34" charset="0"/>
                <a:cs typeface="Arial" panose="020B0604020202020204" pitchFamily="34" charset="0"/>
              </a:rPr>
              <a:t>Sigel-Tukey</a:t>
            </a:r>
            <a:r>
              <a:rPr lang="ar-SA" sz="2800" dirty="0">
                <a:latin typeface="Arial" panose="020B0604020202020204" pitchFamily="34" charset="0"/>
                <a:cs typeface="Arial" panose="020B0604020202020204" pitchFamily="34" charset="0"/>
              </a:rPr>
              <a:t>   ) لتساوي التباينات حيث يكون هذا الاختبار مباشرا وسهلا ولكنه من الاختبارات التي تحول البيانات الى رتب (بيانات رتبوية) ويكون افتراضات هذا الاختبار قليلة ومنها استقلال العينتين (تكون العينتان مستقلتان احصائيا).  </a:t>
            </a:r>
            <a:endParaRPr lang="en-US" sz="2800" dirty="0">
              <a:latin typeface="Arial" panose="020B0604020202020204" pitchFamily="34" charset="0"/>
              <a:cs typeface="Arial" panose="020B0604020202020204" pitchFamily="34" charset="0"/>
            </a:endParaRPr>
          </a:p>
          <a:p>
            <a:r>
              <a:rPr lang="ar-SA" sz="2800" dirty="0">
                <a:latin typeface="Arial" panose="020B0604020202020204" pitchFamily="34" charset="0"/>
                <a:cs typeface="Arial" panose="020B0604020202020204" pitchFamily="34" charset="0"/>
              </a:rPr>
              <a:t>لاختبار الفرضية اعلاه ضد أي فرضية بديلة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713378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540914" y="309093"/>
                <a:ext cx="10962110" cy="6246253"/>
              </a:xfrm>
            </p:spPr>
            <p:txBody>
              <a:bodyPr>
                <a:normAutofit fontScale="70000" lnSpcReduction="20000"/>
              </a:bodyPr>
              <a:lstStyle/>
              <a:p>
                <a:pPr marL="0" indent="0" algn="r" rtl="1">
                  <a:buNone/>
                </a:pPr>
                <a:endParaRPr lang="ar-IQ" b="1" dirty="0" smtClean="0">
                  <a:latin typeface="Arial" panose="020B0604020202020204" pitchFamily="34" charset="0"/>
                  <a:cs typeface="Arial" panose="020B0604020202020204" pitchFamily="34" charset="0"/>
                </a:endParaRPr>
              </a:p>
              <a:p>
                <a:pPr algn="r" rtl="1"/>
                <a:r>
                  <a:rPr lang="ar-IQ" b="1" dirty="0" smtClean="0">
                    <a:latin typeface="Arial" panose="020B0604020202020204" pitchFamily="34" charset="0"/>
                    <a:cs typeface="Arial" panose="020B0604020202020204" pitchFamily="34" charset="0"/>
                  </a:rPr>
                  <a:t>اختبار </a:t>
                </a:r>
                <a:r>
                  <a:rPr lang="ar-IQ" b="1" dirty="0">
                    <a:latin typeface="Arial" panose="020B0604020202020204" pitchFamily="34" charset="0"/>
                    <a:cs typeface="Arial" panose="020B0604020202020204" pitchFamily="34" charset="0"/>
                  </a:rPr>
                  <a:t>سيگل _توكي لتساوي </a:t>
                </a:r>
                <a:r>
                  <a:rPr lang="ar-IQ" b="1" dirty="0" smtClean="0">
                    <a:latin typeface="Arial" panose="020B0604020202020204" pitchFamily="34" charset="0"/>
                    <a:cs typeface="Arial" panose="020B0604020202020204" pitchFamily="34" charset="0"/>
                  </a:rPr>
                  <a:t>التباينات</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يعتبر اختبار سيگل_توكي من الاختبارات اللامعلمية لاختبار فرضية تساوي اوعدم تساوي تباينات المجتمع.</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اذا قام الباحث جورج سيگل باشتاق هذا الاختبار في وقام الباحث جون توكي بتطويرهذا الاختبار من خلال تقريبة الى توزيع احتمالي معروف وهو توزيع(</a:t>
                </a:r>
                <a:r>
                  <a:rPr lang="en-US" dirty="0">
                    <a:latin typeface="Arial" panose="020B0604020202020204" pitchFamily="34" charset="0"/>
                    <a:cs typeface="Arial" panose="020B0604020202020204" pitchFamily="34" charset="0"/>
                  </a:rPr>
                  <a:t>Z</a:t>
                </a:r>
                <a:r>
                  <a:rPr lang="ar-IQ" dirty="0">
                    <a:latin typeface="Arial" panose="020B0604020202020204" pitchFamily="34" charset="0"/>
                    <a:cs typeface="Arial" panose="020B0604020202020204" pitchFamily="34" charset="0"/>
                  </a:rPr>
                  <a:t>)ويعتمد الاختبار على الرتب مباشرة اذ يقوم بخلط العينتين كبيانات وبعد ذلك يقوم باعطاء رتب لكلا العينتين معا ثم بعد ذلك بحساب الرتب لكل عينة على حده.</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تكون احصاءة الاختبار كالتالي :</a:t>
                </a:r>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    U</a:t>
                </a:r>
                <a:r>
                  <a:rPr lang="en-US" baseline="-25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+1)/2) - </a:t>
                </a:r>
                <a14:m>
                  <m:oMath xmlns:m="http://schemas.openxmlformats.org/officeDocument/2006/math">
                    <m:nary>
                      <m:naryPr>
                        <m:chr m:val="∑"/>
                        <m:limLoc m:val="undOvr"/>
                        <m:subHide m:val="on"/>
                        <m:supHide m:val="on"/>
                        <m:ctrlPr>
                          <a:rPr lang="en-US" i="1">
                            <a:latin typeface="Cambria Math"/>
                          </a:rPr>
                        </m:ctrlPr>
                      </m:naryPr>
                      <m:sub/>
                      <m:sup/>
                      <m:e>
                        <m:r>
                          <a:rPr lang="en-US" i="1">
                            <a:latin typeface="Cambria Math"/>
                          </a:rPr>
                          <m:t>𝑅𝑖</m:t>
                        </m:r>
                      </m:e>
                    </m:nary>
                    <m:r>
                      <a:rPr lang="en-US" i="1">
                        <a:latin typeface="Cambria Math"/>
                      </a:rPr>
                      <m:t>                                                            </m:t>
                    </m:r>
                  </m:oMath>
                </a14:m>
                <a:r>
                  <a:rPr lang="en-US" dirty="0">
                    <a:latin typeface="Arial" panose="020B0604020202020204" pitchFamily="34" charset="0"/>
                    <a:cs typeface="Arial" panose="020B0604020202020204" pitchFamily="34" charset="0"/>
                  </a:rPr>
                  <a:t> </a:t>
                </a:r>
              </a:p>
              <a:p>
                <a:pPr algn="r" rtl="1"/>
                <a:r>
                  <a:rPr lang="en-US" dirty="0">
                    <a:latin typeface="Arial" panose="020B0604020202020204" pitchFamily="34" charset="0"/>
                    <a:cs typeface="Arial" panose="020B0604020202020204" pitchFamily="34" charset="0"/>
                  </a:rPr>
                  <a:t>                                                                                                     U</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+2)/2) -  </a:t>
                </a:r>
                <a14:m>
                  <m:oMath xmlns:m="http://schemas.openxmlformats.org/officeDocument/2006/math">
                    <m:nary>
                      <m:naryPr>
                        <m:chr m:val="∑"/>
                        <m:limLoc m:val="undOvr"/>
                        <m:subHide m:val="on"/>
                        <m:supHide m:val="on"/>
                        <m:ctrlPr>
                          <a:rPr lang="en-US" i="1">
                            <a:latin typeface="Cambria Math"/>
                          </a:rPr>
                        </m:ctrlPr>
                      </m:naryPr>
                      <m:sub/>
                      <m:sup/>
                      <m:e>
                        <m:r>
                          <a:rPr lang="en-US" i="1">
                            <a:latin typeface="Cambria Math"/>
                          </a:rPr>
                          <m:t>𝑅𝑖</m:t>
                        </m:r>
                        <m:r>
                          <a:rPr lang="en-US" i="1">
                            <a:latin typeface="Cambria Math"/>
                          </a:rPr>
                          <m:t>                                                          </m:t>
                        </m:r>
                      </m:e>
                    </m:nary>
                  </m:oMath>
                </a14:m>
                <a:r>
                  <a:rPr lang="en-US" dirty="0">
                    <a:latin typeface="Arial" panose="020B0604020202020204" pitchFamily="34" charset="0"/>
                    <a:cs typeface="Arial" panose="020B0604020202020204" pitchFamily="34" charset="0"/>
                  </a:rPr>
                  <a:t>   </a:t>
                </a:r>
              </a:p>
              <a:p>
                <a:pPr algn="r" rtl="1"/>
                <a:r>
                  <a:rPr lang="ar-IQ" dirty="0">
                    <a:latin typeface="Arial" panose="020B0604020202020204" pitchFamily="34" charset="0"/>
                    <a:cs typeface="Arial" panose="020B0604020202020204" pitchFamily="34" charset="0"/>
                  </a:rPr>
                  <a:t>حيث ان</a:t>
                </a:r>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U</a:t>
                </a:r>
                <a:r>
                  <a:rPr lang="en-US" baseline="-25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U</a:t>
                </a:r>
                <a:r>
                  <a:rPr lang="en-US" baseline="-25000" dirty="0">
                    <a:latin typeface="Arial" panose="020B0604020202020204" pitchFamily="34" charset="0"/>
                    <a:cs typeface="Arial" panose="020B0604020202020204" pitchFamily="34" charset="0"/>
                  </a:rPr>
                  <a:t>2</a:t>
                </a:r>
                <a:r>
                  <a:rPr lang="ar-IQ" dirty="0">
                    <a:latin typeface="Arial" panose="020B0604020202020204" pitchFamily="34" charset="0"/>
                    <a:cs typeface="Arial" panose="020B0604020202020204" pitchFamily="34" charset="0"/>
                  </a:rPr>
                  <a:t>:تمثلان تقريبا لاختبار مان_وتني</a:t>
                </a:r>
                <a:r>
                  <a:rPr lang="en-US" dirty="0">
                    <a:latin typeface="Arial" panose="020B0604020202020204" pitchFamily="34" charset="0"/>
                    <a:cs typeface="Arial" panose="020B0604020202020204" pitchFamily="34" charset="0"/>
                  </a:rPr>
                  <a:t>U </a:t>
                </a:r>
                <a:r>
                  <a:rPr lang="ar-IQ"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Mann_Whitteny</a:t>
                </a:r>
                <a:r>
                  <a:rPr lang="ar-IQ"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R</a:t>
                </a:r>
                <a:r>
                  <a:rPr lang="ar-IQ" dirty="0">
                    <a:latin typeface="Arial" panose="020B0604020202020204" pitchFamily="34" charset="0"/>
                    <a:cs typeface="Arial" panose="020B0604020202020204" pitchFamily="34" charset="0"/>
                  </a:rPr>
                  <a:t>:تمثل الرتب</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اذ يتم الحصول على القيمة الجدولية لاختبار وتني _مان من جداول احصائية خاصة لاختبار مان _وتني (</a:t>
                </a:r>
                <a:r>
                  <a:rPr lang="en-US" dirty="0">
                    <a:latin typeface="Arial" panose="020B0604020202020204" pitchFamily="34" charset="0"/>
                    <a:cs typeface="Arial" panose="020B0604020202020204" pitchFamily="34" charset="0"/>
                  </a:rPr>
                  <a:t>Mann _</a:t>
                </a:r>
                <a:r>
                  <a:rPr lang="en-US" dirty="0" err="1">
                    <a:latin typeface="Arial" panose="020B0604020202020204" pitchFamily="34" charset="0"/>
                    <a:cs typeface="Arial" panose="020B0604020202020204" pitchFamily="34" charset="0"/>
                  </a:rPr>
                  <a:t>Whiteny</a:t>
                </a:r>
                <a:r>
                  <a:rPr lang="ar-IQ"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lgn="r" rtl="1"/>
                <a:r>
                  <a:rPr lang="ar-IQ" dirty="0">
                    <a:latin typeface="Arial" panose="020B0604020202020204" pitchFamily="34" charset="0"/>
                    <a:cs typeface="Arial" panose="020B0604020202020204" pitchFamily="34" charset="0"/>
                  </a:rPr>
                  <a:t>و اقترح الباحث جون_ توكي ايجاد مقارنة لهذا الاختبار الى التوزيع الطبيعي ليكون ملائما للعينات متوسطة الاحجام والكبيرة. اذ قام الباحث باقتراح الاختباربالنسبة الى التوزيع الطبيعي القياسي (</a:t>
                </a:r>
                <a:r>
                  <a:rPr lang="en-US" dirty="0">
                    <a:latin typeface="Arial" panose="020B0604020202020204" pitchFamily="34" charset="0"/>
                    <a:cs typeface="Arial" panose="020B0604020202020204" pitchFamily="34" charset="0"/>
                  </a:rPr>
                  <a:t>Z</a:t>
                </a:r>
                <a:r>
                  <a:rPr lang="ar-IQ" dirty="0">
                    <a:latin typeface="Arial" panose="020B0604020202020204" pitchFamily="34" charset="0"/>
                    <a:cs typeface="Arial" panose="020B0604020202020204" pitchFamily="34" charset="0"/>
                  </a:rPr>
                  <a:t>) حيث كانت احصاءة الاختبار كالتالي :</a:t>
                </a:r>
                <a:endParaRPr lang="en-US" dirty="0">
                  <a:latin typeface="Arial" panose="020B0604020202020204" pitchFamily="34" charset="0"/>
                  <a:cs typeface="Arial" panose="020B0604020202020204" pitchFamily="34" charset="0"/>
                </a:endParaRPr>
              </a:p>
              <a:p>
                <a:pPr algn="r" rtl="1"/>
                <a:r>
                  <a:rPr lang="en-US" dirty="0">
                    <a:latin typeface="Arial" panose="020B0604020202020204" pitchFamily="34" charset="0"/>
                    <a:cs typeface="Arial" panose="020B0604020202020204" pitchFamily="34" charset="0"/>
                  </a:rPr>
                  <a:t>Z</a:t>
                </a:r>
                <a14:m>
                  <m:oMath xmlns:m="http://schemas.openxmlformats.org/officeDocument/2006/math">
                    <m:r>
                      <a:rPr lang="en-US" i="1">
                        <a:latin typeface="Cambria Math"/>
                      </a:rPr>
                      <m:t>=</m:t>
                    </m:r>
                    <m:f>
                      <m:fPr>
                        <m:ctrlPr>
                          <a:rPr lang="en-US" i="1">
                            <a:latin typeface="Cambria Math"/>
                          </a:rPr>
                        </m:ctrlPr>
                      </m:fPr>
                      <m:num>
                        <m:r>
                          <a:rPr lang="en-US" i="1">
                            <a:latin typeface="Cambria Math"/>
                          </a:rPr>
                          <m:t>(</m:t>
                        </m:r>
                        <m:r>
                          <a:rPr lang="en-US" i="1">
                            <a:latin typeface="Cambria Math"/>
                          </a:rPr>
                          <m:t>𝑈</m:t>
                        </m:r>
                        <m:r>
                          <a:rPr lang="en-US" i="1">
                            <a:latin typeface="Cambria Math"/>
                          </a:rPr>
                          <m:t>−</m:t>
                        </m:r>
                        <m:d>
                          <m:dPr>
                            <m:ctrlPr>
                              <a:rPr lang="en-US" i="1">
                                <a:latin typeface="Cambria Math"/>
                              </a:rPr>
                            </m:ctrlPr>
                          </m:dPr>
                          <m:e>
                            <m:f>
                              <m:fPr>
                                <m:ctrlPr>
                                  <a:rPr lang="en-US" i="1">
                                    <a:latin typeface="Cambria Math"/>
                                  </a:rPr>
                                </m:ctrlPr>
                              </m:fPr>
                              <m:num>
                                <m:r>
                                  <a:rPr lang="en-US" i="1">
                                    <a:latin typeface="Cambria Math"/>
                                  </a:rPr>
                                  <m:t>𝑛</m:t>
                                </m:r>
                                <m:r>
                                  <a:rPr lang="en-US" i="1">
                                    <a:latin typeface="Cambria Math"/>
                                  </a:rPr>
                                  <m:t>1</m:t>
                                </m:r>
                                <m:r>
                                  <a:rPr lang="en-US" i="1">
                                    <a:latin typeface="Cambria Math"/>
                                  </a:rPr>
                                  <m:t>𝑛</m:t>
                                </m:r>
                                <m:r>
                                  <a:rPr lang="en-US" i="1">
                                    <a:latin typeface="Cambria Math"/>
                                  </a:rPr>
                                  <m:t>2</m:t>
                                </m:r>
                              </m:num>
                              <m:den>
                                <m:r>
                                  <a:rPr lang="en-US" i="1">
                                    <a:latin typeface="Cambria Math"/>
                                  </a:rPr>
                                  <m:t>2</m:t>
                                </m:r>
                              </m:den>
                            </m:f>
                          </m:e>
                        </m:d>
                        <m:r>
                          <a:rPr lang="en-US" i="1">
                            <a:latin typeface="Cambria Math"/>
                          </a:rPr>
                          <m:t>)  </m:t>
                        </m:r>
                      </m:num>
                      <m:den>
                        <m:rad>
                          <m:radPr>
                            <m:degHide m:val="on"/>
                            <m:ctrlPr>
                              <a:rPr lang="en-US" i="1">
                                <a:latin typeface="Cambria Math"/>
                              </a:rPr>
                            </m:ctrlPr>
                          </m:radPr>
                          <m:deg/>
                          <m:e>
                            <m:eqArr>
                              <m:eqArrPr>
                                <m:ctrlPr>
                                  <a:rPr lang="en-US" i="1">
                                    <a:latin typeface="Cambria Math"/>
                                  </a:rPr>
                                </m:ctrlPr>
                              </m:eqArrPr>
                              <m:e>
                                <m:d>
                                  <m:dPr>
                                    <m:ctrlPr>
                                      <a:rPr lang="en-US" i="1">
                                        <a:latin typeface="Cambria Math"/>
                                      </a:rPr>
                                    </m:ctrlPr>
                                  </m:dPr>
                                  <m:e>
                                    <m:f>
                                      <m:fPr>
                                        <m:ctrlPr>
                                          <a:rPr lang="en-US" b="1" i="1">
                                            <a:latin typeface="Cambria Math"/>
                                          </a:rPr>
                                        </m:ctrlPr>
                                      </m:fPr>
                                      <m:num>
                                        <m:r>
                                          <a:rPr lang="en-US" b="1" i="1">
                                            <a:latin typeface="Cambria Math"/>
                                          </a:rPr>
                                          <m:t>𝒏</m:t>
                                        </m:r>
                                        <m:r>
                                          <a:rPr lang="en-US" b="1" i="1">
                                            <a:latin typeface="Cambria Math"/>
                                          </a:rPr>
                                          <m:t>𝟏</m:t>
                                        </m:r>
                                        <m:r>
                                          <a:rPr lang="en-US" b="1" i="1">
                                            <a:latin typeface="Cambria Math"/>
                                          </a:rPr>
                                          <m:t>𝒏</m:t>
                                        </m:r>
                                        <m:r>
                                          <a:rPr lang="en-US" b="1" i="1">
                                            <a:latin typeface="Cambria Math"/>
                                          </a:rPr>
                                          <m:t>𝟐</m:t>
                                        </m:r>
                                        <m:d>
                                          <m:dPr>
                                            <m:ctrlPr>
                                              <a:rPr lang="en-US" b="1" i="1">
                                                <a:latin typeface="Cambria Math"/>
                                              </a:rPr>
                                            </m:ctrlPr>
                                          </m:dPr>
                                          <m:e>
                                            <m:r>
                                              <a:rPr lang="en-US" b="1" i="1">
                                                <a:latin typeface="Cambria Math"/>
                                              </a:rPr>
                                              <m:t>𝒏</m:t>
                                            </m:r>
                                            <m:r>
                                              <a:rPr lang="en-US" b="1" i="1">
                                                <a:latin typeface="Cambria Math"/>
                                              </a:rPr>
                                              <m:t>𝟏</m:t>
                                            </m:r>
                                            <m:r>
                                              <a:rPr lang="en-US" b="1" i="1">
                                                <a:latin typeface="Cambria Math"/>
                                              </a:rPr>
                                              <m:t>+</m:t>
                                            </m:r>
                                            <m:r>
                                              <a:rPr lang="en-US" b="1" i="1">
                                                <a:latin typeface="Cambria Math"/>
                                              </a:rPr>
                                              <m:t>𝒏</m:t>
                                            </m:r>
                                            <m:r>
                                              <a:rPr lang="en-US" b="1" i="1">
                                                <a:latin typeface="Cambria Math"/>
                                              </a:rPr>
                                              <m:t>𝟐</m:t>
                                            </m:r>
                                            <m:r>
                                              <a:rPr lang="en-US" b="1" i="1">
                                                <a:latin typeface="Cambria Math"/>
                                              </a:rPr>
                                              <m:t>+</m:t>
                                            </m:r>
                                            <m:r>
                                              <a:rPr lang="en-US" b="1" i="1">
                                                <a:latin typeface="Cambria Math"/>
                                              </a:rPr>
                                              <m:t>𝟏</m:t>
                                            </m:r>
                                          </m:e>
                                        </m:d>
                                      </m:num>
                                      <m:den>
                                        <m:r>
                                          <a:rPr lang="en-US" b="1" i="1">
                                            <a:latin typeface="Cambria Math"/>
                                          </a:rPr>
                                          <m:t>𝟏𝟐</m:t>
                                        </m:r>
                                      </m:den>
                                    </m:f>
                                  </m:e>
                                </m:d>
                              </m:e>
                              <m:e>
                                <m:r>
                                  <a:rPr lang="en-US" i="1">
                                    <a:latin typeface="Cambria Math"/>
                                  </a:rPr>
                                  <m:t>.</m:t>
                                </m:r>
                              </m:e>
                            </m:eqArr>
                          </m:e>
                        </m:rad>
                      </m:den>
                    </m:f>
                    <m:r>
                      <a:rPr lang="en-US" i="1">
                        <a:latin typeface="Cambria Math"/>
                      </a:rPr>
                      <m:t>                                                                                                             </m:t>
                    </m:r>
                  </m:oMath>
                </a14:m>
                <a:r>
                  <a:rPr lang="en-US" dirty="0">
                    <a:latin typeface="Arial" panose="020B0604020202020204" pitchFamily="34" charset="0"/>
                    <a:cs typeface="Arial" panose="020B0604020202020204" pitchFamily="34" charset="0"/>
                  </a:rPr>
                  <a:t> </a:t>
                </a:r>
              </a:p>
              <a:p>
                <a:pPr marL="0" indent="0" algn="r">
                  <a:buNone/>
                </a:pPr>
                <a:endParaRPr lang="en-US" dirty="0">
                  <a:latin typeface="Arial" panose="020B0604020202020204" pitchFamily="34" charset="0"/>
                  <a:cs typeface="Arial" panose="020B0604020202020204" pitchFamily="34" charset="0"/>
                </a:endParaRP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540914" y="309093"/>
                <a:ext cx="10962110" cy="6246253"/>
              </a:xfrm>
              <a:blipFill rotWithShape="0">
                <a:blip r:embed="rId2"/>
                <a:stretch>
                  <a:fillRect r="-834"/>
                </a:stretch>
              </a:blipFill>
            </p:spPr>
            <p:txBody>
              <a:bodyPr/>
              <a:lstStyle/>
              <a:p>
                <a:r>
                  <a:rPr lang="en-US">
                    <a:noFill/>
                  </a:rPr>
                  <a:t> </a:t>
                </a:r>
              </a:p>
            </p:txBody>
          </p:sp>
        </mc:Fallback>
      </mc:AlternateContent>
    </p:spTree>
    <p:extLst>
      <p:ext uri="{BB962C8B-B14F-4D97-AF65-F5344CB8AC3E}">
        <p14:creationId xmlns:p14="http://schemas.microsoft.com/office/powerpoint/2010/main" val="2737554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0304" y="244699"/>
                <a:ext cx="11322719" cy="6613301"/>
              </a:xfrm>
            </p:spPr>
            <p:txBody>
              <a:bodyPr>
                <a:normAutofit fontScale="77500" lnSpcReduction="20000"/>
              </a:bodyPr>
              <a:lstStyle/>
              <a:p>
                <a:pPr algn="r" rtl="1"/>
                <a:r>
                  <a:rPr lang="ar-IQ" b="1" u="sng" dirty="0">
                    <a:latin typeface="Arial" panose="020B0604020202020204" pitchFamily="34" charset="0"/>
                    <a:cs typeface="Arial" panose="020B0604020202020204" pitchFamily="34" charset="0"/>
                  </a:rPr>
                  <a:t>العينة </a:t>
                </a:r>
                <a:r>
                  <a:rPr lang="en-US" b="1" u="sng" dirty="0">
                    <a:latin typeface="Arial" panose="020B0604020202020204" pitchFamily="34" charset="0"/>
                    <a:cs typeface="Arial" panose="020B0604020202020204" pitchFamily="34" charset="0"/>
                  </a:rPr>
                  <a:t>Sample</a:t>
                </a:r>
                <a:r>
                  <a:rPr lang="ar-IQ"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العينة </a:t>
                </a:r>
                <a:r>
                  <a:rPr lang="ar-IQ" b="1" dirty="0">
                    <a:latin typeface="Arial" panose="020B0604020202020204" pitchFamily="34" charset="0"/>
                    <a:cs typeface="Arial" panose="020B0604020202020204" pitchFamily="34" charset="0"/>
                  </a:rPr>
                  <a:t>هي جزء المجتمع وهي عبارة عن مجموعة من المشاهدات اختير بطريقة ما من المجتمع حيث ان دراسة المجتمع ككل قد يكون صعباً ويحتاج الى وقت وجهد ومال لذا فقد استعيض عن دراسة المجتمع بدراسة العينة ومنها نستطيع ان نستنتج خواص المجتمع الذي اخذت منه العينة  ، فقد تكون العينة انسان او حيوان او نبات او جزء معلوم من نبات معين تجري عليه التجارب في المختبرات والعينة هي احدى ادوات البحث العلمي .</a:t>
                </a:r>
                <a:endParaRPr lang="en-US" dirty="0">
                  <a:latin typeface="Arial" panose="020B0604020202020204" pitchFamily="34" charset="0"/>
                  <a:cs typeface="Arial" panose="020B0604020202020204" pitchFamily="34" charset="0"/>
                </a:endParaRPr>
              </a:p>
              <a:p>
                <a:pPr algn="r" rtl="1"/>
                <a:r>
                  <a:rPr lang="ar-IQ" b="1" u="sng" dirty="0">
                    <a:latin typeface="Arial" panose="020B0604020202020204" pitchFamily="34" charset="0"/>
                    <a:cs typeface="Arial" panose="020B0604020202020204" pitchFamily="34" charset="0"/>
                  </a:rPr>
                  <a:t>ومن اهم انواع العينات :-</a:t>
                </a: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العينة العشوائية البسيطة </a:t>
                </a:r>
                <a:r>
                  <a:rPr lang="en-US" b="1" dirty="0">
                    <a:latin typeface="Arial" panose="020B0604020202020204" pitchFamily="34" charset="0"/>
                    <a:cs typeface="Arial" panose="020B0604020202020204" pitchFamily="34" charset="0"/>
                  </a:rPr>
                  <a:t>Sample Simple Random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وهي </a:t>
                </a:r>
                <a:r>
                  <a:rPr lang="ar-IQ" b="1" dirty="0">
                    <a:latin typeface="Arial" panose="020B0604020202020204" pitchFamily="34" charset="0"/>
                    <a:cs typeface="Arial" panose="020B0604020202020204" pitchFamily="34" charset="0"/>
                  </a:rPr>
                  <a:t>تلك العينة التي تسحب من مجتمع الدراسة بحيث يكون احتمال فرض ظهور اية مفردة من مفردات المجتمع الاحصائي في العينة متساوياً وبمعنى اخر تعني اعطاء كل فرد من المجتمع نفس الفرصة للظهور في العينة ويتم اختيارها كما يلي :</a:t>
                </a:r>
                <a:endParaRPr lang="en-US"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مثل استخدام طريقة البطاقات او القرعة </a:t>
                </a:r>
                <a:endParaRPr lang="en-US"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اذا كان لدينا (</a:t>
                </a:r>
                <a:r>
                  <a:rPr lang="en-US" b="1" dirty="0">
                    <a:latin typeface="Arial" panose="020B0604020202020204" pitchFamily="34" charset="0"/>
                    <a:cs typeface="Arial" panose="020B0604020202020204" pitchFamily="34" charset="0"/>
                  </a:rPr>
                  <a:t>5</a:t>
                </a:r>
                <a:r>
                  <a:rPr lang="ar-IQ" b="1" dirty="0">
                    <a:latin typeface="Arial" panose="020B0604020202020204" pitchFamily="34" charset="0"/>
                    <a:cs typeface="Arial" panose="020B0604020202020204" pitchFamily="34" charset="0"/>
                  </a:rPr>
                  <a:t>) مرضى واردنا اختيار مريضين عشوائياً فما عدد الطرق الممكنة لأختيار مريضين لاجراء بعض الفحوصات .</a:t>
                </a:r>
                <a:endParaRPr lang="en-US"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ان عدد الطرق الممكنة         </a:t>
                </a:r>
                <a14:m>
                  <m:oMath xmlns:m="http://schemas.openxmlformats.org/officeDocument/2006/math">
                    <m:f>
                      <m:fPr>
                        <m:ctrlPr>
                          <a:rPr lang="en-US" i="1">
                            <a:latin typeface="Cambria Math"/>
                          </a:rPr>
                        </m:ctrlPr>
                      </m:fPr>
                      <m:num>
                        <m:r>
                          <a:rPr lang="en-US" i="1">
                            <a:latin typeface="Cambria Math"/>
                          </a:rPr>
                          <m:t>𝑛</m:t>
                        </m:r>
                        <m:r>
                          <a:rPr lang="en-US" i="1">
                            <a:latin typeface="Cambria Math"/>
                          </a:rPr>
                          <m:t>!</m:t>
                        </m:r>
                      </m:num>
                      <m:den>
                        <m:r>
                          <a:rPr lang="en-US" i="1">
                            <a:latin typeface="Cambria Math"/>
                          </a:rPr>
                          <m:t>𝑟</m:t>
                        </m:r>
                        <m:r>
                          <a:rPr lang="en-US" i="1">
                            <a:latin typeface="Cambria Math"/>
                          </a:rPr>
                          <m:t>!(</m:t>
                        </m:r>
                        <m:r>
                          <a:rPr lang="en-US" i="1">
                            <a:latin typeface="Cambria Math"/>
                          </a:rPr>
                          <m:t>𝑛</m:t>
                        </m:r>
                        <m:r>
                          <a:rPr lang="en-US" i="1">
                            <a:latin typeface="Cambria Math"/>
                          </a:rPr>
                          <m:t>−</m:t>
                        </m:r>
                        <m:r>
                          <a:rPr lang="en-US" i="1">
                            <a:latin typeface="Cambria Math"/>
                          </a:rPr>
                          <m:t>𝑟</m:t>
                        </m:r>
                        <m:r>
                          <a:rPr lang="en-US" i="1">
                            <a:latin typeface="Cambria Math"/>
                          </a:rPr>
                          <m:t>)!</m:t>
                        </m:r>
                      </m:den>
                    </m:f>
                  </m:oMath>
                </a14:m>
                <a:r>
                  <a:rPr lang="ar-IQ" b="1"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n Cr</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a:t>
                </a:r>
                <a14:m>
                  <m:oMath xmlns:m="http://schemas.openxmlformats.org/officeDocument/2006/math">
                    <m:f>
                      <m:fPr>
                        <m:ctrlPr>
                          <a:rPr lang="en-US" i="1">
                            <a:latin typeface="Cambria Math"/>
                          </a:rPr>
                        </m:ctrlPr>
                      </m:fPr>
                      <m:num>
                        <m:r>
                          <a:rPr lang="en-US" i="1">
                            <a:latin typeface="Cambria Math"/>
                          </a:rPr>
                          <m:t>5</m:t>
                        </m:r>
                        <m:r>
                          <a:rPr lang="en-US" i="1">
                            <a:latin typeface="Cambria Math"/>
                          </a:rPr>
                          <m:t> !</m:t>
                        </m:r>
                      </m:num>
                      <m:den>
                        <m:r>
                          <a:rPr lang="en-US" i="1">
                            <a:latin typeface="Cambria Math"/>
                          </a:rPr>
                          <m:t>2</m:t>
                        </m:r>
                        <m:r>
                          <a:rPr lang="en-US" i="1">
                            <a:latin typeface="Cambria Math"/>
                          </a:rPr>
                          <m:t>!(</m:t>
                        </m:r>
                        <m:r>
                          <a:rPr lang="en-US" i="1">
                            <a:latin typeface="Cambria Math"/>
                          </a:rPr>
                          <m:t>5</m:t>
                        </m:r>
                        <m:r>
                          <a:rPr lang="en-US" i="1">
                            <a:latin typeface="Cambria Math"/>
                          </a:rPr>
                          <m:t>−</m:t>
                        </m:r>
                        <m:r>
                          <a:rPr lang="en-US" i="1">
                            <a:latin typeface="Cambria Math"/>
                          </a:rPr>
                          <m:t>2</m:t>
                        </m:r>
                        <m:r>
                          <a:rPr lang="en-US" i="1">
                            <a:latin typeface="Cambria Math"/>
                          </a:rPr>
                          <m:t>)!</m:t>
                        </m:r>
                      </m:den>
                    </m:f>
                  </m:oMath>
                </a14:m>
                <a:r>
                  <a:rPr lang="ar-IQ" b="1"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5 C2</a:t>
                </a:r>
                <a:r>
                  <a:rPr lang="ar-IQ" b="1" dirty="0">
                    <a:latin typeface="Arial" panose="020B0604020202020204" pitchFamily="34" charset="0"/>
                    <a:cs typeface="Arial" panose="020B0604020202020204" pitchFamily="34" charset="0"/>
                  </a:rPr>
                  <a:t>  توافيق </a:t>
                </a:r>
                <a:endParaRPr lang="ar-IQ"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 </a:t>
                </a:r>
                <a:r>
                  <a:rPr lang="ar-IQ" b="1" dirty="0" smtClean="0">
                    <a:latin typeface="Arial" panose="020B0604020202020204" pitchFamily="34" charset="0"/>
                    <a:cs typeface="Arial" panose="020B0604020202020204" pitchFamily="34" charset="0"/>
                  </a:rPr>
                  <a:t>      طرق </a:t>
                </a:r>
                <a:r>
                  <a:rPr lang="ar-IQ" b="1" dirty="0">
                    <a:latin typeface="Arial" panose="020B0604020202020204" pitchFamily="34" charset="0"/>
                    <a:cs typeface="Arial" panose="020B0604020202020204" pitchFamily="34" charset="0"/>
                  </a:rPr>
                  <a:t>مختلفة </a:t>
                </a:r>
                <a:r>
                  <a:rPr lang="en-US" b="1" dirty="0">
                    <a:latin typeface="Arial" panose="020B0604020202020204" pitchFamily="34" charset="0"/>
                    <a:cs typeface="Arial" panose="020B0604020202020204" pitchFamily="34" charset="0"/>
                  </a:rPr>
                  <a:t>10</a:t>
                </a:r>
                <a:r>
                  <a:rPr lang="ar-IQ" b="1" dirty="0">
                    <a:latin typeface="Arial" panose="020B0604020202020204" pitchFamily="34" charset="0"/>
                    <a:cs typeface="Arial" panose="020B0604020202020204" pitchFamily="34" charset="0"/>
                  </a:rPr>
                  <a:t> = </a:t>
                </a:r>
                <a14:m>
                  <m:oMath xmlns:m="http://schemas.openxmlformats.org/officeDocument/2006/math">
                    <m:f>
                      <m:fPr>
                        <m:ctrlPr>
                          <a:rPr lang="en-US" i="1">
                            <a:latin typeface="Cambria Math"/>
                          </a:rPr>
                        </m:ctrlPr>
                      </m:fPr>
                      <m:num>
                        <m:r>
                          <a:rPr lang="en-US" i="1">
                            <a:latin typeface="Cambria Math"/>
                          </a:rPr>
                          <m:t>5</m:t>
                        </m:r>
                        <m:r>
                          <a:rPr lang="en-US" i="1">
                            <a:latin typeface="Cambria Math"/>
                          </a:rPr>
                          <m:t> ×</m:t>
                        </m:r>
                        <m:r>
                          <a:rPr lang="en-US" i="1">
                            <a:latin typeface="Cambria Math"/>
                          </a:rPr>
                          <m:t>4</m:t>
                        </m:r>
                        <m:r>
                          <a:rPr lang="en-US" i="1">
                            <a:latin typeface="Cambria Math"/>
                          </a:rPr>
                          <m:t>×</m:t>
                        </m:r>
                        <m:r>
                          <a:rPr lang="en-US" i="1">
                            <a:latin typeface="Cambria Math"/>
                          </a:rPr>
                          <m:t>3</m:t>
                        </m:r>
                        <m:r>
                          <a:rPr lang="en-US" i="1">
                            <a:latin typeface="Cambria Math"/>
                          </a:rPr>
                          <m:t>×</m:t>
                        </m:r>
                        <m:r>
                          <a:rPr lang="en-US" i="1">
                            <a:latin typeface="Cambria Math"/>
                          </a:rPr>
                          <m:t>2</m:t>
                        </m:r>
                        <m:r>
                          <a:rPr lang="en-US" i="1">
                            <a:latin typeface="Cambria Math"/>
                          </a:rPr>
                          <m:t>×</m:t>
                        </m:r>
                        <m:r>
                          <a:rPr lang="en-US" i="1">
                            <a:latin typeface="Cambria Math"/>
                          </a:rPr>
                          <m:t>1</m:t>
                        </m:r>
                      </m:num>
                      <m:den>
                        <m:r>
                          <a:rPr lang="en-US" i="1">
                            <a:latin typeface="Cambria Math"/>
                          </a:rPr>
                          <m:t>2</m:t>
                        </m:r>
                        <m:r>
                          <a:rPr lang="en-US" i="1">
                            <a:latin typeface="Cambria Math"/>
                          </a:rPr>
                          <m:t>×</m:t>
                        </m:r>
                        <m:r>
                          <a:rPr lang="en-US" i="1">
                            <a:latin typeface="Cambria Math"/>
                          </a:rPr>
                          <m:t>1</m:t>
                        </m:r>
                        <m:r>
                          <a:rPr lang="en-US" i="1">
                            <a:latin typeface="Cambria Math"/>
                          </a:rPr>
                          <m:t> (</m:t>
                        </m:r>
                        <m:r>
                          <a:rPr lang="en-US" i="1">
                            <a:latin typeface="Cambria Math"/>
                          </a:rPr>
                          <m:t>3</m:t>
                        </m:r>
                        <m:r>
                          <a:rPr lang="en-US" i="1">
                            <a:latin typeface="Cambria Math"/>
                          </a:rPr>
                          <m:t>×</m:t>
                        </m:r>
                        <m:r>
                          <a:rPr lang="en-US" i="1">
                            <a:latin typeface="Cambria Math"/>
                          </a:rPr>
                          <m:t>2</m:t>
                        </m:r>
                        <m:r>
                          <a:rPr lang="en-US" i="1">
                            <a:latin typeface="Cambria Math"/>
                          </a:rPr>
                          <m:t>×</m:t>
                        </m:r>
                        <m:r>
                          <a:rPr lang="en-US" i="1">
                            <a:latin typeface="Cambria Math"/>
                          </a:rPr>
                          <m:t>1</m:t>
                        </m:r>
                        <m:r>
                          <a:rPr lang="en-US" i="1">
                            <a:latin typeface="Cambria Math"/>
                          </a:rPr>
                          <m:t>)</m:t>
                        </m:r>
                      </m:den>
                    </m:f>
                  </m:oMath>
                </a14:m>
                <a:r>
                  <a:rPr lang="ar-IQ" b="1"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5 C2</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بمعنى </a:t>
                </a:r>
                <a:r>
                  <a:rPr lang="ar-IQ" b="1" dirty="0">
                    <a:latin typeface="Arial" panose="020B0604020202020204" pitchFamily="34" charset="0"/>
                    <a:cs typeface="Arial" panose="020B0604020202020204" pitchFamily="34" charset="0"/>
                  </a:rPr>
                  <a:t>انه يوجد عشر بطاقات يكتب عليها اسم مريضين ويتم اختيار بطاقة من العشرة بطاقات عشوائياً .</a:t>
                </a:r>
                <a:endParaRPr lang="en-US" dirty="0">
                  <a:latin typeface="Arial" panose="020B0604020202020204" pitchFamily="34" charset="0"/>
                  <a:cs typeface="Arial" panose="020B0604020202020204" pitchFamily="34" charset="0"/>
                </a:endParaRPr>
              </a:p>
              <a:p>
                <a:pPr algn="r"/>
                <a:r>
                  <a:rPr lang="ar-IQ" b="1" dirty="0">
                    <a:latin typeface="Arial" panose="020B0604020202020204" pitchFamily="34" charset="0"/>
                    <a:cs typeface="Arial" panose="020B0604020202020204" pitchFamily="34" charset="0"/>
                  </a:rPr>
                  <a:t>فأذا كانت اسماء </a:t>
                </a:r>
                <a:r>
                  <a:rPr lang="ar-IQ" b="1" dirty="0" smtClean="0">
                    <a:latin typeface="Arial" panose="020B0604020202020204" pitchFamily="34" charset="0"/>
                    <a:cs typeface="Arial" panose="020B0604020202020204" pitchFamily="34" charset="0"/>
                  </a:rPr>
                  <a:t>المرضى</a:t>
                </a:r>
                <a:r>
                  <a:rPr lang="en-US" b="1" dirty="0" err="1" smtClean="0">
                    <a:latin typeface="Arial" panose="020B0604020202020204" pitchFamily="34" charset="0"/>
                    <a:cs typeface="Arial" panose="020B0604020202020204" pitchFamily="34" charset="0"/>
                  </a:rPr>
                  <a:t>c,e,d,b,a</a:t>
                </a:r>
                <a:r>
                  <a:rPr lang="ar-IQ" b="1" dirty="0" smtClean="0">
                    <a:latin typeface="Arial" panose="020B0604020202020204" pitchFamily="34" charset="0"/>
                    <a:cs typeface="Arial" panose="020B0604020202020204" pitchFamily="34" charset="0"/>
                  </a:rPr>
                  <a:t> </a:t>
                </a:r>
                <a:r>
                  <a:rPr lang="ar-IQ" b="1" dirty="0">
                    <a:latin typeface="Arial" panose="020B0604020202020204" pitchFamily="34" charset="0"/>
                    <a:cs typeface="Arial" panose="020B0604020202020204" pitchFamily="34" charset="0"/>
                  </a:rPr>
                  <a:t>فأن العشر بطاقات يكون مكتوب عليها </a:t>
                </a:r>
                <a:r>
                  <a:rPr lang="en-US" b="1" dirty="0">
                    <a:latin typeface="Arial" panose="020B0604020202020204" pitchFamily="34" charset="0"/>
                    <a:cs typeface="Arial" panose="020B0604020202020204" pitchFamily="34" charset="0"/>
                  </a:rPr>
                  <a:t>de, </a:t>
                </a:r>
                <a:r>
                  <a:rPr lang="en-US" b="1" dirty="0" err="1">
                    <a:latin typeface="Arial" panose="020B0604020202020204" pitchFamily="34" charset="0"/>
                    <a:cs typeface="Arial" panose="020B0604020202020204" pitchFamily="34" charset="0"/>
                  </a:rPr>
                  <a:t>ce</a:t>
                </a:r>
                <a:r>
                  <a:rPr lang="en-US" b="1" dirty="0">
                    <a:latin typeface="Arial" panose="020B0604020202020204" pitchFamily="34" charset="0"/>
                    <a:cs typeface="Arial" panose="020B0604020202020204" pitchFamily="34" charset="0"/>
                  </a:rPr>
                  <a:t> ,cd , be ,</a:t>
                </a:r>
                <a:r>
                  <a:rPr lang="en-US" b="1" dirty="0" err="1">
                    <a:latin typeface="Arial" panose="020B0604020202020204" pitchFamily="34" charset="0"/>
                    <a:cs typeface="Arial" panose="020B0604020202020204" pitchFamily="34" charset="0"/>
                  </a:rPr>
                  <a:t>bd</a:t>
                </a:r>
                <a:r>
                  <a:rPr lang="en-US" b="1" dirty="0">
                    <a:latin typeface="Arial" panose="020B0604020202020204" pitchFamily="34" charset="0"/>
                    <a:cs typeface="Arial" panose="020B0604020202020204" pitchFamily="34" charset="0"/>
                  </a:rPr>
                  <a:t> , </a:t>
                </a:r>
                <a:r>
                  <a:rPr lang="en-US" b="1" dirty="0" err="1">
                    <a:latin typeface="Arial" panose="020B0604020202020204" pitchFamily="34" charset="0"/>
                    <a:cs typeface="Arial" panose="020B0604020202020204" pitchFamily="34" charset="0"/>
                  </a:rPr>
                  <a:t>bc</a:t>
                </a:r>
                <a:r>
                  <a:rPr lang="en-US" b="1" dirty="0">
                    <a:latin typeface="Arial" panose="020B0604020202020204" pitchFamily="34" charset="0"/>
                    <a:cs typeface="Arial" panose="020B0604020202020204" pitchFamily="34" charset="0"/>
                  </a:rPr>
                  <a:t> , ae , ad , ac , ab</a:t>
                </a:r>
                <a:r>
                  <a:rPr lang="ar-IQ" b="1" dirty="0">
                    <a:latin typeface="Arial" panose="020B0604020202020204" pitchFamily="34" charset="0"/>
                    <a:cs typeface="Arial" panose="020B0604020202020204" pitchFamily="34" charset="0"/>
                  </a:rPr>
                  <a:t> ويتم سحب اي بطاقة من العشرة .</a:t>
                </a:r>
                <a:endParaRPr lang="en-US"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0304" y="244699"/>
                <a:ext cx="11322719" cy="6613301"/>
              </a:xfrm>
              <a:blipFill rotWithShape="0">
                <a:blip r:embed="rId2"/>
                <a:stretch>
                  <a:fillRect l="-539" t="-1014" r="-969"/>
                </a:stretch>
              </a:blipFill>
            </p:spPr>
            <p:txBody>
              <a:bodyPr/>
              <a:lstStyle/>
              <a:p>
                <a:r>
                  <a:rPr lang="en-US">
                    <a:noFill/>
                  </a:rPr>
                  <a:t> </a:t>
                </a:r>
              </a:p>
            </p:txBody>
          </p:sp>
        </mc:Fallback>
      </mc:AlternateContent>
    </p:spTree>
    <p:extLst>
      <p:ext uri="{BB962C8B-B14F-4D97-AF65-F5344CB8AC3E}">
        <p14:creationId xmlns:p14="http://schemas.microsoft.com/office/powerpoint/2010/main" val="153192192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777285" y="569684"/>
            <a:ext cx="8706118" cy="699091"/>
          </a:xfrm>
          <a:prstGeom prst="rect">
            <a:avLst/>
          </a:prstGeom>
        </p:spPr>
      </p:pic>
      <p:pic>
        <p:nvPicPr>
          <p:cNvPr id="6" name="صورة 1" descr="http://www.jmasi.com/ehsa/normald/"/>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6034" y="1268775"/>
            <a:ext cx="5274310" cy="2843530"/>
          </a:xfrm>
          <a:prstGeom prst="rect">
            <a:avLst/>
          </a:prstGeom>
          <a:noFill/>
          <a:ln>
            <a:noFill/>
          </a:ln>
        </p:spPr>
      </p:pic>
      <p:pic>
        <p:nvPicPr>
          <p:cNvPr id="7" name="Picture 6"/>
          <p:cNvPicPr>
            <a:picLocks noChangeAspect="1"/>
          </p:cNvPicPr>
          <p:nvPr/>
        </p:nvPicPr>
        <p:blipFill>
          <a:blip r:embed="rId4"/>
          <a:stretch>
            <a:fillRect/>
          </a:stretch>
        </p:blipFill>
        <p:spPr>
          <a:xfrm>
            <a:off x="4365937" y="4430332"/>
            <a:ext cx="7328079" cy="2263116"/>
          </a:xfrm>
          <a:prstGeom prst="rect">
            <a:avLst/>
          </a:prstGeom>
        </p:spPr>
      </p:pic>
    </p:spTree>
    <p:extLst>
      <p:ext uri="{BB962C8B-B14F-4D97-AF65-F5344CB8AC3E}">
        <p14:creationId xmlns:p14="http://schemas.microsoft.com/office/powerpoint/2010/main" val="21757275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03065" y="321972"/>
            <a:ext cx="6299957" cy="1120462"/>
          </a:xfrm>
        </p:spPr>
        <p:txBody>
          <a:bodyPr>
            <a:normAutofit/>
          </a:bodyPr>
          <a:lstStyle/>
          <a:p>
            <a:r>
              <a:rPr lang="ar-IQ" dirty="0" smtClean="0">
                <a:latin typeface="Arial" panose="020B0604020202020204" pitchFamily="34" charset="0"/>
                <a:cs typeface="Arial" panose="020B0604020202020204" pitchFamily="34" charset="0"/>
              </a:rPr>
              <a:t>المحاظرة العشرون </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154547" y="1249251"/>
                <a:ext cx="11181051" cy="5177308"/>
              </a:xfrm>
            </p:spPr>
            <p:txBody>
              <a:bodyPr>
                <a:normAutofit fontScale="62500" lnSpcReduction="20000"/>
              </a:bodyPr>
              <a:lstStyle/>
              <a:p>
                <a:pPr rtl="1"/>
                <a:r>
                  <a:rPr lang="ar-IQ" sz="4400" b="1" dirty="0" smtClean="0">
                    <a:latin typeface="Arial" panose="020B0604020202020204" pitchFamily="34" charset="0"/>
                    <a:cs typeface="Arial" panose="020B0604020202020204" pitchFamily="34" charset="0"/>
                  </a:rPr>
                  <a:t>   </a:t>
                </a:r>
                <a:r>
                  <a:rPr lang="ar-IQ" sz="2800" b="1" dirty="0">
                    <a:latin typeface="Arial" panose="020B0604020202020204" pitchFamily="34" charset="0"/>
                    <a:cs typeface="Arial" panose="020B0604020202020204" pitchFamily="34" charset="0"/>
                  </a:rPr>
                  <a:t>اختبار فاندر فاردن للقياسات الطبيعية لـ (</a:t>
                </a:r>
                <a:r>
                  <a:rPr lang="en-US" sz="2800" b="1" dirty="0">
                    <a:latin typeface="Arial" panose="020B0604020202020204" pitchFamily="34" charset="0"/>
                    <a:cs typeface="Arial" panose="020B0604020202020204" pitchFamily="34" charset="0"/>
                  </a:rPr>
                  <a:t>K</a:t>
                </a:r>
                <a:r>
                  <a:rPr lang="ar-IQ" sz="2800" b="1" dirty="0">
                    <a:latin typeface="Arial" panose="020B0604020202020204" pitchFamily="34" charset="0"/>
                    <a:cs typeface="Arial" panose="020B0604020202020204" pitchFamily="34" charset="0"/>
                  </a:rPr>
                  <a:t>) من العينات .</a:t>
                </a:r>
                <a:endParaRPr lang="en-US" sz="2800" dirty="0">
                  <a:latin typeface="Arial" panose="020B0604020202020204" pitchFamily="34" charset="0"/>
                  <a:cs typeface="Arial" panose="020B0604020202020204" pitchFamily="34" charset="0"/>
                </a:endParaRPr>
              </a:p>
              <a:p>
                <a:pPr rtl="1"/>
                <a:r>
                  <a:rPr lang="ar-IQ" sz="2800" b="1" dirty="0">
                    <a:latin typeface="Arial" panose="020B0604020202020204" pitchFamily="34" charset="0"/>
                    <a:cs typeface="Arial" panose="020B0604020202020204" pitchFamily="34" charset="0"/>
                  </a:rPr>
                  <a:t>   . </a:t>
                </a:r>
                <a:r>
                  <a:rPr lang="en-US" sz="2800" b="1" dirty="0">
                    <a:latin typeface="Arial" panose="020B0604020202020204" pitchFamily="34" charset="0"/>
                    <a:cs typeface="Arial" panose="020B0604020202020204" pitchFamily="34" charset="0"/>
                  </a:rPr>
                  <a:t>Normal – Scores Test K Independent Samples</a:t>
                </a:r>
                <a:r>
                  <a:rPr lang="ar-IQ" sz="2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The Van den Warden</a:t>
                </a:r>
                <a:endParaRPr lang="en-US" sz="2800" dirty="0">
                  <a:latin typeface="Arial" panose="020B0604020202020204" pitchFamily="34" charset="0"/>
                  <a:cs typeface="Arial" panose="020B0604020202020204" pitchFamily="34" charset="0"/>
                </a:endParaRPr>
              </a:p>
              <a:p>
                <a:pPr rtl="1"/>
                <a:r>
                  <a:rPr lang="ar-IQ" sz="2800" dirty="0">
                    <a:latin typeface="Arial" panose="020B0604020202020204" pitchFamily="34" charset="0"/>
                    <a:cs typeface="Arial" panose="020B0604020202020204" pitchFamily="34" charset="0"/>
                  </a:rPr>
                  <a:t> </a:t>
                </a:r>
                <a:r>
                  <a:rPr lang="ar-IQ" sz="2800" b="1" dirty="0">
                    <a:latin typeface="Arial" panose="020B0604020202020204" pitchFamily="34" charset="0"/>
                    <a:cs typeface="Arial" panose="020B0604020202020204" pitchFamily="34" charset="0"/>
                  </a:rPr>
                  <a:t>ويستخدم هذا الاختبار للتأكد من ان جميع العينات تعود الى مجتمعات متطابقة (اي تعود لنفس المجتمع) والى (</a:t>
                </a:r>
                <a:r>
                  <a:rPr lang="en-US" sz="2800" b="1" dirty="0">
                    <a:latin typeface="Arial" panose="020B0604020202020204" pitchFamily="34" charset="0"/>
                    <a:cs typeface="Arial" panose="020B0604020202020204" pitchFamily="34" charset="0"/>
                  </a:rPr>
                  <a:t>K</a:t>
                </a:r>
                <a:r>
                  <a:rPr lang="ar-IQ" sz="2800" b="1" dirty="0">
                    <a:latin typeface="Arial" panose="020B0604020202020204" pitchFamily="34" charset="0"/>
                    <a:cs typeface="Arial" panose="020B0604020202020204" pitchFamily="34" charset="0"/>
                  </a:rPr>
                  <a:t>) من العينات المستقلة حيث قام الباحث فاندر فاردن </a:t>
                </a:r>
                <a:r>
                  <a:rPr lang="en-US" sz="2800" b="1" dirty="0">
                    <a:latin typeface="Arial" panose="020B0604020202020204" pitchFamily="34" charset="0"/>
                    <a:cs typeface="Arial" panose="020B0604020202020204" pitchFamily="34" charset="0"/>
                  </a:rPr>
                  <a:t>Van den Warden</a:t>
                </a:r>
                <a:r>
                  <a:rPr lang="ar-IQ" sz="2800" b="1" dirty="0">
                    <a:latin typeface="Arial" panose="020B0604020202020204" pitchFamily="34" charset="0"/>
                    <a:cs typeface="Arial" panose="020B0604020202020204" pitchFamily="34" charset="0"/>
                  </a:rPr>
                  <a:t> باشتقاق هذا الاختبار وتطويره عام 1952 بالاعتماد على عينات رتبة</a:t>
                </a:r>
                <a:r>
                  <a:rPr lang="en-US" sz="2800" b="1" dirty="0">
                    <a:latin typeface="Arial" panose="020B0604020202020204" pitchFamily="34" charset="0"/>
                    <a:cs typeface="Arial" panose="020B0604020202020204" pitchFamily="34" charset="0"/>
                  </a:rPr>
                  <a:t> Rank-Order Samples </a:t>
                </a:r>
                <a:r>
                  <a:rPr lang="ar-IQ" sz="2800" b="1" dirty="0">
                    <a:latin typeface="Arial" panose="020B0604020202020204" pitchFamily="34" charset="0"/>
                    <a:cs typeface="Arial" panose="020B0604020202020204" pitchFamily="34" charset="0"/>
                  </a:rPr>
                  <a:t> حيث يصلح الاختبار لعينتين فأكثر حيث استخدام الباحث القياسات الطبيعية </a:t>
                </a:r>
                <a:r>
                  <a:rPr lang="en-US" sz="2800" b="1" dirty="0">
                    <a:latin typeface="Arial" panose="020B0604020202020204" pitchFamily="34" charset="0"/>
                    <a:cs typeface="Arial" panose="020B0604020202020204" pitchFamily="34" charset="0"/>
                  </a:rPr>
                  <a:t>Z -Scores</a:t>
                </a:r>
                <a:r>
                  <a:rPr lang="ar-IQ" sz="2800" b="1" dirty="0">
                    <a:latin typeface="Arial" panose="020B0604020202020204" pitchFamily="34" charset="0"/>
                    <a:cs typeface="Arial" panose="020B0604020202020204" pitchFamily="34" charset="0"/>
                  </a:rPr>
                  <a:t> من جداول خاصة قام الباحث باشتقاقها.   فيما بعد قام الباحث ماكس ويني </a:t>
                </a:r>
                <a:r>
                  <a:rPr lang="en-US" sz="2800" b="1" dirty="0" err="1">
                    <a:latin typeface="Arial" panose="020B0604020202020204" pitchFamily="34" charset="0"/>
                    <a:cs typeface="Arial" panose="020B0604020202020204" pitchFamily="34" charset="0"/>
                  </a:rPr>
                  <a:t>McS</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weeney</a:t>
                </a:r>
                <a:r>
                  <a:rPr lang="ar-IQ" sz="2800" b="1" dirty="0">
                    <a:latin typeface="Arial" panose="020B0604020202020204" pitchFamily="34" charset="0"/>
                    <a:cs typeface="Arial" panose="020B0604020202020204" pitchFamily="34" charset="0"/>
                  </a:rPr>
                  <a:t> عام 1977 بتطوير القياسات واصفاً اياها باختبارات التوزيعات الحرة </a:t>
                </a:r>
                <a:r>
                  <a:rPr lang="en-US" sz="2800" b="1" dirty="0">
                    <a:latin typeface="Arial" panose="020B0604020202020204" pitchFamily="34" charset="0"/>
                    <a:cs typeface="Arial" panose="020B0604020202020204" pitchFamily="34" charset="0"/>
                  </a:rPr>
                  <a:t>Free </a:t>
                </a:r>
                <a:r>
                  <a:rPr lang="en-US" sz="2800" b="1" dirty="0" err="1">
                    <a:latin typeface="Arial" panose="020B0604020202020204" pitchFamily="34" charset="0"/>
                    <a:cs typeface="Arial" panose="020B0604020202020204" pitchFamily="34" charset="0"/>
                  </a:rPr>
                  <a:t>Distrbution</a:t>
                </a:r>
                <a:r>
                  <a:rPr lang="ar-IQ" sz="2800" b="1" dirty="0">
                    <a:latin typeface="Arial" panose="020B0604020202020204" pitchFamily="34" charset="0"/>
                    <a:cs typeface="Arial" panose="020B0604020202020204" pitchFamily="34" charset="0"/>
                  </a:rPr>
                  <a:t> حيث يستند هذا الاختبار الى تحويل البيانات الى رتب ومن ثم تحويل تلك الرتب الى قياسات طبيعية ومن ثم ايجاد احصاءة الاختبار بالاعتماد على القياسات ويقترب هذا الاختبار من تحليل التباين بأستخدام الرتب لكروس كال ولز </a:t>
                </a:r>
                <a:r>
                  <a:rPr lang="en-US" sz="2800" b="1" dirty="0" err="1">
                    <a:latin typeface="Arial" panose="020B0604020202020204" pitchFamily="34" charset="0"/>
                    <a:cs typeface="Arial" panose="020B0604020202020204" pitchFamily="34" charset="0"/>
                  </a:rPr>
                  <a:t>Kruskal</a:t>
                </a:r>
                <a:r>
                  <a:rPr lang="en-US" sz="2800" b="1" dirty="0">
                    <a:latin typeface="Arial" panose="020B0604020202020204" pitchFamily="34" charset="0"/>
                    <a:cs typeface="Arial" panose="020B0604020202020204" pitchFamily="34" charset="0"/>
                  </a:rPr>
                  <a:t>-Wallis </a:t>
                </a:r>
                <a:r>
                  <a:rPr lang="ar-IQ"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rtl="1"/>
                <a:r>
                  <a:rPr lang="ar-IQ" sz="2800" b="1" dirty="0">
                    <a:latin typeface="Arial" panose="020B0604020202020204" pitchFamily="34" charset="0"/>
                    <a:cs typeface="Arial" panose="020B0604020202020204" pitchFamily="34" charset="0"/>
                  </a:rPr>
                  <a:t>فرضيات الاختبار </a:t>
                </a:r>
                <a:endParaRPr lang="en-US" sz="2800" dirty="0">
                  <a:latin typeface="Arial" panose="020B0604020202020204" pitchFamily="34" charset="0"/>
                  <a:cs typeface="Arial" panose="020B0604020202020204" pitchFamily="34" charset="0"/>
                </a:endParaRPr>
              </a:p>
              <a:p>
                <a:pPr rtl="1"/>
                <a:r>
                  <a:rPr lang="en-US" sz="2800" b="1" baseline="-25000" dirty="0">
                    <a:latin typeface="Arial" panose="020B0604020202020204" pitchFamily="34" charset="0"/>
                    <a:cs typeface="Arial" panose="020B0604020202020204" pitchFamily="34" charset="0"/>
                  </a:rPr>
                  <a:t>0</a:t>
                </a:r>
                <a:r>
                  <a:rPr lang="en-US" sz="2800" b="1" dirty="0">
                    <a:latin typeface="Arial" panose="020B0604020202020204" pitchFamily="34" charset="0"/>
                    <a:cs typeface="Arial" panose="020B0604020202020204" pitchFamily="34" charset="0"/>
                  </a:rPr>
                  <a:t>H</a:t>
                </a:r>
                <a:r>
                  <a:rPr lang="ar-IQ" sz="2800" b="1" dirty="0">
                    <a:latin typeface="Arial" panose="020B0604020202020204" pitchFamily="34" charset="0"/>
                    <a:cs typeface="Arial" panose="020B0604020202020204" pitchFamily="34" charset="0"/>
                  </a:rPr>
                  <a:t> : العينات (</a:t>
                </a:r>
                <a:r>
                  <a:rPr lang="en-US" sz="2800" b="1" dirty="0">
                    <a:latin typeface="Arial" panose="020B0604020202020204" pitchFamily="34" charset="0"/>
                    <a:cs typeface="Arial" panose="020B0604020202020204" pitchFamily="34" charset="0"/>
                  </a:rPr>
                  <a:t>K</a:t>
                </a:r>
                <a:r>
                  <a:rPr lang="ar-IQ" sz="2800" b="1" dirty="0">
                    <a:latin typeface="Arial" panose="020B0604020202020204" pitchFamily="34" charset="0"/>
                    <a:cs typeface="Arial" panose="020B0604020202020204" pitchFamily="34" charset="0"/>
                  </a:rPr>
                  <a:t>) تعود الى نفس المجتمع .</a:t>
                </a:r>
                <a:endParaRPr lang="en-US" sz="2800" dirty="0">
                  <a:latin typeface="Arial" panose="020B0604020202020204" pitchFamily="34" charset="0"/>
                  <a:cs typeface="Arial" panose="020B0604020202020204" pitchFamily="34" charset="0"/>
                </a:endParaRPr>
              </a:p>
              <a:p>
                <a:pPr rtl="1"/>
                <a:r>
                  <a:rPr lang="en-US" sz="2800" b="1" baseline="-25000" dirty="0">
                    <a:latin typeface="Arial" panose="020B0604020202020204" pitchFamily="34" charset="0"/>
                    <a:cs typeface="Arial" panose="020B0604020202020204" pitchFamily="34" charset="0"/>
                  </a:rPr>
                  <a:t>1</a:t>
                </a:r>
                <a:r>
                  <a:rPr lang="en-US" sz="2800" b="1" dirty="0">
                    <a:latin typeface="Arial" panose="020B0604020202020204" pitchFamily="34" charset="0"/>
                    <a:cs typeface="Arial" panose="020B0604020202020204" pitchFamily="34" charset="0"/>
                  </a:rPr>
                  <a:t>H</a:t>
                </a:r>
                <a:r>
                  <a:rPr lang="ar-IQ" sz="2800" b="1" dirty="0">
                    <a:latin typeface="Arial" panose="020B0604020202020204" pitchFamily="34" charset="0"/>
                    <a:cs typeface="Arial" panose="020B0604020202020204" pitchFamily="34" charset="0"/>
                  </a:rPr>
                  <a:t> : على الاقل اثنان من العينات لا تعود الى نفس المجتمع .</a:t>
                </a:r>
                <a:endParaRPr lang="en-US" sz="2800" dirty="0">
                  <a:latin typeface="Arial" panose="020B0604020202020204" pitchFamily="34" charset="0"/>
                  <a:cs typeface="Arial" panose="020B0604020202020204" pitchFamily="34" charset="0"/>
                </a:endParaRPr>
              </a:p>
              <a:p>
                <a:pPr algn="just" rtl="1"/>
                <a:r>
                  <a:rPr lang="ar-IQ" sz="2800" b="1" dirty="0">
                    <a:latin typeface="Arial" panose="020B0604020202020204" pitchFamily="34" charset="0"/>
                    <a:cs typeface="Arial" panose="020B0604020202020204" pitchFamily="34" charset="0"/>
                  </a:rPr>
                  <a:t>رتبة من رتب العينات باجمعها ويتم بعدها حساب </a:t>
                </a:r>
                <a14:m>
                  <m:oMath xmlns:m="http://schemas.openxmlformats.org/officeDocument/2006/math">
                    <m:sSup>
                      <m:sSupPr>
                        <m:ctrlPr>
                          <a:rPr lang="en-US" sz="2800" b="1" i="1">
                            <a:latin typeface="Cambria Math"/>
                          </a:rPr>
                        </m:ctrlPr>
                      </m:sSupPr>
                      <m:e>
                        <m:acc>
                          <m:accPr>
                            <m:chr m:val="̅"/>
                            <m:ctrlPr>
                              <a:rPr lang="en-US" sz="2800" b="1" i="1">
                                <a:latin typeface="Cambria Math"/>
                              </a:rPr>
                            </m:ctrlPr>
                          </m:accPr>
                          <m:e>
                            <m:r>
                              <a:rPr lang="en-US" sz="2800" b="1" i="1">
                                <a:latin typeface="Cambria Math" panose="02040503050406030204" pitchFamily="18" charset="0"/>
                              </a:rPr>
                              <m:t>𝑺</m:t>
                            </m:r>
                          </m:e>
                        </m:acc>
                      </m:e>
                      <m:sup>
                        <m:r>
                          <a:rPr lang="en-US" sz="2800" b="1" i="1">
                            <a:latin typeface="Cambria Math" panose="02040503050406030204" pitchFamily="18" charset="0"/>
                          </a:rPr>
                          <m:t>𝟐</m:t>
                        </m:r>
                      </m:sup>
                    </m:sSup>
                  </m:oMath>
                </a14:m>
                <a:endParaRPr lang="ar-IQ" sz="2800" b="1" dirty="0" smtClean="0">
                  <a:latin typeface="Arial" panose="020B0604020202020204" pitchFamily="34" charset="0"/>
                  <a:cs typeface="Arial" panose="020B0604020202020204" pitchFamily="34" charset="0"/>
                </a:endParaRPr>
              </a:p>
              <a:p>
                <a:pPr algn="just" rtl="1"/>
                <a:r>
                  <a:rPr lang="ar-IQ" sz="2800" b="1" dirty="0" smtClean="0">
                    <a:latin typeface="Arial" panose="020B0604020202020204" pitchFamily="34" charset="0"/>
                    <a:cs typeface="Arial" panose="020B0604020202020204" pitchFamily="34" charset="0"/>
                  </a:rPr>
                  <a:t>الية </a:t>
                </a:r>
                <a:r>
                  <a:rPr lang="ar-IQ" sz="2800" b="1" dirty="0">
                    <a:latin typeface="Arial" panose="020B0604020202020204" pitchFamily="34" charset="0"/>
                    <a:cs typeface="Arial" panose="020B0604020202020204" pitchFamily="34" charset="0"/>
                  </a:rPr>
                  <a:t>الاختبار : 											             	</a:t>
                </a:r>
                <a:endParaRPr lang="en-US" sz="2800" dirty="0">
                  <a:latin typeface="Arial" panose="020B0604020202020204" pitchFamily="34" charset="0"/>
                  <a:cs typeface="Arial" panose="020B0604020202020204" pitchFamily="34" charset="0"/>
                </a:endParaRPr>
              </a:p>
              <a:p>
                <a:pPr algn="ctr" rtl="1"/>
                <a:r>
                  <a:rPr lang="ar-IQ"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algn="ctr" rtl="1"/>
                <a14:m>
                  <m:oMath xmlns:m="http://schemas.openxmlformats.org/officeDocument/2006/math">
                    <m:sSup>
                      <m:sSupPr>
                        <m:ctrlPr>
                          <a:rPr lang="en-US" sz="2800" b="1" i="1">
                            <a:latin typeface="Cambria Math"/>
                          </a:rPr>
                        </m:ctrlPr>
                      </m:sSupPr>
                      <m:e>
                        <m:acc>
                          <m:accPr>
                            <m:chr m:val="̅"/>
                            <m:ctrlPr>
                              <a:rPr lang="en-US" sz="2800" b="1" i="1">
                                <a:latin typeface="Cambria Math"/>
                              </a:rPr>
                            </m:ctrlPr>
                          </m:accPr>
                          <m:e>
                            <m:r>
                              <a:rPr lang="en-US" sz="2800" b="1" i="1">
                                <a:latin typeface="Cambria Math"/>
                              </a:rPr>
                              <m:t>𝑺</m:t>
                            </m:r>
                          </m:e>
                        </m:acc>
                      </m:e>
                      <m:sup>
                        <m:r>
                          <a:rPr lang="en-US" sz="2800" b="1" i="1">
                            <a:latin typeface="Cambria Math"/>
                          </a:rPr>
                          <m:t>𝟐</m:t>
                        </m:r>
                      </m:sup>
                    </m:sSup>
                    <m:r>
                      <a:rPr lang="en-US" sz="2800" b="1" i="1">
                        <a:latin typeface="Cambria Math"/>
                      </a:rPr>
                      <m:t>=</m:t>
                    </m:r>
                    <m:f>
                      <m:fPr>
                        <m:ctrlPr>
                          <a:rPr lang="en-US" sz="2800" b="1" i="1">
                            <a:latin typeface="Cambria Math"/>
                          </a:rPr>
                        </m:ctrlPr>
                      </m:fPr>
                      <m:num>
                        <m:nary>
                          <m:naryPr>
                            <m:chr m:val="∑"/>
                            <m:limLoc m:val="undOvr"/>
                            <m:ctrlPr>
                              <a:rPr lang="en-US" sz="2800" b="1" i="1">
                                <a:latin typeface="Cambria Math"/>
                              </a:rPr>
                            </m:ctrlPr>
                          </m:naryPr>
                          <m:sub>
                            <m:r>
                              <a:rPr lang="en-US" sz="2800" b="1" i="1">
                                <a:latin typeface="Cambria Math"/>
                              </a:rPr>
                              <m:t>𝒊</m:t>
                            </m:r>
                            <m:r>
                              <a:rPr lang="en-US" sz="2800" b="1" i="1">
                                <a:latin typeface="Cambria Math"/>
                              </a:rPr>
                              <m:t>=</m:t>
                            </m:r>
                            <m:r>
                              <a:rPr lang="en-US" sz="2800" b="1" i="1">
                                <a:latin typeface="Cambria Math"/>
                              </a:rPr>
                              <m:t>𝒏</m:t>
                            </m:r>
                          </m:sub>
                          <m:sup>
                            <m:r>
                              <a:rPr lang="en-US" sz="2800" b="1" i="1">
                                <a:latin typeface="Cambria Math"/>
                              </a:rPr>
                              <m:t>𝑲</m:t>
                            </m:r>
                          </m:sup>
                          <m:e>
                            <m:nary>
                              <m:naryPr>
                                <m:chr m:val="∑"/>
                                <m:limLoc m:val="undOvr"/>
                                <m:ctrlPr>
                                  <a:rPr lang="en-US" sz="2800" b="1" i="1">
                                    <a:latin typeface="Cambria Math"/>
                                  </a:rPr>
                                </m:ctrlPr>
                              </m:naryPr>
                              <m:sub>
                                <m:r>
                                  <a:rPr lang="en-US" sz="2800" b="1" i="1">
                                    <a:latin typeface="Cambria Math"/>
                                  </a:rPr>
                                  <m:t>𝒋</m:t>
                                </m:r>
                                <m:r>
                                  <a:rPr lang="en-US" sz="2800" b="1" i="1">
                                    <a:latin typeface="Cambria Math"/>
                                  </a:rPr>
                                  <m:t>=</m:t>
                                </m:r>
                                <m:r>
                                  <a:rPr lang="en-US" sz="2800" b="1" i="1">
                                    <a:latin typeface="Cambria Math"/>
                                  </a:rPr>
                                  <m:t>𝟏</m:t>
                                </m:r>
                              </m:sub>
                              <m:sup>
                                <m:r>
                                  <a:rPr lang="en-US" sz="2800" b="1" i="1">
                                    <a:latin typeface="Cambria Math"/>
                                  </a:rPr>
                                  <m:t>𝒏</m:t>
                                </m:r>
                              </m:sup>
                              <m:e>
                                <m:r>
                                  <a:rPr lang="en-US" sz="2800" b="1" i="1">
                                    <a:latin typeface="Cambria Math"/>
                                  </a:rPr>
                                  <m:t>𝒁</m:t>
                                </m:r>
                                <m:sSup>
                                  <m:sSupPr>
                                    <m:ctrlPr>
                                      <a:rPr lang="en-US" sz="2800" b="1" i="1">
                                        <a:latin typeface="Cambria Math"/>
                                      </a:rPr>
                                    </m:ctrlPr>
                                  </m:sSupPr>
                                  <m:e>
                                    <m:r>
                                      <a:rPr lang="en-US" sz="2800" b="1" i="1">
                                        <a:latin typeface="Cambria Math"/>
                                      </a:rPr>
                                      <m:t>𝒊𝒋</m:t>
                                    </m:r>
                                  </m:e>
                                  <m:sup>
                                    <m:r>
                                      <a:rPr lang="en-US" sz="2800" b="1" i="1">
                                        <a:latin typeface="Cambria Math"/>
                                      </a:rPr>
                                      <m:t>𝟐</m:t>
                                    </m:r>
                                  </m:sup>
                                </m:sSup>
                              </m:e>
                            </m:nary>
                          </m:e>
                        </m:nary>
                      </m:num>
                      <m:den>
                        <m:r>
                          <a:rPr lang="en-US" sz="2800" b="1" i="1">
                            <a:latin typeface="Cambria Math"/>
                          </a:rPr>
                          <m:t>𝑵</m:t>
                        </m:r>
                        <m:r>
                          <a:rPr lang="en-US" sz="2800" b="1" i="1">
                            <a:latin typeface="Cambria Math"/>
                          </a:rPr>
                          <m:t>−</m:t>
                        </m:r>
                        <m:r>
                          <a:rPr lang="en-US" sz="2800" b="1" i="1">
                            <a:latin typeface="Cambria Math"/>
                          </a:rPr>
                          <m:t>𝟏</m:t>
                        </m:r>
                      </m:den>
                    </m:f>
                  </m:oMath>
                </a14:m>
                <a:r>
                  <a:rPr lang="ar-IQ"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rtl="1"/>
                <a:endParaRPr lang="en-US" sz="2800" dirty="0">
                  <a:latin typeface="Arial" panose="020B0604020202020204" pitchFamily="34" charset="0"/>
                  <a:cs typeface="Arial" panose="020B0604020202020204" pitchFamily="34" charset="0"/>
                </a:endParaRPr>
              </a:p>
              <a:p>
                <a:pPr rtl="1"/>
                <a:endParaRPr lang="en-US" sz="2800" dirty="0">
                  <a:latin typeface="Arial" panose="020B0604020202020204" pitchFamily="34" charset="0"/>
                  <a:cs typeface="Arial" panose="020B0604020202020204" pitchFamily="34"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154547" y="1249251"/>
                <a:ext cx="11181051" cy="5177308"/>
              </a:xfrm>
              <a:blipFill rotWithShape="0">
                <a:blip r:embed="rId2"/>
                <a:stretch>
                  <a:fillRect l="-872" t="-2945" r="-1090"/>
                </a:stretch>
              </a:blipFill>
            </p:spPr>
            <p:txBody>
              <a:bodyPr/>
              <a:lstStyle/>
              <a:p>
                <a:r>
                  <a:rPr lang="en-US">
                    <a:noFill/>
                  </a:rPr>
                  <a:t> </a:t>
                </a:r>
              </a:p>
            </p:txBody>
          </p:sp>
        </mc:Fallback>
      </mc:AlternateContent>
    </p:spTree>
    <p:extLst>
      <p:ext uri="{BB962C8B-B14F-4D97-AF65-F5344CB8AC3E}">
        <p14:creationId xmlns:p14="http://schemas.microsoft.com/office/powerpoint/2010/main" val="298213282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463640" y="734097"/>
                <a:ext cx="11039384" cy="5628066"/>
              </a:xfrm>
            </p:spPr>
            <p:txBody>
              <a:bodyPr>
                <a:normAutofit fontScale="70000" lnSpcReduction="20000"/>
              </a:bodyPr>
              <a:lstStyle/>
              <a:p>
                <a:pPr algn="r" rtl="1"/>
                <a:r>
                  <a:rPr lang="ar-IQ" b="1" dirty="0"/>
                  <a:t>حيث ان : </a:t>
                </a:r>
                <a:endParaRPr lang="en-US" dirty="0"/>
              </a:p>
              <a:p>
                <a:pPr algn="r" rtl="1"/>
                <a14:m>
                  <m:oMath xmlns:m="http://schemas.openxmlformats.org/officeDocument/2006/math">
                    <m:sSup>
                      <m:sSupPr>
                        <m:ctrlPr>
                          <a:rPr lang="en-US" b="1" i="1">
                            <a:latin typeface="Cambria Math"/>
                          </a:rPr>
                        </m:ctrlPr>
                      </m:sSupPr>
                      <m:e>
                        <m:acc>
                          <m:accPr>
                            <m:chr m:val="̅"/>
                            <m:ctrlPr>
                              <a:rPr lang="en-US" b="1" i="1">
                                <a:latin typeface="Cambria Math"/>
                              </a:rPr>
                            </m:ctrlPr>
                          </m:accPr>
                          <m:e>
                            <m:r>
                              <a:rPr lang="en-US" b="1" i="1">
                                <a:latin typeface="Cambria Math"/>
                              </a:rPr>
                              <m:t>𝑺</m:t>
                            </m:r>
                          </m:e>
                        </m:acc>
                      </m:e>
                      <m:sup>
                        <m:r>
                          <a:rPr lang="en-US" b="1" i="1">
                            <a:latin typeface="Cambria Math"/>
                          </a:rPr>
                          <m:t>𝟐</m:t>
                        </m:r>
                      </m:sup>
                    </m:sSup>
                  </m:oMath>
                </a14:m>
                <a:r>
                  <a:rPr lang="ar-IQ" b="1" dirty="0"/>
                  <a:t> : هو تباين القياسات الطبيعية لكل مفردات العينات . </a:t>
                </a:r>
                <a:endParaRPr lang="en-US" dirty="0"/>
              </a:p>
              <a:p>
                <a:pPr algn="r" rtl="1"/>
                <a:r>
                  <a:rPr lang="en-US" b="1" dirty="0"/>
                  <a:t>N </a:t>
                </a:r>
                <a:r>
                  <a:rPr lang="ar-IQ" b="1" dirty="0"/>
                  <a:t>  :  العدد الكلي لمفردات العينات </a:t>
                </a:r>
                <a:endParaRPr lang="en-US" dirty="0"/>
              </a:p>
              <a:p>
                <a:pPr algn="r" rtl="1"/>
                <a:r>
                  <a:rPr lang="en-US" b="1" dirty="0"/>
                  <a:t>n</a:t>
                </a:r>
                <a:r>
                  <a:rPr lang="ar-IQ" b="1" dirty="0"/>
                  <a:t> : حجم العينة  </a:t>
                </a:r>
                <a:endParaRPr lang="en-US" dirty="0"/>
              </a:p>
              <a:p>
                <a:pPr algn="r" rtl="1"/>
                <a:r>
                  <a:rPr lang="en-US" b="1" dirty="0"/>
                  <a:t>k</a:t>
                </a:r>
                <a:r>
                  <a:rPr lang="ar-IQ" b="1" dirty="0"/>
                  <a:t> : عدد العينات </a:t>
                </a:r>
                <a:endParaRPr lang="en-US" dirty="0"/>
              </a:p>
              <a:p>
                <a:pPr algn="r" rtl="1"/>
                <a:r>
                  <a:rPr lang="ar-IQ" b="1" dirty="0"/>
                  <a:t>يقوم الاختبار اساساً على حساب القياسات الطبيعية (</a:t>
                </a:r>
                <a:r>
                  <a:rPr lang="en-US" b="1" dirty="0" err="1"/>
                  <a:t>Zi</a:t>
                </a:r>
                <a:r>
                  <a:rPr lang="ar-IQ" b="1" dirty="0"/>
                  <a:t>) لكل رتبة باستخدام الجداول المرفقة (جداول القياس الطبيعي) </a:t>
                </a:r>
                <a:endParaRPr lang="en-US" dirty="0"/>
              </a:p>
              <a:p>
                <a:pPr algn="r" rtl="1"/>
                <a:r>
                  <a:rPr lang="ar-IQ" b="1" dirty="0"/>
                  <a:t> </a:t>
                </a:r>
                <a:endParaRPr lang="en-US" dirty="0"/>
              </a:p>
              <a:p>
                <a:pPr algn="r" rtl="1"/>
                <a14:m>
                  <m:oMath xmlns:m="http://schemas.openxmlformats.org/officeDocument/2006/math">
                    <m:r>
                      <a:rPr lang="en-US" b="1" i="1">
                        <a:latin typeface="Cambria Math"/>
                      </a:rPr>
                      <m:t>𝒁𝒊</m:t>
                    </m:r>
                    <m:r>
                      <a:rPr lang="en-US" b="1" i="1">
                        <a:latin typeface="Cambria Math"/>
                      </a:rPr>
                      <m:t>= </m:t>
                    </m:r>
                    <m:d>
                      <m:dPr>
                        <m:begChr m:val="|"/>
                        <m:endChr m:val="|"/>
                        <m:ctrlPr>
                          <a:rPr lang="en-US" b="1" i="1">
                            <a:latin typeface="Cambria Math"/>
                          </a:rPr>
                        </m:ctrlPr>
                      </m:dPr>
                      <m:e>
                        <m:f>
                          <m:fPr>
                            <m:ctrlPr>
                              <a:rPr lang="en-US" b="1" i="1">
                                <a:latin typeface="Cambria Math"/>
                              </a:rPr>
                            </m:ctrlPr>
                          </m:fPr>
                          <m:num>
                            <m:r>
                              <a:rPr lang="en-US" b="1" i="1">
                                <a:latin typeface="Cambria Math"/>
                              </a:rPr>
                              <m:t>𝑹𝒊</m:t>
                            </m:r>
                          </m:num>
                          <m:den>
                            <m:r>
                              <a:rPr lang="en-US" b="1" i="1">
                                <a:latin typeface="Cambria Math"/>
                              </a:rPr>
                              <m:t>𝑵</m:t>
                            </m:r>
                            <m:r>
                              <a:rPr lang="en-US" b="1" i="1">
                                <a:latin typeface="Cambria Math"/>
                              </a:rPr>
                              <m:t>−</m:t>
                            </m:r>
                            <m:r>
                              <a:rPr lang="en-US" b="1" i="1">
                                <a:latin typeface="Cambria Math"/>
                              </a:rPr>
                              <m:t>𝟏</m:t>
                            </m:r>
                          </m:den>
                        </m:f>
                        <m:r>
                          <a:rPr lang="en-US" b="1" i="1">
                            <a:latin typeface="Cambria Math"/>
                          </a:rPr>
                          <m:t>−</m:t>
                        </m:r>
                        <m:r>
                          <a:rPr lang="en-US" b="1" i="1">
                            <a:latin typeface="Cambria Math"/>
                          </a:rPr>
                          <m:t>𝟎</m:t>
                        </m:r>
                        <m:r>
                          <a:rPr lang="en-US" b="1" i="1">
                            <a:latin typeface="Cambria Math"/>
                          </a:rPr>
                          <m:t>.</m:t>
                        </m:r>
                        <m:r>
                          <a:rPr lang="en-US" b="1" i="1">
                            <a:latin typeface="Cambria Math"/>
                          </a:rPr>
                          <m:t>𝟓</m:t>
                        </m:r>
                      </m:e>
                    </m:d>
                    <m:r>
                      <a:rPr lang="en-US" b="1" i="1">
                        <a:latin typeface="Cambria Math"/>
                      </a:rPr>
                      <m:t>……</m:t>
                    </m:r>
                    <m:r>
                      <a:rPr lang="en-US">
                        <a:latin typeface="Cambria Math"/>
                      </a:rPr>
                      <m:t>(</m:t>
                    </m:r>
                    <m:r>
                      <a:rPr lang="en-US" b="1" i="1">
                        <a:latin typeface="Cambria Math"/>
                      </a:rPr>
                      <m:t>𝟐</m:t>
                    </m:r>
                    <m:r>
                      <a:rPr lang="en-US" b="1" i="1">
                        <a:latin typeface="Cambria Math"/>
                      </a:rPr>
                      <m:t>)</m:t>
                    </m:r>
                  </m:oMath>
                </a14:m>
                <a:endParaRPr lang="en-US" dirty="0"/>
              </a:p>
              <a:p>
                <a:pPr algn="r" rtl="1"/>
                <a:r>
                  <a:rPr lang="ar-IQ" b="1" dirty="0"/>
                  <a:t> </a:t>
                </a:r>
                <a:endParaRPr lang="en-US" dirty="0"/>
              </a:p>
              <a:p>
                <a:pPr algn="r" rtl="1"/>
                <a:r>
                  <a:rPr lang="ar-IQ" b="1" dirty="0"/>
                  <a:t>بعد ذلك يتم الاختبار عن طريق </a:t>
                </a:r>
                <a:endParaRPr lang="en-US" dirty="0"/>
              </a:p>
              <a:p>
                <a:pPr algn="r" rtl="1"/>
                <a14:m>
                  <m:oMath xmlns:m="http://schemas.openxmlformats.org/officeDocument/2006/math">
                    <m:sSup>
                      <m:sSupPr>
                        <m:ctrlPr>
                          <a:rPr lang="en-US" b="1" i="1">
                            <a:latin typeface="Cambria Math"/>
                          </a:rPr>
                        </m:ctrlPr>
                      </m:sSupPr>
                      <m:e>
                        <m:r>
                          <a:rPr lang="en-US" b="1">
                            <a:latin typeface="Cambria Math"/>
                          </a:rPr>
                          <m:t>  </m:t>
                        </m:r>
                        <m:r>
                          <a:rPr lang="en-US" b="1" i="1">
                            <a:latin typeface="Cambria Math"/>
                          </a:rPr>
                          <m:t>𝐱</m:t>
                        </m:r>
                      </m:e>
                      <m:sup>
                        <m:r>
                          <a:rPr lang="en-US" b="1" i="1">
                            <a:latin typeface="Cambria Math"/>
                          </a:rPr>
                          <m:t>𝟐</m:t>
                        </m:r>
                      </m:sup>
                    </m:sSup>
                    <m:r>
                      <a:rPr lang="en-US" b="1" i="1">
                        <a:latin typeface="Cambria Math"/>
                      </a:rPr>
                      <m:t>𝒓𝒏𝒅</m:t>
                    </m:r>
                    <m:r>
                      <a:rPr lang="en-US" b="1" i="1">
                        <a:latin typeface="Cambria Math"/>
                      </a:rPr>
                      <m:t>=</m:t>
                    </m:r>
                    <m:f>
                      <m:fPr>
                        <m:ctrlPr>
                          <a:rPr lang="en-US" b="1" i="1">
                            <a:latin typeface="Cambria Math"/>
                          </a:rPr>
                        </m:ctrlPr>
                      </m:fPr>
                      <m:num>
                        <m:nary>
                          <m:naryPr>
                            <m:chr m:val="∑"/>
                            <m:ctrlPr>
                              <a:rPr lang="en-US" b="1" i="1">
                                <a:latin typeface="Cambria Math"/>
                              </a:rPr>
                            </m:ctrlPr>
                          </m:naryPr>
                          <m:sub>
                            <m:r>
                              <a:rPr lang="en-US" b="1" i="1">
                                <a:latin typeface="Cambria Math"/>
                              </a:rPr>
                              <m:t>𝒊</m:t>
                            </m:r>
                            <m:r>
                              <a:rPr lang="en-US" b="1" i="1">
                                <a:latin typeface="Cambria Math"/>
                              </a:rPr>
                              <m:t>=</m:t>
                            </m:r>
                            <m:r>
                              <a:rPr lang="en-US" b="1" i="1">
                                <a:latin typeface="Cambria Math"/>
                              </a:rPr>
                              <m:t>𝟏</m:t>
                            </m:r>
                          </m:sub>
                          <m:sup>
                            <m:r>
                              <a:rPr lang="en-US" b="1" i="1">
                                <a:latin typeface="Cambria Math"/>
                              </a:rPr>
                              <m:t>𝒏</m:t>
                            </m:r>
                          </m:sup>
                          <m:e>
                            <m:r>
                              <a:rPr lang="en-US" b="1" i="1">
                                <a:latin typeface="Cambria Math"/>
                              </a:rPr>
                              <m:t>𝒏𝒊</m:t>
                            </m:r>
                            <m:sSup>
                              <m:sSupPr>
                                <m:ctrlPr>
                                  <a:rPr lang="en-US" b="1" i="1">
                                    <a:latin typeface="Cambria Math"/>
                                  </a:rPr>
                                </m:ctrlPr>
                              </m:sSupPr>
                              <m:e>
                                <m:r>
                                  <a:rPr lang="en-US" b="1" i="1">
                                    <a:latin typeface="Cambria Math"/>
                                  </a:rPr>
                                  <m:t> (</m:t>
                                </m:r>
                                <m:acc>
                                  <m:accPr>
                                    <m:chr m:val="̅"/>
                                    <m:ctrlPr>
                                      <a:rPr lang="en-US" b="1" i="1">
                                        <a:latin typeface="Cambria Math"/>
                                      </a:rPr>
                                    </m:ctrlPr>
                                  </m:accPr>
                                  <m:e>
                                    <m:r>
                                      <a:rPr lang="en-US" b="1" i="1">
                                        <a:latin typeface="Cambria Math"/>
                                      </a:rPr>
                                      <m:t>𝒁𝒊</m:t>
                                    </m:r>
                                  </m:e>
                                </m:acc>
                                <m:r>
                                  <a:rPr lang="en-US" b="1" i="1">
                                    <a:latin typeface="Cambria Math"/>
                                  </a:rPr>
                                  <m:t>)</m:t>
                                </m:r>
                              </m:e>
                              <m:sup>
                                <m:r>
                                  <a:rPr lang="en-US" b="1" i="1">
                                    <a:latin typeface="Cambria Math"/>
                                  </a:rPr>
                                  <m:t>𝟐</m:t>
                                </m:r>
                              </m:sup>
                            </m:sSup>
                          </m:e>
                        </m:nary>
                      </m:num>
                      <m:den>
                        <m:sSup>
                          <m:sSupPr>
                            <m:ctrlPr>
                              <a:rPr lang="en-US" b="1" i="1">
                                <a:latin typeface="Cambria Math"/>
                              </a:rPr>
                            </m:ctrlPr>
                          </m:sSupPr>
                          <m:e>
                            <m:acc>
                              <m:accPr>
                                <m:chr m:val="̅"/>
                                <m:ctrlPr>
                                  <a:rPr lang="en-US" b="1" i="1">
                                    <a:latin typeface="Cambria Math"/>
                                  </a:rPr>
                                </m:ctrlPr>
                              </m:accPr>
                              <m:e>
                                <m:r>
                                  <a:rPr lang="en-US" b="1" i="1">
                                    <a:latin typeface="Cambria Math"/>
                                  </a:rPr>
                                  <m:t>𝑺</m:t>
                                </m:r>
                              </m:e>
                            </m:acc>
                          </m:e>
                          <m:sup>
                            <m:r>
                              <a:rPr lang="en-US" b="1" i="1">
                                <a:latin typeface="Cambria Math"/>
                              </a:rPr>
                              <m:t>𝟐</m:t>
                            </m:r>
                          </m:sup>
                        </m:sSup>
                      </m:den>
                    </m:f>
                    <m:r>
                      <a:rPr lang="en-US" b="1" i="1">
                        <a:latin typeface="Cambria Math"/>
                      </a:rPr>
                      <m:t>……(</m:t>
                    </m:r>
                    <m:r>
                      <a:rPr lang="en-US" b="1" i="1">
                        <a:latin typeface="Cambria Math"/>
                      </a:rPr>
                      <m:t>𝟑</m:t>
                    </m:r>
                    <m:r>
                      <a:rPr lang="en-US" b="1" i="1">
                        <a:latin typeface="Cambria Math"/>
                      </a:rPr>
                      <m:t>)</m:t>
                    </m:r>
                  </m:oMath>
                </a14:m>
                <a:r>
                  <a:rPr lang="ar-IQ" b="1" dirty="0"/>
                  <a:t>              </a:t>
                </a:r>
                <a:r>
                  <a:rPr lang="en-US" b="1" dirty="0"/>
                  <a:t>  </a:t>
                </a:r>
                <a:r>
                  <a:rPr lang="ar-IQ" b="1" dirty="0"/>
                  <a:t>   </a:t>
                </a:r>
                <a:endParaRPr lang="en-US" dirty="0"/>
              </a:p>
              <a:p>
                <a:pPr algn="r" rtl="1"/>
                <a14:m>
                  <m:oMath xmlns:m="http://schemas.openxmlformats.org/officeDocument/2006/math">
                    <m:r>
                      <a:rPr lang="en-US" b="1" i="1">
                        <a:latin typeface="Cambria Math"/>
                      </a:rPr>
                      <m:t>𝒏𝒊</m:t>
                    </m:r>
                  </m:oMath>
                </a14:m>
                <a:r>
                  <a:rPr lang="ar-IQ" b="1" dirty="0"/>
                  <a:t> : عدد مرات العينة (</a:t>
                </a:r>
                <a14:m>
                  <m:oMath xmlns:m="http://schemas.openxmlformats.org/officeDocument/2006/math">
                    <m:r>
                      <a:rPr lang="en-US" b="1" i="1">
                        <a:latin typeface="Cambria Math"/>
                      </a:rPr>
                      <m:t>𝒊</m:t>
                    </m:r>
                  </m:oMath>
                </a14:m>
                <a:r>
                  <a:rPr lang="ar-IQ" b="1" dirty="0"/>
                  <a:t>) .</a:t>
                </a:r>
                <a:endParaRPr lang="en-US" dirty="0"/>
              </a:p>
              <a:p>
                <a:pPr algn="r" rtl="1"/>
                <a:r>
                  <a:rPr lang="ar-IQ" b="1" dirty="0"/>
                  <a:t> </a:t>
                </a:r>
                <a14:m>
                  <m:oMath xmlns:m="http://schemas.openxmlformats.org/officeDocument/2006/math">
                    <m:acc>
                      <m:accPr>
                        <m:chr m:val="̅"/>
                        <m:ctrlPr>
                          <a:rPr lang="en-US" b="1" i="1">
                            <a:latin typeface="Cambria Math"/>
                          </a:rPr>
                        </m:ctrlPr>
                      </m:accPr>
                      <m:e>
                        <m:r>
                          <a:rPr lang="en-US" b="1" i="1">
                            <a:latin typeface="Cambria Math"/>
                          </a:rPr>
                          <m:t>𝒛𝒊</m:t>
                        </m:r>
                      </m:e>
                    </m:acc>
                  </m:oMath>
                </a14:m>
                <a:r>
                  <a:rPr lang="ar-IQ" b="1" dirty="0"/>
                  <a:t> : معدل البيانات الطبيعية للعينة (</a:t>
                </a:r>
                <a14:m>
                  <m:oMath xmlns:m="http://schemas.openxmlformats.org/officeDocument/2006/math">
                    <m:r>
                      <a:rPr lang="en-US" b="1" i="1">
                        <a:latin typeface="Cambria Math"/>
                      </a:rPr>
                      <m:t>𝒊</m:t>
                    </m:r>
                  </m:oMath>
                </a14:m>
                <a:r>
                  <a:rPr lang="ar-IQ" b="1" dirty="0"/>
                  <a:t>) .</a:t>
                </a:r>
                <a:endParaRPr lang="en-US" dirty="0"/>
              </a:p>
              <a:p>
                <a:pPr algn="r" rtl="1"/>
                <a:r>
                  <a:rPr lang="ar-IQ" b="1" dirty="0"/>
                  <a:t>ويتم مقارنة </a:t>
                </a:r>
                <a14:m>
                  <m:oMath xmlns:m="http://schemas.openxmlformats.org/officeDocument/2006/math">
                    <m:sSup>
                      <m:sSupPr>
                        <m:ctrlPr>
                          <a:rPr lang="en-US" b="1" i="1">
                            <a:latin typeface="Cambria Math"/>
                          </a:rPr>
                        </m:ctrlPr>
                      </m:sSupPr>
                      <m:e>
                        <m:r>
                          <a:rPr lang="en-US" b="1" i="1">
                            <a:latin typeface="Cambria Math"/>
                          </a:rPr>
                          <m:t>𝐱</m:t>
                        </m:r>
                      </m:e>
                      <m:sup>
                        <m:r>
                          <a:rPr lang="en-US" b="1" i="1">
                            <a:latin typeface="Cambria Math"/>
                          </a:rPr>
                          <m:t>𝟐</m:t>
                        </m:r>
                      </m:sup>
                    </m:sSup>
                  </m:oMath>
                </a14:m>
                <a:r>
                  <a:rPr lang="ar-IQ" b="1" dirty="0"/>
                  <a:t> المحسوبة مع </a:t>
                </a:r>
                <a14:m>
                  <m:oMath xmlns:m="http://schemas.openxmlformats.org/officeDocument/2006/math">
                    <m:sSup>
                      <m:sSupPr>
                        <m:ctrlPr>
                          <a:rPr lang="en-US" b="1" i="1">
                            <a:latin typeface="Cambria Math"/>
                          </a:rPr>
                        </m:ctrlPr>
                      </m:sSupPr>
                      <m:e>
                        <m:r>
                          <a:rPr lang="en-US" b="1" i="1">
                            <a:latin typeface="Cambria Math"/>
                          </a:rPr>
                          <m:t>𝐱</m:t>
                        </m:r>
                      </m:e>
                      <m:sup>
                        <m:r>
                          <a:rPr lang="en-US" b="1" i="1">
                            <a:latin typeface="Cambria Math"/>
                          </a:rPr>
                          <m:t>𝟐</m:t>
                        </m:r>
                      </m:sup>
                    </m:sSup>
                  </m:oMath>
                </a14:m>
                <a:r>
                  <a:rPr lang="ar-IQ" b="1" dirty="0"/>
                  <a:t> المجدولة او الجدولية بمستوى معنوي </a:t>
                </a:r>
                <a14:m>
                  <m:oMath xmlns:m="http://schemas.openxmlformats.org/officeDocument/2006/math">
                    <m:r>
                      <a:rPr lang="en-US" b="1" i="1">
                        <a:latin typeface="Cambria Math"/>
                      </a:rPr>
                      <m:t>𝟏</m:t>
                    </m:r>
                    <m:r>
                      <a:rPr lang="en-US" b="1" i="1">
                        <a:latin typeface="Cambria Math"/>
                      </a:rPr>
                      <m:t>−</m:t>
                    </m:r>
                    <m:r>
                      <a:rPr lang="en-US" b="1" i="1">
                        <a:latin typeface="Cambria Math"/>
                      </a:rPr>
                      <m:t>𝜶</m:t>
                    </m:r>
                  </m:oMath>
                </a14:m>
                <a:r>
                  <a:rPr lang="ar-IQ" b="1" dirty="0"/>
                  <a:t> ودرجة حرية متساوية الى </a:t>
                </a:r>
                <a:r>
                  <a:rPr lang="en-US" b="1" dirty="0"/>
                  <a:t>K – 1 </a:t>
                </a:r>
                <a:r>
                  <a:rPr lang="ar-IQ" b="1" dirty="0"/>
                  <a:t> على اثرها يقبل او ترفض فرضية العدم . حيث ان هذا الاختبار من طرف واحد . </a:t>
                </a:r>
                <a:endParaRPr lang="en-US" dirty="0"/>
              </a:p>
              <a:p>
                <a:pPr algn="r"/>
                <a:endParaRPr lang="en-US"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463640" y="734097"/>
                <a:ext cx="11039384" cy="5628066"/>
              </a:xfrm>
              <a:blipFill rotWithShape="0">
                <a:blip r:embed="rId2"/>
                <a:stretch>
                  <a:fillRect t="-4221" r="-828"/>
                </a:stretch>
              </a:blipFill>
            </p:spPr>
            <p:txBody>
              <a:bodyPr/>
              <a:lstStyle/>
              <a:p>
                <a:r>
                  <a:rPr lang="en-US">
                    <a:noFill/>
                  </a:rPr>
                  <a:t> </a:t>
                </a:r>
              </a:p>
            </p:txBody>
          </p:sp>
        </mc:Fallback>
      </mc:AlternateContent>
    </p:spTree>
    <p:extLst>
      <p:ext uri="{BB962C8B-B14F-4D97-AF65-F5344CB8AC3E}">
        <p14:creationId xmlns:p14="http://schemas.microsoft.com/office/powerpoint/2010/main" val="215857206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28790"/>
            <a:ext cx="10018713" cy="3309870"/>
          </a:xfrm>
        </p:spPr>
        <p:txBody>
          <a:bodyPr/>
          <a:lstStyle/>
          <a:p>
            <a:pPr algn="r" rtl="1"/>
            <a:r>
              <a:rPr lang="ar-IQ" u="sng" dirty="0"/>
              <a:t>اختبار تساوي النسب لتوزيع ثنائي الحدين</a:t>
            </a:r>
            <a:endParaRPr lang="en-US" dirty="0"/>
          </a:p>
          <a:p>
            <a:pPr algn="r" rtl="1"/>
            <a:r>
              <a:rPr lang="ar-IQ" dirty="0"/>
              <a:t>وهو من الاختبارات المهمة للكشف عن وجود او عدم وجود علاقة خطية بين متغير وصفي( الجنس ,لون العين , الخ............)</a:t>
            </a:r>
            <a:endParaRPr lang="en-US" dirty="0"/>
          </a:p>
          <a:p>
            <a:pPr algn="r" rtl="1"/>
            <a:r>
              <a:rPr lang="ar-IQ" dirty="0"/>
              <a:t>مع متغير كمي لتحديد وجود علاقة خطية بينهما حيث ان هذا الاختبار يتعامل مع جداول توافقية (</a:t>
            </a:r>
            <a:r>
              <a:rPr lang="en-US" dirty="0"/>
              <a:t>2*k</a:t>
            </a:r>
            <a:r>
              <a:rPr lang="ar-IQ" dirty="0"/>
              <a:t>) </a:t>
            </a:r>
            <a:endParaRPr lang="en-US" dirty="0"/>
          </a:p>
          <a:p>
            <a:pPr algn="r" rtl="1"/>
            <a:r>
              <a:rPr lang="ar-IQ" dirty="0"/>
              <a:t>ويكون الاختبار بالشكل الاتي:-</a:t>
            </a:r>
            <a:endParaRPr lang="en-US" dirty="0"/>
          </a:p>
          <a:p>
            <a:pPr algn="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0897459"/>
              </p:ext>
            </p:extLst>
          </p:nvPr>
        </p:nvGraphicFramePr>
        <p:xfrm>
          <a:off x="1983896" y="2332847"/>
          <a:ext cx="4509770" cy="1577340"/>
        </p:xfrm>
        <a:graphic>
          <a:graphicData uri="http://schemas.openxmlformats.org/drawingml/2006/table">
            <a:tbl>
              <a:tblPr rtl="1" firstRow="1" firstCol="1" bandRow="1">
                <a:tableStyleId>{5C22544A-7EE6-4342-B048-85BDC9FD1C3A}</a:tableStyleId>
              </a:tblPr>
              <a:tblGrid>
                <a:gridCol w="901700"/>
                <a:gridCol w="901700"/>
                <a:gridCol w="901700"/>
                <a:gridCol w="902335"/>
                <a:gridCol w="902335"/>
              </a:tblGrid>
              <a:tr h="0">
                <a:tc>
                  <a:txBody>
                    <a:bodyPr/>
                    <a:lstStyle/>
                    <a:p>
                      <a:pPr marL="0" marR="0" algn="ctr" rtl="1">
                        <a:lnSpc>
                          <a:spcPct val="115000"/>
                        </a:lnSpc>
                        <a:spcBef>
                          <a:spcPts val="0"/>
                        </a:spcBef>
                        <a:spcAft>
                          <a:spcPts val="0"/>
                        </a:spcAft>
                      </a:pPr>
                      <a:r>
                        <a:rPr lang="en-US" sz="1800">
                          <a:effectLst/>
                        </a:rPr>
                        <a:t>TOTAL</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a:effectLst/>
                        </a:rPr>
                        <a:t>S</a:t>
                      </a:r>
                      <a:r>
                        <a:rPr lang="en-US" sz="1100">
                          <a:effectLst/>
                        </a:rPr>
                        <a:t>3</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a:effectLst/>
                        </a:rPr>
                        <a:t>S</a:t>
                      </a:r>
                      <a:r>
                        <a:rPr lang="en-US" sz="1100">
                          <a:effectLst/>
                        </a:rPr>
                        <a:t>2</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a:effectLst/>
                        </a:rPr>
                        <a:t>S</a:t>
                      </a:r>
                      <a:r>
                        <a:rPr lang="en-US" sz="1100">
                          <a:effectLst/>
                        </a:rPr>
                        <a:t>1</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800">
                          <a:effectLst/>
                        </a:rPr>
                        <a:t> </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ctr" rtl="1">
                        <a:lnSpc>
                          <a:spcPct val="115000"/>
                        </a:lnSpc>
                        <a:spcBef>
                          <a:spcPts val="0"/>
                        </a:spcBef>
                        <a:spcAft>
                          <a:spcPts val="0"/>
                        </a:spcAft>
                      </a:pPr>
                      <a:r>
                        <a:rPr lang="ar-IQ" sz="1800">
                          <a:effectLst/>
                        </a:rPr>
                        <a:t> </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a:effectLst/>
                        </a:rPr>
                        <a:t>X</a:t>
                      </a:r>
                      <a:endParaRPr lang="en-US" sz="1100">
                        <a:effectLst/>
                      </a:endParaRPr>
                    </a:p>
                    <a:p>
                      <a:pPr marL="0" marR="0" algn="ctr" rtl="1">
                        <a:lnSpc>
                          <a:spcPct val="115000"/>
                        </a:lnSpc>
                        <a:spcBef>
                          <a:spcPts val="0"/>
                        </a:spcBef>
                        <a:spcAft>
                          <a:spcPts val="0"/>
                        </a:spcAft>
                      </a:pPr>
                      <a:r>
                        <a:rPr lang="ar-IQ" sz="1800">
                          <a:effectLst/>
                        </a:rPr>
                        <a:t>-</a:t>
                      </a:r>
                      <a:endParaRPr lang="en-US" sz="1100">
                        <a:effectLst/>
                      </a:endParaRPr>
                    </a:p>
                    <a:p>
                      <a:pPr marL="0" marR="0" algn="ctr" rtl="1">
                        <a:lnSpc>
                          <a:spcPct val="115000"/>
                        </a:lnSpc>
                        <a:spcBef>
                          <a:spcPts val="0"/>
                        </a:spcBef>
                        <a:spcAft>
                          <a:spcPts val="0"/>
                        </a:spcAft>
                      </a:pPr>
                      <a:r>
                        <a:rPr lang="ar-IQ" sz="1800">
                          <a:effectLst/>
                        </a:rPr>
                        <a:t>-</a:t>
                      </a:r>
                      <a:endParaRPr lang="en-US" sz="1100">
                        <a:effectLst/>
                      </a:endParaRPr>
                    </a:p>
                    <a:p>
                      <a:pPr marL="0" marR="0" algn="ctr" rtl="1">
                        <a:lnSpc>
                          <a:spcPct val="115000"/>
                        </a:lnSpc>
                        <a:spcBef>
                          <a:spcPts val="0"/>
                        </a:spcBef>
                        <a:spcAft>
                          <a:spcPts val="0"/>
                        </a:spcAft>
                      </a:pPr>
                      <a:r>
                        <a:rPr lang="ar-IQ" sz="1800">
                          <a:effectLst/>
                        </a:rPr>
                        <a:t>-</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a:effectLst/>
                        </a:rPr>
                        <a:t>X</a:t>
                      </a:r>
                      <a:endParaRPr lang="en-US" sz="1100">
                        <a:effectLst/>
                      </a:endParaRPr>
                    </a:p>
                    <a:p>
                      <a:pPr marL="0" marR="0" algn="ctr" rtl="1">
                        <a:lnSpc>
                          <a:spcPct val="115000"/>
                        </a:lnSpc>
                        <a:spcBef>
                          <a:spcPts val="0"/>
                        </a:spcBef>
                        <a:spcAft>
                          <a:spcPts val="0"/>
                        </a:spcAft>
                      </a:pPr>
                      <a:r>
                        <a:rPr lang="ar-IQ" sz="1800">
                          <a:effectLst/>
                        </a:rPr>
                        <a:t>-</a:t>
                      </a:r>
                      <a:endParaRPr lang="en-US" sz="1100">
                        <a:effectLst/>
                      </a:endParaRPr>
                    </a:p>
                    <a:p>
                      <a:pPr marL="0" marR="0" algn="ctr" rtl="1">
                        <a:lnSpc>
                          <a:spcPct val="115000"/>
                        </a:lnSpc>
                        <a:spcBef>
                          <a:spcPts val="0"/>
                        </a:spcBef>
                        <a:spcAft>
                          <a:spcPts val="0"/>
                        </a:spcAft>
                      </a:pPr>
                      <a:r>
                        <a:rPr lang="ar-IQ" sz="1800">
                          <a:effectLst/>
                        </a:rPr>
                        <a:t>-</a:t>
                      </a:r>
                      <a:endParaRPr lang="en-US" sz="1100">
                        <a:effectLst/>
                      </a:endParaRPr>
                    </a:p>
                    <a:p>
                      <a:pPr marL="0" marR="0" algn="ctr" rtl="1">
                        <a:lnSpc>
                          <a:spcPct val="115000"/>
                        </a:lnSpc>
                        <a:spcBef>
                          <a:spcPts val="0"/>
                        </a:spcBef>
                        <a:spcAft>
                          <a:spcPts val="0"/>
                        </a:spcAft>
                      </a:pPr>
                      <a:r>
                        <a:rPr lang="ar-IQ" sz="1800">
                          <a:effectLst/>
                        </a:rPr>
                        <a:t>-</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a:effectLst/>
                        </a:rPr>
                        <a:t>X</a:t>
                      </a:r>
                      <a:endParaRPr lang="en-US" sz="1100">
                        <a:effectLst/>
                      </a:endParaRPr>
                    </a:p>
                    <a:p>
                      <a:pPr marL="0" marR="0" algn="ctr" rtl="1">
                        <a:lnSpc>
                          <a:spcPct val="115000"/>
                        </a:lnSpc>
                        <a:spcBef>
                          <a:spcPts val="0"/>
                        </a:spcBef>
                        <a:spcAft>
                          <a:spcPts val="0"/>
                        </a:spcAft>
                      </a:pPr>
                      <a:r>
                        <a:rPr lang="ar-IQ" sz="1800">
                          <a:effectLst/>
                        </a:rPr>
                        <a:t>-</a:t>
                      </a:r>
                      <a:endParaRPr lang="en-US" sz="1100">
                        <a:effectLst/>
                      </a:endParaRPr>
                    </a:p>
                    <a:p>
                      <a:pPr marL="0" marR="0" algn="ctr" rtl="1">
                        <a:lnSpc>
                          <a:spcPct val="115000"/>
                        </a:lnSpc>
                        <a:spcBef>
                          <a:spcPts val="0"/>
                        </a:spcBef>
                        <a:spcAft>
                          <a:spcPts val="0"/>
                        </a:spcAft>
                      </a:pPr>
                      <a:r>
                        <a:rPr lang="ar-IQ" sz="1800">
                          <a:effectLst/>
                        </a:rPr>
                        <a:t>-</a:t>
                      </a:r>
                      <a:endParaRPr lang="en-US" sz="1100">
                        <a:effectLst/>
                      </a:endParaRPr>
                    </a:p>
                    <a:p>
                      <a:pPr marL="0" marR="0" algn="ctr" rtl="1">
                        <a:lnSpc>
                          <a:spcPct val="115000"/>
                        </a:lnSpc>
                        <a:spcBef>
                          <a:spcPts val="0"/>
                        </a:spcBef>
                        <a:spcAft>
                          <a:spcPts val="0"/>
                        </a:spcAft>
                      </a:pPr>
                      <a:r>
                        <a:rPr lang="ar-IQ" sz="1800">
                          <a:effectLst/>
                        </a:rPr>
                        <a:t>-</a:t>
                      </a:r>
                      <a:endParaRPr lang="en-US" sz="110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en-US" sz="1800" dirty="0">
                          <a:effectLst/>
                        </a:rPr>
                        <a:t>A</a:t>
                      </a:r>
                      <a:endParaRPr lang="en-US" sz="1100" dirty="0">
                        <a:effectLst/>
                      </a:endParaRPr>
                    </a:p>
                    <a:p>
                      <a:pPr marL="0" marR="0" algn="ctr" rtl="1">
                        <a:lnSpc>
                          <a:spcPct val="115000"/>
                        </a:lnSpc>
                        <a:spcBef>
                          <a:spcPts val="0"/>
                        </a:spcBef>
                        <a:spcAft>
                          <a:spcPts val="0"/>
                        </a:spcAft>
                      </a:pPr>
                      <a:r>
                        <a:rPr lang="en-US" sz="1800" dirty="0">
                          <a:effectLst/>
                        </a:rPr>
                        <a:t>B</a:t>
                      </a:r>
                      <a:endParaRPr lang="en-US" sz="1100" dirty="0">
                        <a:effectLst/>
                      </a:endParaRPr>
                    </a:p>
                    <a:p>
                      <a:pPr marL="0" marR="0" algn="ctr" rtl="1">
                        <a:lnSpc>
                          <a:spcPct val="115000"/>
                        </a:lnSpc>
                        <a:spcBef>
                          <a:spcPts val="0"/>
                        </a:spcBef>
                        <a:spcAft>
                          <a:spcPts val="0"/>
                        </a:spcAft>
                      </a:pPr>
                      <a:r>
                        <a:rPr lang="en-US" sz="1800" dirty="0">
                          <a:effectLst/>
                        </a:rPr>
                        <a:t>P</a:t>
                      </a:r>
                      <a:r>
                        <a:rPr lang="en-US" sz="1100" dirty="0">
                          <a:effectLst/>
                        </a:rPr>
                        <a:t>o</a:t>
                      </a:r>
                    </a:p>
                    <a:p>
                      <a:pPr marL="0" marR="0" algn="ctr" rtl="1">
                        <a:lnSpc>
                          <a:spcPct val="115000"/>
                        </a:lnSpc>
                        <a:spcBef>
                          <a:spcPts val="0"/>
                        </a:spcBef>
                        <a:spcAft>
                          <a:spcPts val="0"/>
                        </a:spcAft>
                      </a:pPr>
                      <a:r>
                        <a:rPr lang="en-US" sz="1800" dirty="0" err="1">
                          <a:effectLst/>
                        </a:rPr>
                        <a:t>P</a:t>
                      </a:r>
                      <a:r>
                        <a:rPr lang="en-US" sz="1100" dirty="0" err="1">
                          <a:effectLst/>
                        </a:rPr>
                        <a:t>e</a:t>
                      </a:r>
                      <a:endParaRPr lang="en-US" sz="1100" dirty="0">
                        <a:solidFill>
                          <a:srgbClr val="943634"/>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5" name="Rectangle 4"/>
          <p:cNvSpPr/>
          <p:nvPr/>
        </p:nvSpPr>
        <p:spPr>
          <a:xfrm>
            <a:off x="2665927" y="3102975"/>
            <a:ext cx="9043158" cy="3162404"/>
          </a:xfrm>
          <a:prstGeom prst="rect">
            <a:avLst/>
          </a:prstGeom>
        </p:spPr>
        <p:txBody>
          <a:bodyPr wrap="square">
            <a:spAutoFit/>
          </a:bodyPr>
          <a:lstStyle/>
          <a:p>
            <a:pPr algn="r" rtl="1">
              <a:lnSpc>
                <a:spcPct val="115000"/>
              </a:lnSpc>
              <a:spcAft>
                <a:spcPts val="1000"/>
              </a:spcAft>
            </a:pPr>
            <a:r>
              <a:rPr lang="ar-IQ" dirty="0">
                <a:latin typeface="Calibri" panose="020F0502020204030204" pitchFamily="34" charset="0"/>
                <a:ea typeface="Calibri" panose="020F0502020204030204" pitchFamily="34" charset="0"/>
                <a:cs typeface="Arial" panose="020B0604020202020204" pitchFamily="34" charset="0"/>
              </a:rPr>
              <a:t>لايوجد	 اتجاه عام            </a:t>
            </a:r>
            <a:r>
              <a:rPr lang="en-US" dirty="0">
                <a:latin typeface="Calibri" panose="020F0502020204030204" pitchFamily="34" charset="0"/>
                <a:ea typeface="Calibri" panose="020F0502020204030204" pitchFamily="34" charset="0"/>
                <a:cs typeface="Arial" panose="020B0604020202020204" pitchFamily="34" charset="0"/>
              </a:rPr>
              <a:t>H</a:t>
            </a:r>
            <a:r>
              <a:rPr lang="en-US" sz="1400" dirty="0">
                <a:latin typeface="Calibri" panose="020F0502020204030204" pitchFamily="34" charset="0"/>
                <a:ea typeface="Calibri" panose="020F0502020204030204" pitchFamily="34" charset="0"/>
                <a:cs typeface="Arial" panose="020B0604020202020204" pitchFamily="34" charset="0"/>
              </a:rPr>
              <a:t>0</a:t>
            </a: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1</a:t>
            </a: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2</a:t>
            </a: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3</a:t>
            </a:r>
            <a:r>
              <a:rPr lang="en-US" dirty="0">
                <a:latin typeface="Calibri" panose="020F0502020204030204" pitchFamily="34" charset="0"/>
                <a:ea typeface="Calibri" panose="020F0502020204030204" pitchFamily="34" charset="0"/>
                <a:cs typeface="Arial" panose="020B060402020202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dirty="0">
                <a:latin typeface="Calibri" panose="020F0502020204030204" pitchFamily="34" charset="0"/>
                <a:ea typeface="Calibri" panose="020F0502020204030204" pitchFamily="34" charset="0"/>
                <a:cs typeface="Arial" panose="020B0604020202020204" pitchFamily="34" charset="0"/>
              </a:rPr>
              <a:t>يوجد اتجاه عام</a:t>
            </a:r>
            <a:r>
              <a:rPr lang="en-US" dirty="0">
                <a:latin typeface="Calibri" panose="020F0502020204030204" pitchFamily="34" charset="0"/>
                <a:ea typeface="Calibri" panose="020F0502020204030204" pitchFamily="34" charset="0"/>
                <a:cs typeface="Arial" panose="020B0604020202020204" pitchFamily="34" charset="0"/>
              </a:rPr>
              <a:t>H</a:t>
            </a:r>
            <a:r>
              <a:rPr lang="en-US" sz="1100" dirty="0">
                <a:latin typeface="Calibri" panose="020F0502020204030204" pitchFamily="34" charset="0"/>
                <a:ea typeface="Calibri" panose="020F0502020204030204" pitchFamily="34" charset="0"/>
                <a:cs typeface="Arial" panose="020B0604020202020204" pitchFamily="34" charset="0"/>
              </a:rPr>
              <a:t>1</a:t>
            </a: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1</a:t>
            </a:r>
            <a:r>
              <a:rPr lang="en-US" dirty="0">
                <a:latin typeface="Calibri" panose="020F0502020204030204" pitchFamily="34" charset="0"/>
                <a:ea typeface="Calibri" panose="020F0502020204030204" pitchFamily="34" charset="0"/>
                <a:cs typeface="Arial" panose="020B0604020202020204" pitchFamily="34" charset="0"/>
              </a:rPr>
              <a:t>S</a:t>
            </a:r>
            <a:r>
              <a:rPr lang="en-US" sz="1100" dirty="0">
                <a:latin typeface="Calibri" panose="020F0502020204030204" pitchFamily="34" charset="0"/>
                <a:ea typeface="Calibri" panose="020F0502020204030204" pitchFamily="34" charset="0"/>
                <a:cs typeface="Arial" panose="020B0604020202020204" pitchFamily="34" charset="0"/>
              </a:rPr>
              <a:t>1</a:t>
            </a: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2</a:t>
            </a:r>
            <a:r>
              <a:rPr lang="en-US" dirty="0">
                <a:latin typeface="Calibri" panose="020F0502020204030204" pitchFamily="34" charset="0"/>
                <a:ea typeface="Calibri" panose="020F0502020204030204" pitchFamily="34" charset="0"/>
                <a:cs typeface="Arial" panose="020B0604020202020204" pitchFamily="34" charset="0"/>
              </a:rPr>
              <a:t>S</a:t>
            </a:r>
            <a:r>
              <a:rPr lang="en-US" sz="1100" dirty="0">
                <a:latin typeface="Calibri" panose="020F0502020204030204" pitchFamily="34" charset="0"/>
                <a:ea typeface="Calibri" panose="020F0502020204030204" pitchFamily="34" charset="0"/>
                <a:cs typeface="Arial" panose="020B0604020202020204" pitchFamily="34" charset="0"/>
              </a:rPr>
              <a:t>2</a:t>
            </a: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3</a:t>
            </a:r>
            <a:r>
              <a:rPr lang="en-US" dirty="0">
                <a:latin typeface="Calibri" panose="020F0502020204030204" pitchFamily="34" charset="0"/>
                <a:ea typeface="Calibri" panose="020F0502020204030204" pitchFamily="34" charset="0"/>
                <a:cs typeface="Arial" panose="020B0604020202020204" pitchFamily="34" charset="0"/>
              </a:rPr>
              <a:t>S</a:t>
            </a:r>
            <a:r>
              <a:rPr lang="en-US" sz="1100" dirty="0">
                <a:latin typeface="Calibri" panose="020F0502020204030204" pitchFamily="34" charset="0"/>
                <a:ea typeface="Calibri" panose="020F0502020204030204" pitchFamily="34" charset="0"/>
                <a:cs typeface="Arial" panose="020B0604020202020204" pitchFamily="34" charset="0"/>
              </a:rPr>
              <a:t>3</a:t>
            </a:r>
            <a:r>
              <a:rPr lang="en-US" dirty="0">
                <a:latin typeface="Calibri" panose="020F0502020204030204" pitchFamily="34" charset="0"/>
                <a:ea typeface="Calibri" panose="020F0502020204030204" pitchFamily="34" charset="0"/>
                <a:cs typeface="Arial" panose="020B060402020202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dirty="0">
                <a:latin typeface="Calibri" panose="020F0502020204030204" pitchFamily="34" charset="0"/>
                <a:ea typeface="Calibri" panose="020F0502020204030204" pitchFamily="34" charset="0"/>
                <a:cs typeface="Arial" panose="020B0604020202020204" pitchFamily="34" charset="0"/>
              </a:rPr>
              <a:t>حيث ان:</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 Si</a:t>
            </a:r>
            <a:r>
              <a:rPr lang="ar-IQ" dirty="0">
                <a:latin typeface="Calibri" panose="020F0502020204030204" pitchFamily="34" charset="0"/>
                <a:ea typeface="Calibri" panose="020F0502020204030204" pitchFamily="34" charset="0"/>
                <a:cs typeface="Arial" panose="020B0604020202020204" pitchFamily="34" charset="0"/>
              </a:rPr>
              <a:t>: يمثل ترميز (</a:t>
            </a:r>
            <a:r>
              <a:rPr lang="en-US" dirty="0">
                <a:latin typeface="Calibri" panose="020F0502020204030204" pitchFamily="34" charset="0"/>
                <a:ea typeface="Calibri" panose="020F0502020204030204" pitchFamily="34" charset="0"/>
                <a:cs typeface="Arial" panose="020B0604020202020204" pitchFamily="34" charset="0"/>
              </a:rPr>
              <a:t>Scoring</a:t>
            </a:r>
            <a:r>
              <a:rPr lang="ar-IQ" dirty="0">
                <a:latin typeface="Calibri" panose="020F0502020204030204" pitchFamily="34" charset="0"/>
                <a:ea typeface="Calibri" panose="020F0502020204030204" pitchFamily="34" charset="0"/>
                <a:cs typeface="Arial" panose="020B0604020202020204" pitchFamily="34" charset="0"/>
              </a:rPr>
              <a:t>) للمتغير الكمي (</a:t>
            </a:r>
            <a:r>
              <a:rPr lang="en-US" dirty="0">
                <a:latin typeface="Calibri" panose="020F0502020204030204" pitchFamily="34" charset="0"/>
                <a:ea typeface="Calibri" panose="020F0502020204030204" pitchFamily="34" charset="0"/>
                <a:cs typeface="Arial" panose="020B0604020202020204" pitchFamily="34" charset="0"/>
              </a:rPr>
              <a:t>k</a:t>
            </a:r>
            <a:r>
              <a:rPr lang="ar-IQ" dirty="0">
                <a:latin typeface="Calibri" panose="020F0502020204030204" pitchFamily="34" charset="0"/>
                <a:ea typeface="Calibri" panose="020F0502020204030204" pitchFamily="34" charset="0"/>
                <a:cs typeface="Arial" panose="020B060402020202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 A,B</a:t>
            </a:r>
            <a:r>
              <a:rPr lang="ar-IQ" dirty="0">
                <a:latin typeface="Calibri" panose="020F0502020204030204" pitchFamily="34" charset="0"/>
                <a:ea typeface="Calibri" panose="020F0502020204030204" pitchFamily="34" charset="0"/>
                <a:cs typeface="Arial" panose="020B0604020202020204" pitchFamily="34" charset="0"/>
              </a:rPr>
              <a:t>: يمثل المتغير الوصفي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P</a:t>
            </a:r>
            <a:r>
              <a:rPr lang="en-US" sz="1100" dirty="0">
                <a:latin typeface="Calibri" panose="020F0502020204030204" pitchFamily="34" charset="0"/>
                <a:ea typeface="Calibri" panose="020F0502020204030204" pitchFamily="34" charset="0"/>
                <a:cs typeface="Arial" panose="020B0604020202020204" pitchFamily="34" charset="0"/>
              </a:rPr>
              <a:t>0</a:t>
            </a:r>
            <a:r>
              <a:rPr lang="ar-IQ" sz="1400" dirty="0">
                <a:latin typeface="Calibri" panose="020F0502020204030204" pitchFamily="34" charset="0"/>
                <a:ea typeface="Calibri" panose="020F0502020204030204" pitchFamily="34" charset="0"/>
                <a:cs typeface="Arial" panose="020B0604020202020204" pitchFamily="34" charset="0"/>
              </a:rPr>
              <a:t> : </a:t>
            </a:r>
            <a:r>
              <a:rPr lang="ar-IQ" dirty="0">
                <a:latin typeface="Calibri" panose="020F0502020204030204" pitchFamily="34" charset="0"/>
                <a:ea typeface="Calibri" panose="020F0502020204030204" pitchFamily="34" charset="0"/>
                <a:cs typeface="Arial" panose="020B0604020202020204" pitchFamily="34" charset="0"/>
              </a:rPr>
              <a:t>تمثل </a:t>
            </a:r>
            <a:r>
              <a:rPr lang="en-US" dirty="0">
                <a:latin typeface="Calibri" panose="020F0502020204030204" pitchFamily="34" charset="0"/>
                <a:ea typeface="Calibri" panose="020F0502020204030204" pitchFamily="34" charset="0"/>
                <a:cs typeface="Arial" panose="020B0604020202020204" pitchFamily="34" charset="0"/>
              </a:rPr>
              <a:t>X/n</a:t>
            </a:r>
            <a:r>
              <a:rPr lang="ar-IQ" dirty="0">
                <a:latin typeface="Calibri" panose="020F0502020204030204" pitchFamily="34" charset="0"/>
                <a:ea typeface="Calibri" panose="020F0502020204030204" pitchFamily="34" charset="0"/>
                <a:cs typeface="Arial" panose="020B060402020202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en-US" dirty="0" err="1">
                <a:latin typeface="Calibri" panose="020F0502020204030204" pitchFamily="34" charset="0"/>
                <a:ea typeface="Calibri" panose="020F0502020204030204" pitchFamily="34" charset="0"/>
                <a:cs typeface="Arial" panose="020B0604020202020204" pitchFamily="34" charset="0"/>
              </a:rPr>
              <a:t>P</a:t>
            </a:r>
            <a:r>
              <a:rPr lang="en-US" sz="1400" dirty="0" err="1">
                <a:latin typeface="Calibri" panose="020F0502020204030204" pitchFamily="34" charset="0"/>
                <a:ea typeface="Calibri" panose="020F0502020204030204" pitchFamily="34" charset="0"/>
                <a:cs typeface="Arial" panose="020B0604020202020204" pitchFamily="34" charset="0"/>
              </a:rPr>
              <a:t>e</a:t>
            </a:r>
            <a:r>
              <a:rPr lang="en-US" dirty="0">
                <a:latin typeface="Calibri" panose="020F0502020204030204" pitchFamily="34" charset="0"/>
                <a:ea typeface="Calibri" panose="020F0502020204030204" pitchFamily="34" charset="0"/>
                <a:cs typeface="Arial" panose="020B0604020202020204" pitchFamily="34" charset="0"/>
              </a:rPr>
              <a:t>= </a:t>
            </a:r>
            <a:r>
              <a:rPr lang="en-US" sz="2200" dirty="0">
                <a:solidFill>
                  <a:srgbClr val="222222"/>
                </a:solidFill>
                <a:latin typeface="Calibri" panose="020F0502020204030204" pitchFamily="34" charset="0"/>
                <a:ea typeface="Calibri" panose="020F0502020204030204" pitchFamily="34" charset="0"/>
                <a:cs typeface="Arial" panose="020B0604020202020204" pitchFamily="34" charset="0"/>
              </a:rPr>
              <a:t>α</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BSi</a:t>
            </a:r>
            <a:r>
              <a:rPr lang="en-US" dirty="0">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778369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2215167" y="481521"/>
            <a:ext cx="9118242" cy="5894957"/>
          </a:xfrm>
          <a:prstGeom prst="rect">
            <a:avLst/>
          </a:prstGeom>
        </p:spPr>
      </p:pic>
    </p:spTree>
    <p:extLst>
      <p:ext uri="{BB962C8B-B14F-4D97-AF65-F5344CB8AC3E}">
        <p14:creationId xmlns:p14="http://schemas.microsoft.com/office/powerpoint/2010/main" val="212606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7426" y="231821"/>
                <a:ext cx="11335598" cy="6246252"/>
              </a:xfrm>
            </p:spPr>
            <p:txBody>
              <a:bodyPr>
                <a:normAutofit fontScale="92500" lnSpcReduction="10000"/>
              </a:bodyPr>
              <a:lstStyle/>
              <a:p>
                <a:pPr lvl="0" algn="r" rtl="1"/>
                <a:endParaRPr lang="ar-IQ" b="1" dirty="0" smtClean="0">
                  <a:latin typeface="Arial" panose="020B0604020202020204" pitchFamily="34" charset="0"/>
                  <a:cs typeface="Arial" panose="020B0604020202020204" pitchFamily="34" charset="0"/>
                </a:endParaRPr>
              </a:p>
              <a:p>
                <a:pPr lvl="0" algn="r" rtl="1"/>
                <a:r>
                  <a:rPr lang="ar-IQ" b="1" dirty="0" smtClean="0">
                    <a:latin typeface="Arial" panose="020B0604020202020204" pitchFamily="34" charset="0"/>
                    <a:cs typeface="Arial" panose="020B0604020202020204" pitchFamily="34" charset="0"/>
                  </a:rPr>
                  <a:t>العينة </a:t>
                </a:r>
                <a:r>
                  <a:rPr lang="ar-IQ" b="1" dirty="0">
                    <a:latin typeface="Arial" panose="020B0604020202020204" pitchFamily="34" charset="0"/>
                    <a:cs typeface="Arial" panose="020B0604020202020204" pitchFamily="34" charset="0"/>
                  </a:rPr>
                  <a:t>المنتظمة :- وهي اختيار العينات بشكل منتظم من قائمة المجتمع حيث يتم اختيارها من خلال ترقيم عناصر المجتمع الاحصائي بحيث يتم تحديد قاعدة للاختيار تستند على تحديد اختيار العنصر الاول ولتبسيط الشرح  لو كان مجتمع الاصل (</a:t>
                </a:r>
                <a:r>
                  <a:rPr lang="en-US" b="1" dirty="0">
                    <a:latin typeface="Arial" panose="020B0604020202020204" pitchFamily="34" charset="0"/>
                    <a:cs typeface="Arial" panose="020B0604020202020204" pitchFamily="34" charset="0"/>
                  </a:rPr>
                  <a:t>100</a:t>
                </a:r>
                <a:r>
                  <a:rPr lang="ar-IQ" b="1" dirty="0">
                    <a:latin typeface="Arial" panose="020B0604020202020204" pitchFamily="34" charset="0"/>
                    <a:cs typeface="Arial" panose="020B0604020202020204" pitchFamily="34" charset="0"/>
                  </a:rPr>
                  <a:t> مريض) وتريد اختيار (</a:t>
                </a:r>
                <a:r>
                  <a:rPr lang="en-US" b="1" dirty="0">
                    <a:latin typeface="Arial" panose="020B0604020202020204" pitchFamily="34" charset="0"/>
                    <a:cs typeface="Arial" panose="020B0604020202020204" pitchFamily="34" charset="0"/>
                  </a:rPr>
                  <a:t>10</a:t>
                </a:r>
                <a:r>
                  <a:rPr lang="ar-IQ" b="1" dirty="0">
                    <a:latin typeface="Arial" panose="020B0604020202020204" pitchFamily="34" charset="0"/>
                    <a:cs typeface="Arial" panose="020B0604020202020204" pitchFamily="34" charset="0"/>
                  </a:rPr>
                  <a:t> مرضى) لأجراء بعض الفحوصات عليهم فمثلاً تأخذ الارقام العشرة الاولى وتوضع في صندوق ويتم السحب ، فمثلاً حصلنا على الرقم (</a:t>
                </a:r>
                <a:r>
                  <a:rPr lang="en-US" b="1" dirty="0">
                    <a:latin typeface="Arial" panose="020B0604020202020204" pitchFamily="34" charset="0"/>
                    <a:cs typeface="Arial" panose="020B0604020202020204" pitchFamily="34" charset="0"/>
                  </a:rPr>
                  <a:t>3</a:t>
                </a:r>
                <a:r>
                  <a:rPr lang="ar-IQ" b="1" dirty="0">
                    <a:latin typeface="Arial" panose="020B0604020202020204" pitchFamily="34" charset="0"/>
                    <a:cs typeface="Arial" panose="020B0604020202020204" pitchFamily="34" charset="0"/>
                  </a:rPr>
                  <a:t>) فيكون العينات العشرة المرضى هي كالآتي ، وتكون المسافة =</a:t>
                </a:r>
                <a14:m>
                  <m:oMath xmlns:m="http://schemas.openxmlformats.org/officeDocument/2006/math">
                    <m:f>
                      <m:fPr>
                        <m:ctrlPr>
                          <a:rPr lang="en-US" b="1" i="1">
                            <a:latin typeface="Cambria Math"/>
                          </a:rPr>
                        </m:ctrlPr>
                      </m:fPr>
                      <m:num>
                        <m:r>
                          <a:rPr lang="ar-IQ">
                            <a:latin typeface="Cambria Math"/>
                          </a:rPr>
                          <m:t>المرضى</m:t>
                        </m:r>
                        <m:r>
                          <a:rPr lang="ar-IQ">
                            <a:latin typeface="Cambria Math"/>
                          </a:rPr>
                          <m:t> </m:t>
                        </m:r>
                        <m:r>
                          <a:rPr lang="ar-IQ">
                            <a:latin typeface="Cambria Math"/>
                          </a:rPr>
                          <m:t>مجموع</m:t>
                        </m:r>
                        <m:r>
                          <a:rPr lang="ar-IQ">
                            <a:latin typeface="Cambria Math"/>
                          </a:rPr>
                          <m:t> </m:t>
                        </m:r>
                      </m:num>
                      <m:den>
                        <m:r>
                          <a:rPr lang="ar-IQ">
                            <a:latin typeface="Cambria Math"/>
                          </a:rPr>
                          <m:t>العينة</m:t>
                        </m:r>
                        <m:r>
                          <a:rPr lang="ar-IQ">
                            <a:latin typeface="Cambria Math"/>
                          </a:rPr>
                          <m:t> </m:t>
                        </m:r>
                        <m:r>
                          <a:rPr lang="ar-IQ">
                            <a:latin typeface="Cambria Math"/>
                          </a:rPr>
                          <m:t>مجموع</m:t>
                        </m:r>
                      </m:den>
                    </m:f>
                  </m:oMath>
                </a14:m>
                <a:r>
                  <a:rPr lang="en-US" b="1" dirty="0">
                    <a:latin typeface="Arial" panose="020B0604020202020204" pitchFamily="34" charset="0"/>
                    <a:cs typeface="Arial" panose="020B0604020202020204" pitchFamily="34" charset="0"/>
                  </a:rPr>
                  <a:t> </a:t>
                </a:r>
                <a14:m>
                  <m:oMath xmlns:m="http://schemas.openxmlformats.org/officeDocument/2006/math">
                    <m:r>
                      <a:rPr lang="en-US" b="1" i="1">
                        <a:latin typeface="Cambria Math"/>
                      </a:rPr>
                      <m:t>𝟏𝟎</m:t>
                    </m:r>
                    <m:r>
                      <a:rPr lang="en-US" b="1" i="1">
                        <a:latin typeface="Cambria Math"/>
                      </a:rPr>
                      <m:t>=</m:t>
                    </m:r>
                    <m:f>
                      <m:fPr>
                        <m:ctrlPr>
                          <a:rPr lang="en-US" b="1" i="1">
                            <a:latin typeface="Cambria Math"/>
                          </a:rPr>
                        </m:ctrlPr>
                      </m:fPr>
                      <m:num>
                        <m:r>
                          <a:rPr lang="en-US" b="1" i="1">
                            <a:latin typeface="Cambria Math"/>
                          </a:rPr>
                          <m:t>𝟏𝟎𝟎</m:t>
                        </m:r>
                      </m:num>
                      <m:den>
                        <m:r>
                          <a:rPr lang="en-US" b="1" i="1">
                            <a:latin typeface="Cambria Math"/>
                          </a:rPr>
                          <m:t>𝟏𝟎</m:t>
                        </m:r>
                      </m:den>
                    </m:f>
                    <m:r>
                      <a:rPr lang="en-US" b="1" i="1">
                        <a:latin typeface="Cambria Math"/>
                      </a:rPr>
                      <m:t>+</m:t>
                    </m:r>
                    <m:r>
                      <a:rPr lang="en-US" b="1">
                        <a:latin typeface="Cambria Math"/>
                      </a:rPr>
                      <m:t> </m:t>
                    </m:r>
                  </m:oMath>
                </a14:m>
                <a:r>
                  <a:rPr lang="en-US" b="1" dirty="0">
                    <a:latin typeface="Arial" panose="020B0604020202020204" pitchFamily="34" charset="0"/>
                    <a:cs typeface="Arial" panose="020B0604020202020204" pitchFamily="34" charset="0"/>
                  </a:rPr>
                  <a:t> 93, 83,73, 63, 53 , 43, 33, 23 , 13,3 ,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a:p>
                <a:pPr marL="0" indent="0" algn="r" rtl="1">
                  <a:buNone/>
                </a:pPr>
                <a:r>
                  <a:rPr lang="ar-IQ" b="1" dirty="0">
                    <a:latin typeface="Arial" panose="020B0604020202020204" pitchFamily="34" charset="0"/>
                    <a:cs typeface="Arial" panose="020B0604020202020204" pitchFamily="34" charset="0"/>
                  </a:rPr>
                  <a:t>حيث ان الفاصلة = </a:t>
                </a:r>
                <a:r>
                  <a:rPr lang="en-US" b="1" dirty="0">
                    <a:latin typeface="Arial" panose="020B0604020202020204" pitchFamily="34" charset="0"/>
                    <a:cs typeface="Arial" panose="020B0604020202020204" pitchFamily="34" charset="0"/>
                  </a:rPr>
                  <a:t>10</a:t>
                </a:r>
                <a:r>
                  <a:rPr lang="ar-IQ" b="1" dirty="0">
                    <a:latin typeface="Arial" panose="020B0604020202020204" pitchFamily="34" charset="0"/>
                    <a:cs typeface="Arial" panose="020B0604020202020204" pitchFamily="34" charset="0"/>
                  </a:rPr>
                  <a:t> بين مريض و آخر وتسمى هذه العينة المختارة (عينة منتظمة </a:t>
                </a:r>
                <a:r>
                  <a:rPr lang="en-US" b="1" dirty="0">
                    <a:latin typeface="Arial" panose="020B0604020202020204" pitchFamily="34" charset="0"/>
                    <a:cs typeface="Arial" panose="020B0604020202020204" pitchFamily="34" charset="0"/>
                  </a:rPr>
                  <a:t>Systematic Sample</a:t>
                </a:r>
                <a:r>
                  <a:rPr lang="ar-IQ" b="1" dirty="0">
                    <a:latin typeface="Arial" panose="020B0604020202020204" pitchFamily="34" charset="0"/>
                    <a:cs typeface="Arial" panose="020B0604020202020204" pitchFamily="34" charset="0"/>
                  </a:rPr>
                  <a:t> ) .</a:t>
                </a:r>
                <a:endParaRPr lang="en-US" dirty="0">
                  <a:latin typeface="Arial" panose="020B0604020202020204" pitchFamily="34" charset="0"/>
                  <a:cs typeface="Arial" panose="020B0604020202020204" pitchFamily="34" charset="0"/>
                </a:endParaRPr>
              </a:p>
              <a:p>
                <a:pPr marL="0" indent="0" algn="r" rtl="1">
                  <a:buNone/>
                </a:pPr>
                <a:endParaRPr lang="en-US" dirty="0">
                  <a:latin typeface="Arial" panose="020B0604020202020204" pitchFamily="34" charset="0"/>
                  <a:cs typeface="Arial" panose="020B0604020202020204" pitchFamily="34" charset="0"/>
                </a:endParaRPr>
              </a:p>
              <a:p>
                <a:pPr lvl="0" algn="r" rtl="1"/>
                <a:r>
                  <a:rPr lang="ar-IQ" b="1" dirty="0">
                    <a:latin typeface="Arial" panose="020B0604020202020204" pitchFamily="34" charset="0"/>
                    <a:cs typeface="Arial" panose="020B0604020202020204" pitchFamily="34" charset="0"/>
                  </a:rPr>
                  <a:t>العينة الطبقية </a:t>
                </a:r>
                <a:r>
                  <a:rPr lang="en-US" b="1" dirty="0">
                    <a:latin typeface="Arial" panose="020B0604020202020204" pitchFamily="34" charset="0"/>
                    <a:cs typeface="Arial" panose="020B0604020202020204" pitchFamily="34" charset="0"/>
                  </a:rPr>
                  <a:t>Stratified Sample </a:t>
                </a:r>
                <a:endParaRPr lang="en-US" dirty="0">
                  <a:latin typeface="Arial" panose="020B0604020202020204" pitchFamily="34" charset="0"/>
                  <a:cs typeface="Arial" panose="020B0604020202020204" pitchFamily="34" charset="0"/>
                </a:endParaRPr>
              </a:p>
              <a:p>
                <a:pPr marL="0" indent="0" algn="r" rtl="1">
                  <a:buNone/>
                </a:pPr>
                <a:r>
                  <a:rPr lang="ar-IQ" b="1" dirty="0" smtClean="0">
                    <a:latin typeface="Arial" panose="020B0604020202020204" pitchFamily="34" charset="0"/>
                    <a:cs typeface="Arial" panose="020B0604020202020204" pitchFamily="34" charset="0"/>
                  </a:rPr>
                  <a:t>      يتم </a:t>
                </a:r>
                <a:r>
                  <a:rPr lang="ar-IQ" b="1" dirty="0">
                    <a:latin typeface="Arial" panose="020B0604020202020204" pitchFamily="34" charset="0"/>
                    <a:cs typeface="Arial" panose="020B0604020202020204" pitchFamily="34" charset="0"/>
                  </a:rPr>
                  <a:t>في هذا النوع من العينة تقسيم المجتمع الاحصائي اولاً الى مجموعات فرعية تسمى كل منها (طبقة </a:t>
                </a:r>
                <a:r>
                  <a:rPr lang="en-US" b="1" dirty="0" err="1">
                    <a:latin typeface="Arial" panose="020B0604020202020204" pitchFamily="34" charset="0"/>
                    <a:cs typeface="Arial" panose="020B0604020202020204" pitchFamily="34" charset="0"/>
                  </a:rPr>
                  <a:t>Strate</a:t>
                </a:r>
                <a:r>
                  <a:rPr lang="ar-IQ" b="1" dirty="0">
                    <a:latin typeface="Arial" panose="020B0604020202020204" pitchFamily="34" charset="0"/>
                    <a:cs typeface="Arial" panose="020B0604020202020204" pitchFamily="34" charset="0"/>
                  </a:rPr>
                  <a:t>) ومن ثم تتم عملية المعاينة من كل طبقة ، وعادة تكون جميع عناصر الطبقة الواحدة متجانسة فيما يتعلق بالخصائص موضوع الدراسة فعلى سبيل المثال لو اريد اجراء دراسة معينة على مجتمع كلية طب الاسنان ونحتاج اخذ عينة من مجتمع كلية طب الاسنان عددها (</a:t>
                </a:r>
                <a:r>
                  <a:rPr lang="en-US" b="1" dirty="0">
                    <a:latin typeface="Arial" panose="020B0604020202020204" pitchFamily="34" charset="0"/>
                    <a:cs typeface="Arial" panose="020B0604020202020204" pitchFamily="34" charset="0"/>
                  </a:rPr>
                  <a:t>20</a:t>
                </a:r>
                <a:r>
                  <a:rPr lang="ar-IQ" b="1" dirty="0">
                    <a:latin typeface="Arial" panose="020B0604020202020204" pitchFamily="34" charset="0"/>
                    <a:cs typeface="Arial" panose="020B0604020202020204" pitchFamily="34" charset="0"/>
                  </a:rPr>
                  <a:t> عنصراً) علما ان مجتمع كلية طب الاسنان عدده (</a:t>
                </a:r>
                <a:r>
                  <a:rPr lang="en-US" b="1" dirty="0">
                    <a:latin typeface="Arial" panose="020B0604020202020204" pitchFamily="34" charset="0"/>
                    <a:cs typeface="Arial" panose="020B0604020202020204" pitchFamily="34" charset="0"/>
                  </a:rPr>
                  <a:t>1000</a:t>
                </a:r>
                <a:r>
                  <a:rPr lang="ar-IQ" b="1" dirty="0">
                    <a:latin typeface="Arial" panose="020B0604020202020204" pitchFamily="34" charset="0"/>
                    <a:cs typeface="Arial" panose="020B0604020202020204" pitchFamily="34" charset="0"/>
                  </a:rPr>
                  <a:t> فرد) حيث كان مجتمع كلية الطب مقسم الى الطبقات التالية </a:t>
                </a:r>
                <a:endParaRPr lang="en-US" dirty="0">
                  <a:latin typeface="Arial" panose="020B0604020202020204" pitchFamily="34" charset="0"/>
                  <a:cs typeface="Arial" panose="020B0604020202020204" pitchFamily="34" charset="0"/>
                </a:endParaRPr>
              </a:p>
              <a:p>
                <a:pPr marL="0" indent="0" algn="just" rtl="1">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7426" y="231821"/>
                <a:ext cx="11335598" cy="6246252"/>
              </a:xfrm>
              <a:blipFill rotWithShape="0">
                <a:blip r:embed="rId2"/>
                <a:stretch>
                  <a:fillRect l="-376" r="-1237"/>
                </a:stretch>
              </a:blipFill>
            </p:spPr>
            <p:txBody>
              <a:bodyPr/>
              <a:lstStyle/>
              <a:p>
                <a:r>
                  <a:rPr lang="en-US">
                    <a:noFill/>
                  </a:rPr>
                  <a:t> </a:t>
                </a:r>
              </a:p>
            </p:txBody>
          </p:sp>
        </mc:Fallback>
      </mc:AlternateContent>
    </p:spTree>
    <p:extLst>
      <p:ext uri="{BB962C8B-B14F-4D97-AF65-F5344CB8AC3E}">
        <p14:creationId xmlns:p14="http://schemas.microsoft.com/office/powerpoint/2010/main" val="36536190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43</TotalTime>
  <Words>11746</Words>
  <Application>Microsoft Office PowerPoint</Application>
  <PresentationFormat>مخصص</PresentationFormat>
  <Paragraphs>1264</Paragraphs>
  <Slides>84</Slides>
  <Notes>0</Notes>
  <HiddenSlides>0</HiddenSlides>
  <MMClips>0</MMClips>
  <ScaleCrop>false</ScaleCrop>
  <HeadingPairs>
    <vt:vector size="4" baseType="variant">
      <vt:variant>
        <vt:lpstr>نسق</vt:lpstr>
      </vt:variant>
      <vt:variant>
        <vt:i4>1</vt:i4>
      </vt:variant>
      <vt:variant>
        <vt:lpstr>عناوين الشرائح</vt:lpstr>
      </vt:variant>
      <vt:variant>
        <vt:i4>84</vt:i4>
      </vt:variant>
    </vt:vector>
  </HeadingPairs>
  <TitlesOfParts>
    <vt:vector size="85" baseType="lpstr">
      <vt:lpstr>Parallax</vt:lpstr>
      <vt:lpstr>المحاظرة الاولى </vt:lpstr>
      <vt:lpstr>عرض تقديمي في PowerPoint</vt:lpstr>
      <vt:lpstr>تعريف الاحصاء الحياتي (Biostatistics) :-               يعني الاحصاء الحياتي اشياء مختلفة للاشخاص المختلفين فهو للعامة جداول واعداد عن البيانات الحياتية اما المعنى الاصطلاحي للاحصاء فهو رياضيات جمع البيانات للظواهر البايلوجية وتنظيمها وتحليلها وتفسيرها والتعميم من الخاص الى العام عن طريق استدلال خوا ص المجتمع من خواص العينة . </vt:lpstr>
      <vt:lpstr>عرض تقديمي في PowerPoint</vt:lpstr>
      <vt:lpstr>عرض تقديمي في PowerPoint</vt:lpstr>
      <vt:lpstr>الممحاظرة الثانية </vt:lpstr>
      <vt:lpstr>عرض تقديمي في PowerPoint</vt:lpstr>
      <vt:lpstr>عرض تقديمي في PowerPoint</vt:lpstr>
      <vt:lpstr>عرض تقديمي في PowerPoint</vt:lpstr>
      <vt:lpstr>عرض تقديمي في PowerPoint</vt:lpstr>
      <vt:lpstr>المحاظرة الثالثة –الاختبارات الاحصائية </vt:lpstr>
      <vt:lpstr>عرض تقديمي في PowerPoint</vt:lpstr>
      <vt:lpstr>عرض تقديمي في PowerPoint</vt:lpstr>
      <vt:lpstr>عرض تقديمي في PowerPoint</vt:lpstr>
      <vt:lpstr>عرض تقديمي في PowerPoint</vt:lpstr>
      <vt:lpstr>المحاظرة الرابعة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المحاظرة الخامسة </vt:lpstr>
      <vt:lpstr>عرض تقديمي في PowerPoint</vt:lpstr>
      <vt:lpstr>عرض تقديمي في PowerPoint</vt:lpstr>
      <vt:lpstr>المحاظرة السادسة  </vt:lpstr>
      <vt:lpstr>عرض تقديمي في PowerPoint</vt:lpstr>
      <vt:lpstr>عرض تقديمي في PowerPoint</vt:lpstr>
      <vt:lpstr>عرض تقديمي في PowerPoint</vt:lpstr>
      <vt:lpstr>الممحاظرة السابعة </vt:lpstr>
      <vt:lpstr>عرض تقديمي في PowerPoint</vt:lpstr>
      <vt:lpstr>عرض تقديمي في PowerPoint</vt:lpstr>
      <vt:lpstr>عرض تقديمي في PowerPoint</vt:lpstr>
      <vt:lpstr>عرض تقديمي في PowerPoint</vt:lpstr>
      <vt:lpstr>عرض تقديمي في PowerPoint</vt:lpstr>
      <vt:lpstr>المحاظرة الثامنة</vt:lpstr>
      <vt:lpstr>عرض تقديمي في PowerPoint</vt:lpstr>
      <vt:lpstr>عرض تقديمي في PowerPoint</vt:lpstr>
      <vt:lpstr>عرض تقديمي في PowerPoint</vt:lpstr>
      <vt:lpstr>المحاظرة التاسعة --اختبار معنوية معامل الارتباط </vt:lpstr>
      <vt:lpstr>عرض تقديمي في PowerPoint</vt:lpstr>
      <vt:lpstr>المحاظرة العاشرة  </vt:lpstr>
      <vt:lpstr>عرض تقديمي في PowerPoint</vt:lpstr>
      <vt:lpstr>عرض تقديمي في PowerPoint</vt:lpstr>
      <vt:lpstr>عرض تقديمي في PowerPoint</vt:lpstr>
      <vt:lpstr>عرض تقديمي في PowerPoint</vt:lpstr>
      <vt:lpstr>عرض تقديمي في PowerPoint</vt:lpstr>
      <vt:lpstr>المحاظرة الحادي عشر</vt:lpstr>
      <vt:lpstr>عرض تقديمي في PowerPoint</vt:lpstr>
      <vt:lpstr>عرض تقديمي في PowerPoint</vt:lpstr>
      <vt:lpstr>المحاظرة الثانية عشر </vt:lpstr>
      <vt:lpstr>عرض تقديمي في PowerPoint</vt:lpstr>
      <vt:lpstr>عرض تقديمي في PowerPoint</vt:lpstr>
      <vt:lpstr>عرض تقديمي في PowerPoint</vt:lpstr>
      <vt:lpstr>عرض تقديمي في PowerPoint</vt:lpstr>
      <vt:lpstr>  مثال / لى فرض ان احد الباحثين اراد يجد العلاقة بين الجنسين والاصابة بالسرطان فأختار عينة مؤلفة (15) فرداً (8 ذكور , 7 اناث) وقد حصل على البيانات التالية , اختبر ذلك تحت مستوى احتمال 0.05 علماً ان قيمة X^2 الجدولية تساوي 3.84 </vt:lpstr>
      <vt:lpstr>المحاظرة الثالثة عشر -استخدام الطرائق اللامعلمية </vt:lpstr>
      <vt:lpstr>عرض تقديمي في PowerPoint</vt:lpstr>
      <vt:lpstr>عرض تقديمي في PowerPoint</vt:lpstr>
      <vt:lpstr>عرض تقديمي في PowerPoint</vt:lpstr>
      <vt:lpstr>عرض تقديمي في PowerPoint</vt:lpstr>
      <vt:lpstr>المحاظرة الرابعة عشر- مستويات القياس </vt:lpstr>
      <vt:lpstr>عرض تقديمي في PowerPoint</vt:lpstr>
      <vt:lpstr>عرض تقديمي في PowerPoint</vt:lpstr>
      <vt:lpstr>عرض تقديمي في PowerPoint</vt:lpstr>
      <vt:lpstr>عرض تقديمي في PowerPoint</vt:lpstr>
      <vt:lpstr>المحاظرة الخامسة عشر </vt:lpstr>
      <vt:lpstr>عرض تقديمي في PowerPoint</vt:lpstr>
      <vt:lpstr>عرض تقديمي في PowerPoint</vt:lpstr>
      <vt:lpstr>عرض تقديمي في PowerPoint</vt:lpstr>
      <vt:lpstr>المحاظرة السادسة عشر </vt:lpstr>
      <vt:lpstr>عرض تقديمي في PowerPoint</vt:lpstr>
      <vt:lpstr>المحاظرة السابعة عشر </vt:lpstr>
      <vt:lpstr>عرض تقديمي في PowerPoint</vt:lpstr>
      <vt:lpstr>في عام 1955 م تمكن العالم الانكليزي كارل بيرسون من أشتقاق واحد من أهم استخدامات توزيع مربع كاي الا وهو اختبار حسن المطابقة . أن الهدف من هذا الاختبار هو بيان مدى مطابقة التكرار المشاهد ( observed frequency) لظاهرة معينة على اساس قياسات العينة ( أو التجربة) مع التكرار النظري ( أو التكرار المتوقع) expected frequency المقابل لتلك الظاهرة في المجتمع الدراسة ، أي ما يعنيه هل أن هذه العينة مختارة فعلاً من مجتمع الظاهرة تحت الدراسة أم لا ؟  وعلى أفتراض أن i=1,2,…k,Oi يمثل التكرار المشاهد عند المستوى ، من مستويات المتغير العشوائي X المستقلة عن بعضها وأن Ei يمثل التكرار المتوقع عند ذلك المستوى عندئذ فأن معيار الاختبار للفرضية Ho القائله بأنه لا يوجد فرق جوهري بين التكرار المشاهد والتكرار النظري عند المستوى i للمتغير Xهو : X2=∑1_(i=1)^k▒((Oi-Ei)2)/Ei~X_((k-1))^2 ويشترط  تحقق مايلي  أ- ان مستويات المتغير X يجب ان تكون مستقلة فيما بينها اي ان مناسبة المفردة الاحصائية يجب ان تنتمي لمستوى واحد فقط من مستويات X عند اجراء عملية التبويب . ب- ان مجموع التكرارات المشاهدة ( حجم العينة ) يجب ان يكون قدر الامكان اكبر من 50 بسبب ان توزيع معيار الاختبار مشتق للعينات الكبيرة . ج- أن  ∑2_(i=1)^k▒Oi=∑2_(i=1)^k▒Ei أن أختبار حسن المطابقة هو أختبار  من الجانب الأيمن فقط ، وتكون قيمته X2 مساوية للصفر عندما نكون Oi=Ei لجميع قيم i=1,2,….k وهذا يعني تحقق حالة المثالية للفرضية Ho اي ان احتمال قبولها مساو للواحد في حين انه كلما ابتعدت قيمة X2 عن الصفر فذلك مؤشر على ان الفرق بين التكرار المشاهد والتكرار النظري هو في حالة تزايد . ان القبول بالفرضية Ho عند مستوى معنوية معين مثل ∝ يبين مقدار السماح لأبتعاد قيمة التكرار المشاهد عن التكرار النظري مما يعطي ذلك صورة واضحة في أعتبار هذا الاختبار من الجانب الأيمن .</vt:lpstr>
      <vt:lpstr>المحاظرة الثامنة عشر- </vt:lpstr>
      <vt:lpstr>عرض تقديمي في PowerPoint</vt:lpstr>
      <vt:lpstr>المحاظرة التاسعة عشر </vt:lpstr>
      <vt:lpstr>عرض تقديمي في PowerPoint</vt:lpstr>
      <vt:lpstr>عرض تقديمي في PowerPoint</vt:lpstr>
      <vt:lpstr>المحاظرة العشرون </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الممحاظرة الاولى</dc:title>
  <dc:creator>Mortaza Mansour</dc:creator>
  <cp:lastModifiedBy>ECONOMIC 3</cp:lastModifiedBy>
  <cp:revision>8</cp:revision>
  <dcterms:created xsi:type="dcterms:W3CDTF">2018-01-18T14:12:56Z</dcterms:created>
  <dcterms:modified xsi:type="dcterms:W3CDTF">2018-10-21T08:12:29Z</dcterms:modified>
</cp:coreProperties>
</file>